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 id="2147483651" r:id="rId5"/>
  </p:sldMasterIdLst>
  <p:notesMasterIdLst>
    <p:notesMasterId r:id="rId44"/>
  </p:notesMasterIdLst>
  <p:handoutMasterIdLst>
    <p:handoutMasterId r:id="rId45"/>
  </p:handoutMasterIdLst>
  <p:sldIdLst>
    <p:sldId id="934" r:id="rId6"/>
    <p:sldId id="2398" r:id="rId7"/>
    <p:sldId id="1198" r:id="rId8"/>
    <p:sldId id="1193" r:id="rId9"/>
    <p:sldId id="1256" r:id="rId10"/>
    <p:sldId id="2399" r:id="rId11"/>
    <p:sldId id="1254" r:id="rId12"/>
    <p:sldId id="1259" r:id="rId13"/>
    <p:sldId id="1260" r:id="rId14"/>
    <p:sldId id="1261" r:id="rId15"/>
    <p:sldId id="1262" r:id="rId16"/>
    <p:sldId id="1263" r:id="rId17"/>
    <p:sldId id="1264" r:id="rId18"/>
    <p:sldId id="1265" r:id="rId19"/>
    <p:sldId id="1267" r:id="rId20"/>
    <p:sldId id="1268" r:id="rId21"/>
    <p:sldId id="1269" r:id="rId22"/>
    <p:sldId id="1270" r:id="rId23"/>
    <p:sldId id="1271" r:id="rId24"/>
    <p:sldId id="1272" r:id="rId25"/>
    <p:sldId id="1273" r:id="rId26"/>
    <p:sldId id="1274" r:id="rId27"/>
    <p:sldId id="1280" r:id="rId28"/>
    <p:sldId id="1282" r:id="rId29"/>
    <p:sldId id="1283" r:id="rId30"/>
    <p:sldId id="1284" r:id="rId31"/>
    <p:sldId id="1285" r:id="rId32"/>
    <p:sldId id="1286" r:id="rId33"/>
    <p:sldId id="1275" r:id="rId34"/>
    <p:sldId id="1276" r:id="rId35"/>
    <p:sldId id="1277" r:id="rId36"/>
    <p:sldId id="1278" r:id="rId37"/>
    <p:sldId id="1279" r:id="rId38"/>
    <p:sldId id="1238" r:id="rId39"/>
    <p:sldId id="1244" r:id="rId40"/>
    <p:sldId id="1240" r:id="rId41"/>
    <p:sldId id="1241" r:id="rId42"/>
    <p:sldId id="259" r:id="rId43"/>
  </p:sldIdLst>
  <p:sldSz cx="9906000" cy="6858000" type="A4"/>
  <p:notesSz cx="6807200" cy="9939338"/>
  <p:defaultTextStyle>
    <a:defPPr>
      <a:defRPr lang="ja-JP"/>
    </a:defPPr>
    <a:lvl1pPr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1pPr>
    <a:lvl2pPr marL="4572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2pPr>
    <a:lvl3pPr marL="9144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3pPr>
    <a:lvl4pPr marL="13716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4pPr>
    <a:lvl5pPr marL="18288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5pPr>
    <a:lvl6pPr marL="2286000" algn="l" defTabSz="914400" rtl="0" eaLnBrk="1" latinLnBrk="0" hangingPunct="1">
      <a:defRPr kumimoji="1" kern="1200">
        <a:solidFill>
          <a:schemeClr val="tx1"/>
        </a:solidFill>
        <a:latin typeface="HGS創英角ｺﾞｼｯｸUB" charset="-128"/>
        <a:ea typeface="ＭＳ Ｐゴシック" charset="-128"/>
        <a:cs typeface="+mn-cs"/>
      </a:defRPr>
    </a:lvl6pPr>
    <a:lvl7pPr marL="2743200" algn="l" defTabSz="914400" rtl="0" eaLnBrk="1" latinLnBrk="0" hangingPunct="1">
      <a:defRPr kumimoji="1" kern="1200">
        <a:solidFill>
          <a:schemeClr val="tx1"/>
        </a:solidFill>
        <a:latin typeface="HGS創英角ｺﾞｼｯｸUB" charset="-128"/>
        <a:ea typeface="ＭＳ Ｐゴシック" charset="-128"/>
        <a:cs typeface="+mn-cs"/>
      </a:defRPr>
    </a:lvl7pPr>
    <a:lvl8pPr marL="3200400" algn="l" defTabSz="914400" rtl="0" eaLnBrk="1" latinLnBrk="0" hangingPunct="1">
      <a:defRPr kumimoji="1" kern="1200">
        <a:solidFill>
          <a:schemeClr val="tx1"/>
        </a:solidFill>
        <a:latin typeface="HGS創英角ｺﾞｼｯｸUB" charset="-128"/>
        <a:ea typeface="ＭＳ Ｐゴシック" charset="-128"/>
        <a:cs typeface="+mn-cs"/>
      </a:defRPr>
    </a:lvl8pPr>
    <a:lvl9pPr marL="3657600" algn="l" defTabSz="914400" rtl="0" eaLnBrk="1" latinLnBrk="0" hangingPunct="1">
      <a:defRPr kumimoji="1" kern="1200">
        <a:solidFill>
          <a:schemeClr val="tx1"/>
        </a:solidFill>
        <a:latin typeface="HGS創英角ｺﾞｼｯｸUB" charset="-128"/>
        <a:ea typeface="ＭＳ Ｐゴシック" charset="-128"/>
        <a:cs typeface="+mn-cs"/>
      </a:defRPr>
    </a:lvl9pPr>
  </p:defaultTextStyle>
  <p:extLst>
    <p:ext uri="{EFAFB233-063F-42B5-8137-9DF3F51BA10A}">
      <p15:sldGuideLst xmlns:p15="http://schemas.microsoft.com/office/powerpoint/2012/main">
        <p15:guide id="2" pos="3120" userDrawn="1">
          <p15:clr>
            <a:srgbClr val="A4A3A4"/>
          </p15:clr>
        </p15:guide>
        <p15:guide id="3" pos="308" userDrawn="1">
          <p15:clr>
            <a:srgbClr val="A4A3A4"/>
          </p15:clr>
        </p15:guide>
        <p15:guide id="4" pos="5932" userDrawn="1">
          <p15:clr>
            <a:srgbClr val="A4A3A4"/>
          </p15:clr>
        </p15:guide>
        <p15:guide id="5" orient="horz" pos="845" userDrawn="1">
          <p15:clr>
            <a:srgbClr val="A4A3A4"/>
          </p15:clr>
        </p15:guide>
        <p15:guide id="6" orient="horz" pos="3838" userDrawn="1">
          <p15:clr>
            <a:srgbClr val="A4A3A4"/>
          </p15:clr>
        </p15:guide>
        <p15:guide id="7" orient="horz" pos="234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橋本 涼子(ＰＡ営)" initials="橋本" lastIdx="1" clrIdx="0">
    <p:extLst>
      <p:ext uri="{19B8F6BF-5375-455C-9EA6-DF929625EA0E}">
        <p15:presenceInfo xmlns:p15="http://schemas.microsoft.com/office/powerpoint/2012/main" userId="S::r-hashimoto@cec-ltd.co.jp::6e9f87a0-3d08-4bdf-b0a3-e807a24086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6ECEE"/>
    <a:srgbClr val="E2EBFE"/>
    <a:srgbClr val="E5EEFF"/>
    <a:srgbClr val="C6D9FE"/>
    <a:srgbClr val="8BA7FF"/>
    <a:srgbClr val="3366FF"/>
    <a:srgbClr val="D6E3FE"/>
    <a:srgbClr val="568DFC"/>
    <a:srgbClr val="B8CF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16" autoAdjust="0"/>
    <p:restoredTop sz="93784" autoAdjust="0"/>
  </p:normalViewPr>
  <p:slideViewPr>
    <p:cSldViewPr snapToGrid="0">
      <p:cViewPr varScale="1">
        <p:scale>
          <a:sx n="161" d="100"/>
          <a:sy n="161" d="100"/>
        </p:scale>
        <p:origin x="1268" y="104"/>
      </p:cViewPr>
      <p:guideLst>
        <p:guide pos="3120"/>
        <p:guide pos="308"/>
        <p:guide pos="5932"/>
        <p:guide orient="horz" pos="845"/>
        <p:guide orient="horz" pos="3838"/>
        <p:guide orient="horz" pos="2341"/>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1" y="0"/>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7" name="Rectangle 3"/>
          <p:cNvSpPr>
            <a:spLocks noGrp="1" noChangeArrowheads="1"/>
          </p:cNvSpPr>
          <p:nvPr>
            <p:ph type="dt" sz="quarter" idx="1"/>
          </p:nvPr>
        </p:nvSpPr>
        <p:spPr bwMode="auto">
          <a:xfrm>
            <a:off x="3856328" y="0"/>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8" name="Rectangle 4"/>
          <p:cNvSpPr>
            <a:spLocks noGrp="1" noChangeArrowheads="1"/>
          </p:cNvSpPr>
          <p:nvPr>
            <p:ph type="ftr" sz="quarter" idx="2"/>
          </p:nvPr>
        </p:nvSpPr>
        <p:spPr bwMode="auto">
          <a:xfrm>
            <a:off x="1" y="9440114"/>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9" name="Rectangle 5"/>
          <p:cNvSpPr>
            <a:spLocks noGrp="1" noChangeArrowheads="1"/>
          </p:cNvSpPr>
          <p:nvPr>
            <p:ph type="sldNum" sz="quarter" idx="3"/>
          </p:nvPr>
        </p:nvSpPr>
        <p:spPr bwMode="auto">
          <a:xfrm>
            <a:off x="3856328" y="9440114"/>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b" anchorCtr="0" compatLnSpc="1">
            <a:prstTxWarp prst="textNoShape">
              <a:avLst/>
            </a:prstTxWarp>
          </a:bodyPr>
          <a:lstStyle>
            <a:lvl1pPr algn="r">
              <a:defRPr sz="1200">
                <a:latin typeface="Arial" charset="0"/>
              </a:defRPr>
            </a:lvl1pPr>
          </a:lstStyle>
          <a:p>
            <a:fld id="{FA1CFADE-038B-E640-BF8B-FEF9E23F7BEF}" type="slidenum">
              <a:rPr lang="en-US" altLang="ja-JP"/>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5" name="Rectangle 3"/>
          <p:cNvSpPr>
            <a:spLocks noGrp="1" noChangeArrowheads="1"/>
          </p:cNvSpPr>
          <p:nvPr>
            <p:ph type="dt" idx="1"/>
          </p:nvPr>
        </p:nvSpPr>
        <p:spPr bwMode="auto">
          <a:xfrm>
            <a:off x="3856328" y="0"/>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9220" name="Rectangle 4"/>
          <p:cNvSpPr>
            <a:spLocks noGrp="1" noRot="1" noChangeAspect="1" noChangeArrowheads="1" noTextEdit="1"/>
          </p:cNvSpPr>
          <p:nvPr>
            <p:ph type="sldImg" idx="2"/>
          </p:nvPr>
        </p:nvSpPr>
        <p:spPr bwMode="auto">
          <a:xfrm>
            <a:off x="711200" y="744538"/>
            <a:ext cx="5384800"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3077" name="Rectangle 5"/>
          <p:cNvSpPr>
            <a:spLocks noGrp="1" noChangeArrowheads="1"/>
          </p:cNvSpPr>
          <p:nvPr>
            <p:ph type="body" sz="quarter" idx="3"/>
          </p:nvPr>
        </p:nvSpPr>
        <p:spPr bwMode="auto">
          <a:xfrm>
            <a:off x="680721" y="4720862"/>
            <a:ext cx="5445760" cy="4473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8" name="Rectangle 6"/>
          <p:cNvSpPr>
            <a:spLocks noGrp="1" noChangeArrowheads="1"/>
          </p:cNvSpPr>
          <p:nvPr>
            <p:ph type="ftr" sz="quarter" idx="4"/>
          </p:nvPr>
        </p:nvSpPr>
        <p:spPr bwMode="auto">
          <a:xfrm>
            <a:off x="1" y="9440114"/>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9" name="Rectangle 7"/>
          <p:cNvSpPr>
            <a:spLocks noGrp="1" noChangeArrowheads="1"/>
          </p:cNvSpPr>
          <p:nvPr>
            <p:ph type="sldNum" sz="quarter" idx="5"/>
          </p:nvPr>
        </p:nvSpPr>
        <p:spPr bwMode="auto">
          <a:xfrm>
            <a:off x="3856328" y="9440114"/>
            <a:ext cx="2949244"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34" tIns="46664" rIns="93334" bIns="46664" numCol="1" anchor="b" anchorCtr="0" compatLnSpc="1">
            <a:prstTxWarp prst="textNoShape">
              <a:avLst/>
            </a:prstTxWarp>
          </a:bodyPr>
          <a:lstStyle>
            <a:lvl1pPr algn="r">
              <a:defRPr sz="1200">
                <a:latin typeface="Arial" charset="0"/>
              </a:defRPr>
            </a:lvl1pPr>
          </a:lstStyle>
          <a:p>
            <a:fld id="{E759D85C-3D5E-DB4B-B44B-E75F40794D9C}"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0</a:t>
            </a:fld>
            <a:endParaRPr lang="en-US" altLang="ja-JP"/>
          </a:p>
        </p:txBody>
      </p:sp>
    </p:spTree>
    <p:extLst>
      <p:ext uri="{BB962C8B-B14F-4D97-AF65-F5344CB8AC3E}">
        <p14:creationId xmlns:p14="http://schemas.microsoft.com/office/powerpoint/2010/main" val="3285153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a:t>
            </a:fld>
            <a:endParaRPr lang="en-US" altLang="ja-JP"/>
          </a:p>
        </p:txBody>
      </p:sp>
    </p:spTree>
    <p:extLst>
      <p:ext uri="{BB962C8B-B14F-4D97-AF65-F5344CB8AC3E}">
        <p14:creationId xmlns:p14="http://schemas.microsoft.com/office/powerpoint/2010/main" val="2241657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0" i="0" dirty="0">
              <a:solidFill>
                <a:srgbClr val="333333"/>
              </a:solidFill>
              <a:effectLst/>
              <a:latin typeface="ヒラギノ角ゴ Pro W3"/>
            </a:endParaRP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a:t>
            </a:fld>
            <a:endParaRPr lang="en-US" altLang="ja-JP"/>
          </a:p>
        </p:txBody>
      </p:sp>
    </p:spTree>
    <p:extLst>
      <p:ext uri="{BB962C8B-B14F-4D97-AF65-F5344CB8AC3E}">
        <p14:creationId xmlns:p14="http://schemas.microsoft.com/office/powerpoint/2010/main" val="3512519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latin typeface="+mn-ea"/>
              <a:ea typeface="+mn-ea"/>
            </a:endParaRP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4</a:t>
            </a:fld>
            <a:endParaRPr lang="en-US" altLang="ja-JP"/>
          </a:p>
        </p:txBody>
      </p:sp>
    </p:spTree>
    <p:extLst>
      <p:ext uri="{BB962C8B-B14F-4D97-AF65-F5344CB8AC3E}">
        <p14:creationId xmlns:p14="http://schemas.microsoft.com/office/powerpoint/2010/main" val="129394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6</a:t>
            </a:fld>
            <a:endParaRPr lang="en-US" altLang="ja-JP"/>
          </a:p>
        </p:txBody>
      </p:sp>
    </p:spTree>
    <p:extLst>
      <p:ext uri="{BB962C8B-B14F-4D97-AF65-F5344CB8AC3E}">
        <p14:creationId xmlns:p14="http://schemas.microsoft.com/office/powerpoint/2010/main" val="4246214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7</a:t>
            </a:fld>
            <a:endParaRPr lang="en-US" altLang="ja-JP"/>
          </a:p>
        </p:txBody>
      </p:sp>
    </p:spTree>
    <p:extLst>
      <p:ext uri="{BB962C8B-B14F-4D97-AF65-F5344CB8AC3E}">
        <p14:creationId xmlns:p14="http://schemas.microsoft.com/office/powerpoint/2010/main" val="840579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ja-JP" b="0" i="0" dirty="0">
              <a:solidFill>
                <a:srgbClr val="333333"/>
              </a:solidFill>
              <a:effectLst/>
              <a:latin typeface="ヒラギノ角ゴ Pro W3"/>
            </a:endParaRP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8</a:t>
            </a:fld>
            <a:endParaRPr lang="en-US" altLang="ja-JP"/>
          </a:p>
        </p:txBody>
      </p:sp>
    </p:spTree>
    <p:extLst>
      <p:ext uri="{BB962C8B-B14F-4D97-AF65-F5344CB8AC3E}">
        <p14:creationId xmlns:p14="http://schemas.microsoft.com/office/powerpoint/2010/main" val="4281579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9</a:t>
            </a:fld>
            <a:endParaRPr lang="en-US" altLang="ja-JP"/>
          </a:p>
        </p:txBody>
      </p:sp>
    </p:spTree>
    <p:extLst>
      <p:ext uri="{BB962C8B-B14F-4D97-AF65-F5344CB8AC3E}">
        <p14:creationId xmlns:p14="http://schemas.microsoft.com/office/powerpoint/2010/main" val="183999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10</a:t>
            </a:fld>
            <a:endParaRPr lang="en-US" altLang="ja-JP"/>
          </a:p>
        </p:txBody>
      </p:sp>
    </p:spTree>
    <p:extLst>
      <p:ext uri="{BB962C8B-B14F-4D97-AF65-F5344CB8AC3E}">
        <p14:creationId xmlns:p14="http://schemas.microsoft.com/office/powerpoint/2010/main" val="342606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11</a:t>
            </a:fld>
            <a:endParaRPr lang="en-US" altLang="ja-JP"/>
          </a:p>
        </p:txBody>
      </p:sp>
    </p:spTree>
    <p:extLst>
      <p:ext uri="{BB962C8B-B14F-4D97-AF65-F5344CB8AC3E}">
        <p14:creationId xmlns:p14="http://schemas.microsoft.com/office/powerpoint/2010/main" val="4100166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12</a:t>
            </a:fld>
            <a:endParaRPr lang="en-US" altLang="ja-JP"/>
          </a:p>
        </p:txBody>
      </p:sp>
    </p:spTree>
    <p:extLst>
      <p:ext uri="{BB962C8B-B14F-4D97-AF65-F5344CB8AC3E}">
        <p14:creationId xmlns:p14="http://schemas.microsoft.com/office/powerpoint/2010/main" val="1871132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13</a:t>
            </a:fld>
            <a:endParaRPr lang="en-US" altLang="ja-JP"/>
          </a:p>
        </p:txBody>
      </p:sp>
    </p:spTree>
    <p:extLst>
      <p:ext uri="{BB962C8B-B14F-4D97-AF65-F5344CB8AC3E}">
        <p14:creationId xmlns:p14="http://schemas.microsoft.com/office/powerpoint/2010/main" val="2923982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14</a:t>
            </a:fld>
            <a:endParaRPr lang="en-US" altLang="ja-JP"/>
          </a:p>
        </p:txBody>
      </p:sp>
    </p:spTree>
    <p:extLst>
      <p:ext uri="{BB962C8B-B14F-4D97-AF65-F5344CB8AC3E}">
        <p14:creationId xmlns:p14="http://schemas.microsoft.com/office/powerpoint/2010/main" val="4097974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15</a:t>
            </a:fld>
            <a:endParaRPr lang="en-US" altLang="ja-JP"/>
          </a:p>
        </p:txBody>
      </p:sp>
    </p:spTree>
    <p:extLst>
      <p:ext uri="{BB962C8B-B14F-4D97-AF65-F5344CB8AC3E}">
        <p14:creationId xmlns:p14="http://schemas.microsoft.com/office/powerpoint/2010/main" val="4105088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16</a:t>
            </a:fld>
            <a:endParaRPr lang="en-US" altLang="ja-JP"/>
          </a:p>
        </p:txBody>
      </p:sp>
    </p:spTree>
    <p:extLst>
      <p:ext uri="{BB962C8B-B14F-4D97-AF65-F5344CB8AC3E}">
        <p14:creationId xmlns:p14="http://schemas.microsoft.com/office/powerpoint/2010/main" val="2562653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17</a:t>
            </a:fld>
            <a:endParaRPr lang="en-US" altLang="ja-JP"/>
          </a:p>
        </p:txBody>
      </p:sp>
    </p:spTree>
    <p:extLst>
      <p:ext uri="{BB962C8B-B14F-4D97-AF65-F5344CB8AC3E}">
        <p14:creationId xmlns:p14="http://schemas.microsoft.com/office/powerpoint/2010/main" val="3145075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18</a:t>
            </a:fld>
            <a:endParaRPr lang="en-US" altLang="ja-JP"/>
          </a:p>
        </p:txBody>
      </p:sp>
    </p:spTree>
    <p:extLst>
      <p:ext uri="{BB962C8B-B14F-4D97-AF65-F5344CB8AC3E}">
        <p14:creationId xmlns:p14="http://schemas.microsoft.com/office/powerpoint/2010/main" val="3207014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19</a:t>
            </a:fld>
            <a:endParaRPr lang="en-US" altLang="ja-JP"/>
          </a:p>
        </p:txBody>
      </p:sp>
    </p:spTree>
    <p:extLst>
      <p:ext uri="{BB962C8B-B14F-4D97-AF65-F5344CB8AC3E}">
        <p14:creationId xmlns:p14="http://schemas.microsoft.com/office/powerpoint/2010/main" val="1625487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20</a:t>
            </a:fld>
            <a:endParaRPr lang="en-US" altLang="ja-JP"/>
          </a:p>
        </p:txBody>
      </p:sp>
    </p:spTree>
    <p:extLst>
      <p:ext uri="{BB962C8B-B14F-4D97-AF65-F5344CB8AC3E}">
        <p14:creationId xmlns:p14="http://schemas.microsoft.com/office/powerpoint/2010/main" val="544262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21</a:t>
            </a:fld>
            <a:endParaRPr lang="en-US" altLang="ja-JP"/>
          </a:p>
        </p:txBody>
      </p:sp>
    </p:spTree>
    <p:extLst>
      <p:ext uri="{BB962C8B-B14F-4D97-AF65-F5344CB8AC3E}">
        <p14:creationId xmlns:p14="http://schemas.microsoft.com/office/powerpoint/2010/main" val="2290771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24</a:t>
            </a:fld>
            <a:endParaRPr lang="en-US" altLang="ja-JP"/>
          </a:p>
        </p:txBody>
      </p:sp>
    </p:spTree>
    <p:extLst>
      <p:ext uri="{BB962C8B-B14F-4D97-AF65-F5344CB8AC3E}">
        <p14:creationId xmlns:p14="http://schemas.microsoft.com/office/powerpoint/2010/main" val="3470510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25</a:t>
            </a:fld>
            <a:endParaRPr lang="en-US" altLang="ja-JP"/>
          </a:p>
        </p:txBody>
      </p:sp>
    </p:spTree>
    <p:extLst>
      <p:ext uri="{BB962C8B-B14F-4D97-AF65-F5344CB8AC3E}">
        <p14:creationId xmlns:p14="http://schemas.microsoft.com/office/powerpoint/2010/main" val="2603485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26</a:t>
            </a:fld>
            <a:endParaRPr lang="en-US" altLang="ja-JP"/>
          </a:p>
        </p:txBody>
      </p:sp>
    </p:spTree>
    <p:extLst>
      <p:ext uri="{BB962C8B-B14F-4D97-AF65-F5344CB8AC3E}">
        <p14:creationId xmlns:p14="http://schemas.microsoft.com/office/powerpoint/2010/main" val="3279062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27</a:t>
            </a:fld>
            <a:endParaRPr lang="en-US" altLang="ja-JP"/>
          </a:p>
        </p:txBody>
      </p:sp>
    </p:spTree>
    <p:extLst>
      <p:ext uri="{BB962C8B-B14F-4D97-AF65-F5344CB8AC3E}">
        <p14:creationId xmlns:p14="http://schemas.microsoft.com/office/powerpoint/2010/main" val="2855471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29</a:t>
            </a:fld>
            <a:endParaRPr lang="en-US" altLang="ja-JP"/>
          </a:p>
        </p:txBody>
      </p:sp>
    </p:spTree>
    <p:extLst>
      <p:ext uri="{BB962C8B-B14F-4D97-AF65-F5344CB8AC3E}">
        <p14:creationId xmlns:p14="http://schemas.microsoft.com/office/powerpoint/2010/main" val="3675986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30</a:t>
            </a:fld>
            <a:endParaRPr lang="en-US" altLang="ja-JP"/>
          </a:p>
        </p:txBody>
      </p:sp>
    </p:spTree>
    <p:extLst>
      <p:ext uri="{BB962C8B-B14F-4D97-AF65-F5344CB8AC3E}">
        <p14:creationId xmlns:p14="http://schemas.microsoft.com/office/powerpoint/2010/main" val="4269086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31</a:t>
            </a:fld>
            <a:endParaRPr lang="en-US" altLang="ja-JP"/>
          </a:p>
        </p:txBody>
      </p:sp>
    </p:spTree>
    <p:extLst>
      <p:ext uri="{BB962C8B-B14F-4D97-AF65-F5344CB8AC3E}">
        <p14:creationId xmlns:p14="http://schemas.microsoft.com/office/powerpoint/2010/main" val="29291518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34</a:t>
            </a:fld>
            <a:endParaRPr lang="en-US" altLang="ja-JP"/>
          </a:p>
        </p:txBody>
      </p:sp>
    </p:spTree>
    <p:extLst>
      <p:ext uri="{BB962C8B-B14F-4D97-AF65-F5344CB8AC3E}">
        <p14:creationId xmlns:p14="http://schemas.microsoft.com/office/powerpoint/2010/main" val="2488172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35</a:t>
            </a:fld>
            <a:endParaRPr lang="en-US" altLang="ja-JP"/>
          </a:p>
        </p:txBody>
      </p:sp>
    </p:spTree>
    <p:extLst>
      <p:ext uri="{BB962C8B-B14F-4D97-AF65-F5344CB8AC3E}">
        <p14:creationId xmlns:p14="http://schemas.microsoft.com/office/powerpoint/2010/main" val="1778640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759D85C-3D5E-DB4B-B44B-E75F40794D9C}" type="slidenum">
              <a:rPr lang="en-US" altLang="ja-JP" smtClean="0"/>
              <a:pPr/>
              <a:t>36</a:t>
            </a:fld>
            <a:endParaRPr lang="en-US" altLang="ja-JP"/>
          </a:p>
        </p:txBody>
      </p:sp>
    </p:spTree>
    <p:extLst>
      <p:ext uri="{BB962C8B-B14F-4D97-AF65-F5344CB8AC3E}">
        <p14:creationId xmlns:p14="http://schemas.microsoft.com/office/powerpoint/2010/main" val="2170668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5" name="Line 6"/>
          <p:cNvSpPr>
            <a:spLocks noChangeShapeType="1"/>
          </p:cNvSpPr>
          <p:nvPr userDrawn="1"/>
        </p:nvSpPr>
        <p:spPr bwMode="auto">
          <a:xfrm>
            <a:off x="0" y="3717925"/>
            <a:ext cx="8408988" cy="0"/>
          </a:xfrm>
          <a:prstGeom prst="line">
            <a:avLst/>
          </a:prstGeom>
          <a:noFill/>
          <a:ln w="9525">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pic>
        <p:nvPicPr>
          <p:cNvPr id="30" name="Picture 33" descr="c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9384" y="296864"/>
            <a:ext cx="1188000" cy="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1497013" y="2349500"/>
            <a:ext cx="6911975" cy="1179513"/>
          </a:xfrm>
        </p:spPr>
        <p:txBody>
          <a:bodyPr anchor="b"/>
          <a:lstStyle>
            <a:lvl1pPr>
              <a:defRPr sz="3000">
                <a:latin typeface="メイリオ" pitchFamily="50" charset="-128"/>
                <a:ea typeface="メイリオ" pitchFamily="50" charset="-128"/>
                <a:cs typeface="メイリオ" pitchFamily="50" charset="-128"/>
              </a:defRPr>
            </a:lvl1pPr>
          </a:lstStyle>
          <a:p>
            <a:pPr lvl="0"/>
            <a:r>
              <a:rPr lang="ja-JP" altLang="en-US" noProof="0"/>
              <a:t>マスター タイトルの書式設定</a:t>
            </a:r>
          </a:p>
        </p:txBody>
      </p:sp>
      <p:sp>
        <p:nvSpPr>
          <p:cNvPr id="5123" name="Rectangle 3"/>
          <p:cNvSpPr>
            <a:spLocks noGrp="1" noChangeArrowheads="1"/>
          </p:cNvSpPr>
          <p:nvPr>
            <p:ph type="subTitle" idx="1"/>
          </p:nvPr>
        </p:nvSpPr>
        <p:spPr>
          <a:xfrm>
            <a:off x="1485900" y="3933825"/>
            <a:ext cx="6913563" cy="1079500"/>
          </a:xfrm>
          <a:prstGeom prst="rect">
            <a:avLst/>
          </a:prstGeom>
        </p:spPr>
        <p:txBody>
          <a:bodyPr/>
          <a:lstStyle>
            <a:lvl1pPr marL="0" indent="0">
              <a:buFont typeface="Wingdings" pitchFamily="2" charset="2"/>
              <a:buNone/>
              <a:defRPr sz="1800">
                <a:latin typeface="メイリオ" pitchFamily="50" charset="-128"/>
                <a:ea typeface="メイリオ" pitchFamily="50" charset="-128"/>
                <a:cs typeface="メイリオ" pitchFamily="50" charset="-128"/>
              </a:defRPr>
            </a:lvl1pPr>
          </a:lstStyle>
          <a:p>
            <a:pPr lvl="0"/>
            <a:r>
              <a:rPr lang="ja-JP" altLang="en-US" noProof="0"/>
              <a:t>マスター サブタイトルの書式設定</a:t>
            </a:r>
          </a:p>
        </p:txBody>
      </p:sp>
      <p:pic>
        <p:nvPicPr>
          <p:cNvPr id="33" name="図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28"/>
            <a:ext cx="2882900" cy="2197100"/>
          </a:xfrm>
          <a:prstGeom prst="rect">
            <a:avLst/>
          </a:prstGeom>
        </p:spPr>
      </p:pic>
      <p:pic>
        <p:nvPicPr>
          <p:cNvPr id="34" name="図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
        <p:nvSpPr>
          <p:cNvPr id="38" name="フッター プレースホルダー 3"/>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160803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188640"/>
            <a:ext cx="7626052" cy="561975"/>
          </a:xfrm>
        </p:spPr>
        <p:txBody>
          <a:bodyPr rIns="0"/>
          <a:lstStyle>
            <a:lvl1pPr>
              <a:defRPr>
                <a:latin typeface="メイリオ" pitchFamily="50" charset="-128"/>
                <a:ea typeface="メイリオ" pitchFamily="50" charset="-128"/>
                <a:cs typeface="メイリオ"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495300" y="1196975"/>
            <a:ext cx="8915400" cy="5040313"/>
          </a:xfrm>
          <a:prstGeom prst="rect">
            <a:avLst/>
          </a:prstGeom>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p:cNvSpPr>
            <a:spLocks noGrp="1"/>
          </p:cNvSpPr>
          <p:nvPr>
            <p:ph type="sldNum" sz="quarter" idx="11"/>
          </p:nvPr>
        </p:nvSpPr>
        <p:spPr>
          <a:xfrm>
            <a:off x="7545288" y="6504639"/>
            <a:ext cx="2311400" cy="338074"/>
          </a:xfrm>
        </p:spPr>
        <p:txBody>
          <a:bodyPr/>
          <a:lstStyle>
            <a:lvl1pPr>
              <a:defRPr>
                <a:latin typeface="メイリオ" charset="-128"/>
                <a:ea typeface="メイリオ" charset="-128"/>
              </a:defRPr>
            </a:lvl1pPr>
          </a:lstStyle>
          <a:p>
            <a:fld id="{CA6536ED-BD5D-BB4A-995A-A44D28302799}" type="slidenum">
              <a:rPr lang="en-US" altLang="ja-JP"/>
              <a:pPr/>
              <a:t>‹#›</a:t>
            </a:fld>
            <a:endParaRPr lang="en-US" altLang="ja-JP"/>
          </a:p>
        </p:txBody>
      </p:sp>
      <p:cxnSp>
        <p:nvCxnSpPr>
          <p:cNvPr id="6" name="直線コネクタ 5">
            <a:extLst>
              <a:ext uri="{FF2B5EF4-FFF2-40B4-BE49-F238E27FC236}">
                <a16:creationId xmlns:a16="http://schemas.microsoft.com/office/drawing/2014/main" id="{CAB92648-6AA6-45D2-B19F-4C8595023248}"/>
              </a:ext>
            </a:extLst>
          </p:cNvPr>
          <p:cNvCxnSpPr/>
          <p:nvPr userDrawn="1"/>
        </p:nvCxnSpPr>
        <p:spPr bwMode="auto">
          <a:xfrm>
            <a:off x="0" y="836712"/>
            <a:ext cx="9906000" cy="0"/>
          </a:xfrm>
          <a:prstGeom prst="line">
            <a:avLst/>
          </a:prstGeom>
          <a:ln>
            <a:solidFill>
              <a:schemeClr val="accent1">
                <a:lumMod val="7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10" name="図 9">
            <a:extLst>
              <a:ext uri="{FF2B5EF4-FFF2-40B4-BE49-F238E27FC236}">
                <a16:creationId xmlns:a16="http://schemas.microsoft.com/office/drawing/2014/main" id="{AC7C441B-3072-4B78-B85D-842A8AA1E8E2}"/>
              </a:ext>
            </a:extLst>
          </p:cNvPr>
          <p:cNvPicPr>
            <a:picLocks noChangeAspect="1"/>
          </p:cNvPicPr>
          <p:nvPr userDrawn="1"/>
        </p:nvPicPr>
        <p:blipFill>
          <a:blip r:embed="rId2"/>
          <a:stretch>
            <a:fillRect/>
          </a:stretch>
        </p:blipFill>
        <p:spPr>
          <a:xfrm>
            <a:off x="7473280" y="251735"/>
            <a:ext cx="2255650" cy="452674"/>
          </a:xfrm>
          <a:prstGeom prst="rect">
            <a:avLst/>
          </a:prstGeom>
        </p:spPr>
      </p:pic>
      <p:sp>
        <p:nvSpPr>
          <p:cNvPr id="8" name="フッター プレースホルダー 3">
            <a:extLst>
              <a:ext uri="{FF2B5EF4-FFF2-40B4-BE49-F238E27FC236}">
                <a16:creationId xmlns:a16="http://schemas.microsoft.com/office/drawing/2014/main" id="{1BAD009E-4D29-4426-87E2-0518DA0680B0}"/>
              </a:ext>
            </a:extLst>
          </p:cNvPr>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137185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比較">
    <p:spTree>
      <p:nvGrpSpPr>
        <p:cNvPr id="1" name=""/>
        <p:cNvGrpSpPr/>
        <p:nvPr/>
      </p:nvGrpSpPr>
      <p:grpSpPr>
        <a:xfrm>
          <a:off x="0" y="0"/>
          <a:ext cx="0" cy="0"/>
          <a:chOff x="0" y="0"/>
          <a:chExt cx="0" cy="0"/>
        </a:xfrm>
      </p:grpSpPr>
      <p:sp>
        <p:nvSpPr>
          <p:cNvPr id="7" name="Rectangle 5"/>
          <p:cNvSpPr>
            <a:spLocks noGrp="1" noChangeArrowheads="1"/>
          </p:cNvSpPr>
          <p:nvPr>
            <p:ph type="ftr" sz="quarter" idx="10"/>
          </p:nvPr>
        </p:nvSpPr>
        <p:spPr/>
        <p:txBody>
          <a:bodyPr/>
          <a:lstStyle>
            <a:lvl1pPr>
              <a:defRPr/>
            </a:lvl1pPr>
          </a:lstStyle>
          <a:p>
            <a:pPr>
              <a:defRPr/>
            </a:pPr>
            <a:r>
              <a:rPr lang="en-US" altLang="ja-JP" dirty="0"/>
              <a:t>© Computer Engineering &amp; Consulting Ltd. All rights reserved.</a:t>
            </a:r>
          </a:p>
        </p:txBody>
      </p:sp>
      <p:sp>
        <p:nvSpPr>
          <p:cNvPr id="9" name="スライド番号プレースホルダー 21">
            <a:extLst>
              <a:ext uri="{FF2B5EF4-FFF2-40B4-BE49-F238E27FC236}">
                <a16:creationId xmlns:a16="http://schemas.microsoft.com/office/drawing/2014/main" id="{1B1B5929-AA9A-4D41-89E0-F5764B674209}"/>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a:t>
            </a:fld>
            <a:endParaRPr lang="en-US" altLang="ja-JP"/>
          </a:p>
        </p:txBody>
      </p:sp>
    </p:spTree>
    <p:extLst>
      <p:ext uri="{BB962C8B-B14F-4D97-AF65-F5344CB8AC3E}">
        <p14:creationId xmlns:p14="http://schemas.microsoft.com/office/powerpoint/2010/main" val="368163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a:prstGeom prst="rect">
            <a:avLst/>
          </a:prstGeom>
        </p:spPr>
        <p:txBody>
          <a:bodyPr/>
          <a:lstStyle>
            <a:lvl1pPr>
              <a:defRPr>
                <a:latin typeface="メイリオ" pitchFamily="50" charset="-128"/>
                <a:ea typeface="メイリオ" pitchFamily="50" charset="-128"/>
                <a:cs typeface="メイリオ"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495300" y="1600200"/>
            <a:ext cx="8915400" cy="4525963"/>
          </a:xfrm>
          <a:prstGeom prst="rect">
            <a:avLst/>
          </a:prstGeom>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514247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w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図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
        <p:nvSpPr>
          <p:cNvPr id="1027" name="Rectangle 2"/>
          <p:cNvSpPr>
            <a:spLocks noGrp="1" noChangeArrowheads="1"/>
          </p:cNvSpPr>
          <p:nvPr>
            <p:ph type="title"/>
          </p:nvPr>
        </p:nvSpPr>
        <p:spPr bwMode="auto">
          <a:xfrm>
            <a:off x="495300" y="300038"/>
            <a:ext cx="7626052"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ctr" anchorCtr="0" compatLnSpc="1">
            <a:prstTxWarp prst="textNoShape">
              <a:avLst/>
            </a:prstTxWarp>
          </a:bodyPr>
          <a:lstStyle/>
          <a:p>
            <a:pPr lvl="0"/>
            <a:r>
              <a:rPr lang="ja-JP" altLang="en-US"/>
              <a:t>マスタ タイトルの書式設定</a:t>
            </a:r>
          </a:p>
        </p:txBody>
      </p:sp>
      <p:sp>
        <p:nvSpPr>
          <p:cNvPr id="1028" name="Rectangle 3"/>
          <p:cNvSpPr>
            <a:spLocks noGrp="1" noChangeArrowheads="1"/>
          </p:cNvSpPr>
          <p:nvPr>
            <p:ph type="body" idx="1"/>
          </p:nvPr>
        </p:nvSpPr>
        <p:spPr bwMode="auto">
          <a:xfrm>
            <a:off x="495300" y="1196975"/>
            <a:ext cx="8915400"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 第 </a:t>
            </a:r>
            <a:r>
              <a:rPr lang="en-US" altLang="ja-JP"/>
              <a:t>2 </a:t>
            </a:r>
            <a:r>
              <a:rPr lang="ja-JP" altLang="en-US"/>
              <a:t>レベル</a:t>
            </a:r>
          </a:p>
          <a:p>
            <a:pPr lvl="2"/>
            <a:r>
              <a:rPr lang="ja-JP" altLang="en-US"/>
              <a:t> 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0" name="Rectangle 6"/>
          <p:cNvSpPr>
            <a:spLocks noGrp="1" noChangeArrowheads="1"/>
          </p:cNvSpPr>
          <p:nvPr>
            <p:ph type="sldNum" sz="quarter" idx="4"/>
          </p:nvPr>
        </p:nvSpPr>
        <p:spPr bwMode="auto">
          <a:xfrm>
            <a:off x="7545600" y="6505200"/>
            <a:ext cx="2311200" cy="3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111111"/>
                </a:solidFill>
                <a:latin typeface="Verdana" charset="0"/>
              </a:defRPr>
            </a:lvl1pPr>
          </a:lstStyle>
          <a:p>
            <a:fld id="{2660CD72-15F5-6846-80A7-6E67E5CE528D}" type="slidenum">
              <a:rPr lang="en-US" altLang="ja-JP"/>
              <a:pPr/>
              <a:t>‹#›</a:t>
            </a:fld>
            <a:endParaRPr lang="en-US" altLang="ja-JP"/>
          </a:p>
        </p:txBody>
      </p:sp>
      <p:sp>
        <p:nvSpPr>
          <p:cNvPr id="14" name="フッター プレースホルダー 3"/>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 Computer Engineering &amp; Consulting Ltd. All rights reserved.</a:t>
            </a:r>
          </a:p>
        </p:txBody>
      </p:sp>
      <p:grpSp>
        <p:nvGrpSpPr>
          <p:cNvPr id="9" name="グループ化 113">
            <a:extLst>
              <a:ext uri="{FF2B5EF4-FFF2-40B4-BE49-F238E27FC236}">
                <a16:creationId xmlns:a16="http://schemas.microsoft.com/office/drawing/2014/main" id="{3A4EDB69-566A-4C21-AEDB-13DDF51CB3C9}"/>
              </a:ext>
            </a:extLst>
          </p:cNvPr>
          <p:cNvGrpSpPr>
            <a:grpSpLocks/>
          </p:cNvGrpSpPr>
          <p:nvPr userDrawn="1"/>
        </p:nvGrpSpPr>
        <p:grpSpPr bwMode="auto">
          <a:xfrm>
            <a:off x="488950" y="1341438"/>
            <a:ext cx="8928100" cy="4751387"/>
            <a:chOff x="416969" y="1341438"/>
            <a:chExt cx="8928062" cy="4752000"/>
          </a:xfrm>
        </p:grpSpPr>
        <p:grpSp>
          <p:nvGrpSpPr>
            <p:cNvPr id="10" name="グループ化 114">
              <a:extLst>
                <a:ext uri="{FF2B5EF4-FFF2-40B4-BE49-F238E27FC236}">
                  <a16:creationId xmlns:a16="http://schemas.microsoft.com/office/drawing/2014/main" id="{54196D93-5C15-48E9-93A5-BDCEC76556F5}"/>
                </a:ext>
              </a:extLst>
            </p:cNvPr>
            <p:cNvGrpSpPr>
              <a:grpSpLocks/>
            </p:cNvGrpSpPr>
            <p:nvPr userDrawn="1"/>
          </p:nvGrpSpPr>
          <p:grpSpPr bwMode="auto">
            <a:xfrm>
              <a:off x="416969" y="1341438"/>
              <a:ext cx="8928062" cy="4752000"/>
              <a:chOff x="273002" y="1341438"/>
              <a:chExt cx="8928060" cy="4896000"/>
            </a:xfrm>
          </p:grpSpPr>
          <p:cxnSp>
            <p:nvCxnSpPr>
              <p:cNvPr id="48" name="直線コネクタ 47">
                <a:extLst>
                  <a:ext uri="{FF2B5EF4-FFF2-40B4-BE49-F238E27FC236}">
                    <a16:creationId xmlns:a16="http://schemas.microsoft.com/office/drawing/2014/main" id="{A32D3411-C3EB-425E-9993-4C5F2AB65E97}"/>
                  </a:ext>
                </a:extLst>
              </p:cNvPr>
              <p:cNvCxnSpPr/>
              <p:nvPr userDrawn="1"/>
            </p:nvCxnSpPr>
            <p:spPr bwMode="auto">
              <a:xfrm>
                <a:off x="27300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DE918F2-7A03-4759-89C6-ECCEF7A39F80}"/>
                  </a:ext>
                </a:extLst>
              </p:cNvPr>
              <p:cNvCxnSpPr/>
              <p:nvPr userDrawn="1"/>
            </p:nvCxnSpPr>
            <p:spPr bwMode="auto">
              <a:xfrm>
                <a:off x="41746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98FECA9E-3DD9-4E53-8AC3-5F10A619EC6B}"/>
                  </a:ext>
                </a:extLst>
              </p:cNvPr>
              <p:cNvCxnSpPr/>
              <p:nvPr userDrawn="1"/>
            </p:nvCxnSpPr>
            <p:spPr bwMode="auto">
              <a:xfrm>
                <a:off x="56033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D14AC07F-1A75-476A-AA3B-020990BD4265}"/>
                  </a:ext>
                </a:extLst>
              </p:cNvPr>
              <p:cNvCxnSpPr/>
              <p:nvPr userDrawn="1"/>
            </p:nvCxnSpPr>
            <p:spPr bwMode="auto">
              <a:xfrm>
                <a:off x="70479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E7CCCA25-3CCD-402E-98C2-2CE512EE11DB}"/>
                  </a:ext>
                </a:extLst>
              </p:cNvPr>
              <p:cNvCxnSpPr/>
              <p:nvPr userDrawn="1"/>
            </p:nvCxnSpPr>
            <p:spPr bwMode="auto">
              <a:xfrm>
                <a:off x="84926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636FB769-6261-43A4-9E53-005F1CA622C7}"/>
                  </a:ext>
                </a:extLst>
              </p:cNvPr>
              <p:cNvCxnSpPr/>
              <p:nvPr userDrawn="1"/>
            </p:nvCxnSpPr>
            <p:spPr bwMode="auto">
              <a:xfrm>
                <a:off x="99372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4C82B25-CF9D-481B-A858-8E6AE36DFBF2}"/>
                  </a:ext>
                </a:extLst>
              </p:cNvPr>
              <p:cNvCxnSpPr/>
              <p:nvPr userDrawn="1"/>
            </p:nvCxnSpPr>
            <p:spPr bwMode="auto">
              <a:xfrm>
                <a:off x="113659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4EB10D59-25AA-4313-8B0E-80FA981402A0}"/>
                  </a:ext>
                </a:extLst>
              </p:cNvPr>
              <p:cNvCxnSpPr/>
              <p:nvPr userDrawn="1"/>
            </p:nvCxnSpPr>
            <p:spPr bwMode="auto">
              <a:xfrm>
                <a:off x="128105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84AECCB-7973-4E1D-A8E1-D2EE80275F8F}"/>
                  </a:ext>
                </a:extLst>
              </p:cNvPr>
              <p:cNvCxnSpPr/>
              <p:nvPr userDrawn="1"/>
            </p:nvCxnSpPr>
            <p:spPr bwMode="auto">
              <a:xfrm>
                <a:off x="142552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4AB9BB-ECE6-4518-81D8-063A57E9DABA}"/>
                  </a:ext>
                </a:extLst>
              </p:cNvPr>
              <p:cNvCxnSpPr/>
              <p:nvPr userDrawn="1"/>
            </p:nvCxnSpPr>
            <p:spPr bwMode="auto">
              <a:xfrm>
                <a:off x="156839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C95A4D70-66E4-4998-9CA8-FAD6690BB291}"/>
                  </a:ext>
                </a:extLst>
              </p:cNvPr>
              <p:cNvCxnSpPr/>
              <p:nvPr userDrawn="1"/>
            </p:nvCxnSpPr>
            <p:spPr bwMode="auto">
              <a:xfrm>
                <a:off x="171285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627E364E-AEC2-40F9-923E-028473940A39}"/>
                  </a:ext>
                </a:extLst>
              </p:cNvPr>
              <p:cNvCxnSpPr/>
              <p:nvPr userDrawn="1"/>
            </p:nvCxnSpPr>
            <p:spPr bwMode="auto">
              <a:xfrm>
                <a:off x="185731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3C836686-CE64-4214-861A-450E48522BFE}"/>
                  </a:ext>
                </a:extLst>
              </p:cNvPr>
              <p:cNvCxnSpPr/>
              <p:nvPr userDrawn="1"/>
            </p:nvCxnSpPr>
            <p:spPr bwMode="auto">
              <a:xfrm>
                <a:off x="200178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608AE899-C04E-4326-885C-07722B1194ED}"/>
                  </a:ext>
                </a:extLst>
              </p:cNvPr>
              <p:cNvCxnSpPr/>
              <p:nvPr userDrawn="1"/>
            </p:nvCxnSpPr>
            <p:spPr bwMode="auto">
              <a:xfrm>
                <a:off x="214465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FC43DC0A-6FD5-48F3-AB9F-49C338A340B0}"/>
                  </a:ext>
                </a:extLst>
              </p:cNvPr>
              <p:cNvCxnSpPr/>
              <p:nvPr userDrawn="1"/>
            </p:nvCxnSpPr>
            <p:spPr bwMode="auto">
              <a:xfrm>
                <a:off x="228911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DB088741-33A5-4C66-8B59-1036436FAE35}"/>
                  </a:ext>
                </a:extLst>
              </p:cNvPr>
              <p:cNvCxnSpPr/>
              <p:nvPr userDrawn="1"/>
            </p:nvCxnSpPr>
            <p:spPr bwMode="auto">
              <a:xfrm>
                <a:off x="243357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6F6E32A-9B0B-49CB-BE20-39FCEAF9455F}"/>
                  </a:ext>
                </a:extLst>
              </p:cNvPr>
              <p:cNvCxnSpPr/>
              <p:nvPr userDrawn="1"/>
            </p:nvCxnSpPr>
            <p:spPr bwMode="auto">
              <a:xfrm>
                <a:off x="257645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E6334AC-4322-4D61-BDE3-6B66D5382997}"/>
                  </a:ext>
                </a:extLst>
              </p:cNvPr>
              <p:cNvCxnSpPr/>
              <p:nvPr userDrawn="1"/>
            </p:nvCxnSpPr>
            <p:spPr bwMode="auto">
              <a:xfrm>
                <a:off x="272091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26061829-B891-495D-8A90-2BC0433D3749}"/>
                  </a:ext>
                </a:extLst>
              </p:cNvPr>
              <p:cNvCxnSpPr/>
              <p:nvPr userDrawn="1"/>
            </p:nvCxnSpPr>
            <p:spPr bwMode="auto">
              <a:xfrm>
                <a:off x="286537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60B6B298-8438-477D-87AC-AB352DD9997A}"/>
                  </a:ext>
                </a:extLst>
              </p:cNvPr>
              <p:cNvCxnSpPr/>
              <p:nvPr userDrawn="1"/>
            </p:nvCxnSpPr>
            <p:spPr bwMode="auto">
              <a:xfrm>
                <a:off x="300825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69790219-0A94-40E1-BF02-3FF4F3459A49}"/>
                  </a:ext>
                </a:extLst>
              </p:cNvPr>
              <p:cNvCxnSpPr/>
              <p:nvPr userDrawn="1"/>
            </p:nvCxnSpPr>
            <p:spPr bwMode="auto">
              <a:xfrm>
                <a:off x="315271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0EDBBE49-ECAE-4409-83DA-01DDED2CB4EF}"/>
                  </a:ext>
                </a:extLst>
              </p:cNvPr>
              <p:cNvCxnSpPr/>
              <p:nvPr userDrawn="1"/>
            </p:nvCxnSpPr>
            <p:spPr bwMode="auto">
              <a:xfrm>
                <a:off x="329717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CAF6593A-BDA6-440C-BC5D-63E9B2DA8FB8}"/>
                  </a:ext>
                </a:extLst>
              </p:cNvPr>
              <p:cNvCxnSpPr/>
              <p:nvPr userDrawn="1"/>
            </p:nvCxnSpPr>
            <p:spPr bwMode="auto">
              <a:xfrm>
                <a:off x="344163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3251D29D-A12F-443D-BA36-279B83C94029}"/>
                  </a:ext>
                </a:extLst>
              </p:cNvPr>
              <p:cNvCxnSpPr/>
              <p:nvPr userDrawn="1"/>
            </p:nvCxnSpPr>
            <p:spPr bwMode="auto">
              <a:xfrm>
                <a:off x="358451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A5BC26D8-7782-4319-928C-B3C576B1DAC6}"/>
                  </a:ext>
                </a:extLst>
              </p:cNvPr>
              <p:cNvCxnSpPr/>
              <p:nvPr userDrawn="1"/>
            </p:nvCxnSpPr>
            <p:spPr bwMode="auto">
              <a:xfrm>
                <a:off x="372897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1DE587A6-285A-476C-8723-75B40760A794}"/>
                  </a:ext>
                </a:extLst>
              </p:cNvPr>
              <p:cNvCxnSpPr/>
              <p:nvPr userDrawn="1"/>
            </p:nvCxnSpPr>
            <p:spPr bwMode="auto">
              <a:xfrm>
                <a:off x="387343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A4139AE2-8B99-43FB-9CB7-D9FB7DB56924}"/>
                  </a:ext>
                </a:extLst>
              </p:cNvPr>
              <p:cNvCxnSpPr/>
              <p:nvPr userDrawn="1"/>
            </p:nvCxnSpPr>
            <p:spPr bwMode="auto">
              <a:xfrm>
                <a:off x="401630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9537EF7C-188A-44C3-AC6B-AF4EFF65DF3E}"/>
                  </a:ext>
                </a:extLst>
              </p:cNvPr>
              <p:cNvCxnSpPr/>
              <p:nvPr userDrawn="1"/>
            </p:nvCxnSpPr>
            <p:spPr bwMode="auto">
              <a:xfrm>
                <a:off x="416077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C7E5862C-4CC4-4E1B-AC7E-08409CFE1DEA}"/>
                  </a:ext>
                </a:extLst>
              </p:cNvPr>
              <p:cNvCxnSpPr/>
              <p:nvPr userDrawn="1"/>
            </p:nvCxnSpPr>
            <p:spPr bwMode="auto">
              <a:xfrm>
                <a:off x="430523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762B3E4E-0DE6-4D7E-B539-8F9FEF3B44B9}"/>
                  </a:ext>
                </a:extLst>
              </p:cNvPr>
              <p:cNvCxnSpPr/>
              <p:nvPr userDrawn="1"/>
            </p:nvCxnSpPr>
            <p:spPr bwMode="auto">
              <a:xfrm>
                <a:off x="459257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B7EFAE74-5AC7-442A-A638-319C0CBBE5A1}"/>
                  </a:ext>
                </a:extLst>
              </p:cNvPr>
              <p:cNvCxnSpPr/>
              <p:nvPr userDrawn="1"/>
            </p:nvCxnSpPr>
            <p:spPr bwMode="auto">
              <a:xfrm>
                <a:off x="444969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BBE43F5C-014E-4150-8BFA-7EF756DBCB6A}"/>
                  </a:ext>
                </a:extLst>
              </p:cNvPr>
              <p:cNvCxnSpPr/>
              <p:nvPr userDrawn="1"/>
            </p:nvCxnSpPr>
            <p:spPr bwMode="auto">
              <a:xfrm>
                <a:off x="473703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389F016A-1597-468D-B58F-CA62529AA17E}"/>
                  </a:ext>
                </a:extLst>
              </p:cNvPr>
              <p:cNvCxnSpPr/>
              <p:nvPr userDrawn="1"/>
            </p:nvCxnSpPr>
            <p:spPr bwMode="auto">
              <a:xfrm>
                <a:off x="488149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3ED8E669-AE1C-4104-B378-5F73FC67382C}"/>
                  </a:ext>
                </a:extLst>
              </p:cNvPr>
              <p:cNvCxnSpPr/>
              <p:nvPr userDrawn="1"/>
            </p:nvCxnSpPr>
            <p:spPr bwMode="auto">
              <a:xfrm>
                <a:off x="502436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8A0D4053-A177-4053-80D8-8AE0539A4CA1}"/>
                  </a:ext>
                </a:extLst>
              </p:cNvPr>
              <p:cNvCxnSpPr/>
              <p:nvPr userDrawn="1"/>
            </p:nvCxnSpPr>
            <p:spPr bwMode="auto">
              <a:xfrm>
                <a:off x="516882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CE0437-59BF-4F12-B541-0C9FB5F36E53}"/>
                  </a:ext>
                </a:extLst>
              </p:cNvPr>
              <p:cNvCxnSpPr/>
              <p:nvPr userDrawn="1"/>
            </p:nvCxnSpPr>
            <p:spPr bwMode="auto">
              <a:xfrm>
                <a:off x="531329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B70D3AF-0935-452B-821A-B74ED84B2297}"/>
                  </a:ext>
                </a:extLst>
              </p:cNvPr>
              <p:cNvCxnSpPr/>
              <p:nvPr userDrawn="1"/>
            </p:nvCxnSpPr>
            <p:spPr bwMode="auto">
              <a:xfrm>
                <a:off x="560062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E2779CB6-DCF9-4598-A746-F6236CD3B48D}"/>
                  </a:ext>
                </a:extLst>
              </p:cNvPr>
              <p:cNvCxnSpPr/>
              <p:nvPr userDrawn="1"/>
            </p:nvCxnSpPr>
            <p:spPr bwMode="auto">
              <a:xfrm>
                <a:off x="588955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65899A4C-F243-4CD9-8E71-0A6696DDBC17}"/>
                  </a:ext>
                </a:extLst>
              </p:cNvPr>
              <p:cNvCxnSpPr/>
              <p:nvPr userDrawn="1"/>
            </p:nvCxnSpPr>
            <p:spPr bwMode="auto">
              <a:xfrm>
                <a:off x="617688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70AF29F8-DFCD-4D05-99CD-1FAD3CFFE599}"/>
                  </a:ext>
                </a:extLst>
              </p:cNvPr>
              <p:cNvCxnSpPr/>
              <p:nvPr userDrawn="1"/>
            </p:nvCxnSpPr>
            <p:spPr bwMode="auto">
              <a:xfrm>
                <a:off x="646581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503D2A19-2F22-4917-97C6-75BF2EFD9322}"/>
                  </a:ext>
                </a:extLst>
              </p:cNvPr>
              <p:cNvCxnSpPr/>
              <p:nvPr userDrawn="1"/>
            </p:nvCxnSpPr>
            <p:spPr bwMode="auto">
              <a:xfrm>
                <a:off x="545775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642E04BD-0A94-4AE1-9B37-BD10AAABCAD8}"/>
                  </a:ext>
                </a:extLst>
              </p:cNvPr>
              <p:cNvCxnSpPr/>
              <p:nvPr userDrawn="1"/>
            </p:nvCxnSpPr>
            <p:spPr bwMode="auto">
              <a:xfrm>
                <a:off x="574509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17EDE248-2D27-4678-BD4E-A456C0B43689}"/>
                  </a:ext>
                </a:extLst>
              </p:cNvPr>
              <p:cNvCxnSpPr/>
              <p:nvPr userDrawn="1"/>
            </p:nvCxnSpPr>
            <p:spPr bwMode="auto">
              <a:xfrm>
                <a:off x="603242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4CAD672-1F39-43F5-9C90-25625962C9FA}"/>
                  </a:ext>
                </a:extLst>
              </p:cNvPr>
              <p:cNvCxnSpPr/>
              <p:nvPr userDrawn="1"/>
            </p:nvCxnSpPr>
            <p:spPr bwMode="auto">
              <a:xfrm>
                <a:off x="632134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7DF2393-FE19-4E14-AE3E-A8F8F622F3B3}"/>
                  </a:ext>
                </a:extLst>
              </p:cNvPr>
              <p:cNvCxnSpPr/>
              <p:nvPr userDrawn="1"/>
            </p:nvCxnSpPr>
            <p:spPr bwMode="auto">
              <a:xfrm>
                <a:off x="660868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F86D5AEB-19F8-4CED-B295-5AE2C3404CEF}"/>
                  </a:ext>
                </a:extLst>
              </p:cNvPr>
              <p:cNvCxnSpPr/>
              <p:nvPr userDrawn="1"/>
            </p:nvCxnSpPr>
            <p:spPr bwMode="auto">
              <a:xfrm>
                <a:off x="675314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C7F98D4D-9E54-4587-98FF-1B7BC2674F72}"/>
                  </a:ext>
                </a:extLst>
              </p:cNvPr>
              <p:cNvCxnSpPr/>
              <p:nvPr userDrawn="1"/>
            </p:nvCxnSpPr>
            <p:spPr bwMode="auto">
              <a:xfrm>
                <a:off x="689761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4E0668A7-B271-463F-9AE5-B97F9F24D2A5}"/>
                  </a:ext>
                </a:extLst>
              </p:cNvPr>
              <p:cNvCxnSpPr/>
              <p:nvPr userDrawn="1"/>
            </p:nvCxnSpPr>
            <p:spPr bwMode="auto">
              <a:xfrm>
                <a:off x="704048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0A9E3A7D-0E9B-42DE-AEB4-056C93E6BED7}"/>
                  </a:ext>
                </a:extLst>
              </p:cNvPr>
              <p:cNvCxnSpPr/>
              <p:nvPr userDrawn="1"/>
            </p:nvCxnSpPr>
            <p:spPr bwMode="auto">
              <a:xfrm>
                <a:off x="718494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4CF00AD1-185B-4C65-9EB7-28F8A07BF230}"/>
                  </a:ext>
                </a:extLst>
              </p:cNvPr>
              <p:cNvCxnSpPr/>
              <p:nvPr userDrawn="1"/>
            </p:nvCxnSpPr>
            <p:spPr bwMode="auto">
              <a:xfrm>
                <a:off x="747228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E7EA5F2A-DCAA-4902-994F-25376EEFA3F6}"/>
                  </a:ext>
                </a:extLst>
              </p:cNvPr>
              <p:cNvCxnSpPr/>
              <p:nvPr userDrawn="1"/>
            </p:nvCxnSpPr>
            <p:spPr bwMode="auto">
              <a:xfrm>
                <a:off x="732940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7CAD1AFB-8A8E-4262-A479-428046B14930}"/>
                  </a:ext>
                </a:extLst>
              </p:cNvPr>
              <p:cNvCxnSpPr/>
              <p:nvPr userDrawn="1"/>
            </p:nvCxnSpPr>
            <p:spPr bwMode="auto">
              <a:xfrm>
                <a:off x="761674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86440CEF-46A2-495A-ABC6-CB8793F1CB27}"/>
                  </a:ext>
                </a:extLst>
              </p:cNvPr>
              <p:cNvCxnSpPr/>
              <p:nvPr userDrawn="1"/>
            </p:nvCxnSpPr>
            <p:spPr bwMode="auto">
              <a:xfrm>
                <a:off x="776120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FAC333CE-F26C-4F49-90AC-51D56712A85B}"/>
                  </a:ext>
                </a:extLst>
              </p:cNvPr>
              <p:cNvCxnSpPr/>
              <p:nvPr userDrawn="1"/>
            </p:nvCxnSpPr>
            <p:spPr bwMode="auto">
              <a:xfrm>
                <a:off x="790566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FFB1B659-DA94-45C4-BC21-ABAE51E72167}"/>
                  </a:ext>
                </a:extLst>
              </p:cNvPr>
              <p:cNvCxnSpPr/>
              <p:nvPr userDrawn="1"/>
            </p:nvCxnSpPr>
            <p:spPr bwMode="auto">
              <a:xfrm>
                <a:off x="804854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86E63B22-EB75-40A3-9413-75D2FF22524F}"/>
                  </a:ext>
                </a:extLst>
              </p:cNvPr>
              <p:cNvCxnSpPr/>
              <p:nvPr userDrawn="1"/>
            </p:nvCxnSpPr>
            <p:spPr bwMode="auto">
              <a:xfrm>
                <a:off x="819300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C55C4C5D-EBF3-4E4C-A83A-A8F0D7E03F2B}"/>
                  </a:ext>
                </a:extLst>
              </p:cNvPr>
              <p:cNvCxnSpPr/>
              <p:nvPr userDrawn="1"/>
            </p:nvCxnSpPr>
            <p:spPr bwMode="auto">
              <a:xfrm>
                <a:off x="833746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473B1FCA-9F3A-4002-B50C-20556BEF842C}"/>
                  </a:ext>
                </a:extLst>
              </p:cNvPr>
              <p:cNvCxnSpPr/>
              <p:nvPr userDrawn="1"/>
            </p:nvCxnSpPr>
            <p:spPr bwMode="auto">
              <a:xfrm>
                <a:off x="848034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C4B54959-4E0E-46EC-A85C-8CE999F32253}"/>
                  </a:ext>
                </a:extLst>
              </p:cNvPr>
              <p:cNvCxnSpPr/>
              <p:nvPr userDrawn="1"/>
            </p:nvCxnSpPr>
            <p:spPr bwMode="auto">
              <a:xfrm>
                <a:off x="862480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FBD4E9A3-77DE-4B2B-804E-59262382965D}"/>
                  </a:ext>
                </a:extLst>
              </p:cNvPr>
              <p:cNvCxnSpPr/>
              <p:nvPr userDrawn="1"/>
            </p:nvCxnSpPr>
            <p:spPr bwMode="auto">
              <a:xfrm>
                <a:off x="876926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D5EFF5D4-C5B3-43E0-BA45-94C1F3403CF5}"/>
                  </a:ext>
                </a:extLst>
              </p:cNvPr>
              <p:cNvCxnSpPr/>
              <p:nvPr userDrawn="1"/>
            </p:nvCxnSpPr>
            <p:spPr bwMode="auto">
              <a:xfrm>
                <a:off x="891372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EEF6A2E-A068-4D05-A189-E0BFF82B76EB}"/>
                  </a:ext>
                </a:extLst>
              </p:cNvPr>
              <p:cNvCxnSpPr/>
              <p:nvPr userDrawn="1"/>
            </p:nvCxnSpPr>
            <p:spPr bwMode="auto">
              <a:xfrm>
                <a:off x="905660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D7B7DD90-38BF-4BEC-ABE1-9D6A16F7FA03}"/>
                  </a:ext>
                </a:extLst>
              </p:cNvPr>
              <p:cNvCxnSpPr/>
              <p:nvPr userDrawn="1"/>
            </p:nvCxnSpPr>
            <p:spPr bwMode="auto">
              <a:xfrm>
                <a:off x="920106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 name="グループ化 115">
              <a:extLst>
                <a:ext uri="{FF2B5EF4-FFF2-40B4-BE49-F238E27FC236}">
                  <a16:creationId xmlns:a16="http://schemas.microsoft.com/office/drawing/2014/main" id="{9DC1A44C-6296-4B33-9C28-A9897941C886}"/>
                </a:ext>
              </a:extLst>
            </p:cNvPr>
            <p:cNvGrpSpPr>
              <a:grpSpLocks/>
            </p:cNvGrpSpPr>
            <p:nvPr userDrawn="1"/>
          </p:nvGrpSpPr>
          <p:grpSpPr bwMode="auto">
            <a:xfrm>
              <a:off x="416969" y="1341438"/>
              <a:ext cx="8928000" cy="4752000"/>
              <a:chOff x="273000" y="1341265"/>
              <a:chExt cx="9360065" cy="4752173"/>
            </a:xfrm>
          </p:grpSpPr>
          <p:cxnSp>
            <p:nvCxnSpPr>
              <p:cNvPr id="12" name="直線コネクタ 11">
                <a:extLst>
                  <a:ext uri="{FF2B5EF4-FFF2-40B4-BE49-F238E27FC236}">
                    <a16:creationId xmlns:a16="http://schemas.microsoft.com/office/drawing/2014/main" id="{402D3D4A-DC01-4B02-A5B5-ACAE98C396B7}"/>
                  </a:ext>
                </a:extLst>
              </p:cNvPr>
              <p:cNvCxnSpPr/>
              <p:nvPr userDrawn="1"/>
            </p:nvCxnSpPr>
            <p:spPr bwMode="auto">
              <a:xfrm>
                <a:off x="273000" y="134143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8D3E9E8-1019-4760-B773-1E85C594C1C8}"/>
                  </a:ext>
                </a:extLst>
              </p:cNvPr>
              <p:cNvCxnSpPr/>
              <p:nvPr userDrawn="1"/>
            </p:nvCxnSpPr>
            <p:spPr bwMode="auto">
              <a:xfrm>
                <a:off x="273000" y="177329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0601D1D-549B-4323-9C40-217707459133}"/>
                  </a:ext>
                </a:extLst>
              </p:cNvPr>
              <p:cNvCxnSpPr/>
              <p:nvPr userDrawn="1"/>
            </p:nvCxnSpPr>
            <p:spPr bwMode="auto">
              <a:xfrm>
                <a:off x="273000" y="206066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DBA52FF-387D-444B-8E7E-088C2A4FAAB1}"/>
                  </a:ext>
                </a:extLst>
              </p:cNvPr>
              <p:cNvCxnSpPr/>
              <p:nvPr userDrawn="1"/>
            </p:nvCxnSpPr>
            <p:spPr bwMode="auto">
              <a:xfrm>
                <a:off x="273000" y="2349630"/>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6C4BF97-7C63-4279-B3C9-CD20321CA375}"/>
                  </a:ext>
                </a:extLst>
              </p:cNvPr>
              <p:cNvCxnSpPr/>
              <p:nvPr userDrawn="1"/>
            </p:nvCxnSpPr>
            <p:spPr bwMode="auto">
              <a:xfrm>
                <a:off x="273000" y="263700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3CBAD1AC-A423-4534-8C13-9AA1EA45B79C}"/>
                  </a:ext>
                </a:extLst>
              </p:cNvPr>
              <p:cNvCxnSpPr/>
              <p:nvPr userDrawn="1"/>
            </p:nvCxnSpPr>
            <p:spPr bwMode="auto">
              <a:xfrm>
                <a:off x="273000" y="292596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C870EB9-BED1-495A-A56C-A0AC1A3BA491}"/>
                  </a:ext>
                </a:extLst>
              </p:cNvPr>
              <p:cNvCxnSpPr/>
              <p:nvPr userDrawn="1"/>
            </p:nvCxnSpPr>
            <p:spPr bwMode="auto">
              <a:xfrm>
                <a:off x="273000" y="148591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DE2DC0EA-FAF1-432C-A45E-BFBE5FE46313}"/>
                  </a:ext>
                </a:extLst>
              </p:cNvPr>
              <p:cNvCxnSpPr/>
              <p:nvPr userDrawn="1"/>
            </p:nvCxnSpPr>
            <p:spPr bwMode="auto">
              <a:xfrm>
                <a:off x="273000" y="162881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88DEE13C-74B9-4ECE-8E06-92278893F690}"/>
                  </a:ext>
                </a:extLst>
              </p:cNvPr>
              <p:cNvCxnSpPr/>
              <p:nvPr userDrawn="1"/>
            </p:nvCxnSpPr>
            <p:spPr bwMode="auto">
              <a:xfrm>
                <a:off x="273000" y="191777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3DFB5E3E-C7BE-4652-8FCF-08A7E4D30747}"/>
                  </a:ext>
                </a:extLst>
              </p:cNvPr>
              <p:cNvCxnSpPr/>
              <p:nvPr userDrawn="1"/>
            </p:nvCxnSpPr>
            <p:spPr bwMode="auto">
              <a:xfrm>
                <a:off x="273000" y="220514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29FF4E32-F453-4654-9673-B2FB3F98ABB3}"/>
                  </a:ext>
                </a:extLst>
              </p:cNvPr>
              <p:cNvCxnSpPr/>
              <p:nvPr userDrawn="1"/>
            </p:nvCxnSpPr>
            <p:spPr bwMode="auto">
              <a:xfrm>
                <a:off x="273000" y="249411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929F8BE2-01BB-4970-931F-200BCF17885B}"/>
                  </a:ext>
                </a:extLst>
              </p:cNvPr>
              <p:cNvCxnSpPr/>
              <p:nvPr userDrawn="1"/>
            </p:nvCxnSpPr>
            <p:spPr bwMode="auto">
              <a:xfrm>
                <a:off x="273000" y="2781486"/>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76DB5EE9-C296-4559-ABC3-515BE0CEB47C}"/>
                  </a:ext>
                </a:extLst>
              </p:cNvPr>
              <p:cNvCxnSpPr/>
              <p:nvPr userDrawn="1"/>
            </p:nvCxnSpPr>
            <p:spPr bwMode="auto">
              <a:xfrm>
                <a:off x="273000" y="306886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6D5B9BEC-CC3D-41AA-A999-1A0400E68C83}"/>
                  </a:ext>
                </a:extLst>
              </p:cNvPr>
              <p:cNvCxnSpPr/>
              <p:nvPr userDrawn="1"/>
            </p:nvCxnSpPr>
            <p:spPr bwMode="auto">
              <a:xfrm>
                <a:off x="273000" y="321334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6470464A-ED78-45EC-A8FA-146688399FB0}"/>
                  </a:ext>
                </a:extLst>
              </p:cNvPr>
              <p:cNvCxnSpPr/>
              <p:nvPr userDrawn="1"/>
            </p:nvCxnSpPr>
            <p:spPr bwMode="auto">
              <a:xfrm>
                <a:off x="273000" y="3357823"/>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5FC75525-DCDA-494A-A331-0BC45CB59E29}"/>
                  </a:ext>
                </a:extLst>
              </p:cNvPr>
              <p:cNvCxnSpPr/>
              <p:nvPr userDrawn="1"/>
            </p:nvCxnSpPr>
            <p:spPr bwMode="auto">
              <a:xfrm>
                <a:off x="273000" y="350071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34F7AF3-6E20-41AA-BE30-BFB667DECB17}"/>
                  </a:ext>
                </a:extLst>
              </p:cNvPr>
              <p:cNvCxnSpPr/>
              <p:nvPr userDrawn="1"/>
            </p:nvCxnSpPr>
            <p:spPr bwMode="auto">
              <a:xfrm>
                <a:off x="273000" y="364519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EF0D728C-CA98-4496-9FD1-886FE7D63445}"/>
                  </a:ext>
                </a:extLst>
              </p:cNvPr>
              <p:cNvCxnSpPr/>
              <p:nvPr userDrawn="1"/>
            </p:nvCxnSpPr>
            <p:spPr bwMode="auto">
              <a:xfrm>
                <a:off x="273000" y="378967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71EBCA25-0AB3-4B61-A3A0-9EC2D06701AD}"/>
                  </a:ext>
                </a:extLst>
              </p:cNvPr>
              <p:cNvCxnSpPr/>
              <p:nvPr userDrawn="1"/>
            </p:nvCxnSpPr>
            <p:spPr bwMode="auto">
              <a:xfrm>
                <a:off x="273000" y="393415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CC4A57D9-5F5C-4A5F-8DE2-116F4692BBE7}"/>
                  </a:ext>
                </a:extLst>
              </p:cNvPr>
              <p:cNvCxnSpPr/>
              <p:nvPr userDrawn="1"/>
            </p:nvCxnSpPr>
            <p:spPr bwMode="auto">
              <a:xfrm>
                <a:off x="273000" y="4077053"/>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32D56EF-CC34-46ED-BAE5-F83A1F96266C}"/>
                  </a:ext>
                </a:extLst>
              </p:cNvPr>
              <p:cNvCxnSpPr/>
              <p:nvPr userDrawn="1"/>
            </p:nvCxnSpPr>
            <p:spPr bwMode="auto">
              <a:xfrm>
                <a:off x="273000" y="422153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2A8483D-2064-4CDC-9ABD-48CAD130E638}"/>
                  </a:ext>
                </a:extLst>
              </p:cNvPr>
              <p:cNvCxnSpPr/>
              <p:nvPr userDrawn="1"/>
            </p:nvCxnSpPr>
            <p:spPr bwMode="auto">
              <a:xfrm>
                <a:off x="273000" y="436601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EB4CD278-A23C-4629-AC95-76DB1ED6233A}"/>
                  </a:ext>
                </a:extLst>
              </p:cNvPr>
              <p:cNvCxnSpPr/>
              <p:nvPr userDrawn="1"/>
            </p:nvCxnSpPr>
            <p:spPr bwMode="auto">
              <a:xfrm>
                <a:off x="273000" y="450890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444BE081-76FF-4380-9216-98F9CF895D29}"/>
                  </a:ext>
                </a:extLst>
              </p:cNvPr>
              <p:cNvCxnSpPr/>
              <p:nvPr userDrawn="1"/>
            </p:nvCxnSpPr>
            <p:spPr bwMode="auto">
              <a:xfrm>
                <a:off x="273000" y="4653390"/>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F5831406-4B41-4742-B0D6-43CD24506AC8}"/>
                  </a:ext>
                </a:extLst>
              </p:cNvPr>
              <p:cNvCxnSpPr/>
              <p:nvPr userDrawn="1"/>
            </p:nvCxnSpPr>
            <p:spPr bwMode="auto">
              <a:xfrm>
                <a:off x="273000" y="479787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8CC1EB6-92DB-46A4-9039-70A781BA46C2}"/>
                  </a:ext>
                </a:extLst>
              </p:cNvPr>
              <p:cNvCxnSpPr/>
              <p:nvPr userDrawn="1"/>
            </p:nvCxnSpPr>
            <p:spPr bwMode="auto">
              <a:xfrm>
                <a:off x="273000" y="494076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D8D976F5-65D1-47AB-8F81-EA8D900E26B8}"/>
                  </a:ext>
                </a:extLst>
              </p:cNvPr>
              <p:cNvCxnSpPr/>
              <p:nvPr userDrawn="1"/>
            </p:nvCxnSpPr>
            <p:spPr bwMode="auto">
              <a:xfrm>
                <a:off x="273000" y="5085246"/>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85AC6F3C-0F7D-4A4E-83A4-9C5C4D731C80}"/>
                  </a:ext>
                </a:extLst>
              </p:cNvPr>
              <p:cNvCxnSpPr/>
              <p:nvPr userDrawn="1"/>
            </p:nvCxnSpPr>
            <p:spPr bwMode="auto">
              <a:xfrm>
                <a:off x="273000" y="522972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D036725-2FCD-4FBB-BA35-6A2094DC2DB6}"/>
                  </a:ext>
                </a:extLst>
              </p:cNvPr>
              <p:cNvCxnSpPr/>
              <p:nvPr userDrawn="1"/>
            </p:nvCxnSpPr>
            <p:spPr bwMode="auto">
              <a:xfrm>
                <a:off x="273000" y="537420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3796B6BE-A92D-4EDC-97E6-6D57DB6C7B8F}"/>
                  </a:ext>
                </a:extLst>
              </p:cNvPr>
              <p:cNvCxnSpPr/>
              <p:nvPr userDrawn="1"/>
            </p:nvCxnSpPr>
            <p:spPr bwMode="auto">
              <a:xfrm>
                <a:off x="273000" y="566158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2C2794D1-5F43-407C-9A7B-2FB2610C7548}"/>
                  </a:ext>
                </a:extLst>
              </p:cNvPr>
              <p:cNvCxnSpPr/>
              <p:nvPr userDrawn="1"/>
            </p:nvCxnSpPr>
            <p:spPr bwMode="auto">
              <a:xfrm>
                <a:off x="273000" y="551710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FEB90573-7E11-4874-B1BA-80D96721A97D}"/>
                  </a:ext>
                </a:extLst>
              </p:cNvPr>
              <p:cNvCxnSpPr/>
              <p:nvPr userDrawn="1"/>
            </p:nvCxnSpPr>
            <p:spPr bwMode="auto">
              <a:xfrm>
                <a:off x="273000" y="580606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5317B2FA-B3B4-486A-8EE4-E0C650886845}"/>
                  </a:ext>
                </a:extLst>
              </p:cNvPr>
              <p:cNvCxnSpPr/>
              <p:nvPr userDrawn="1"/>
            </p:nvCxnSpPr>
            <p:spPr bwMode="auto">
              <a:xfrm>
                <a:off x="273000" y="594895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2255CF88-B9C3-4445-8292-FF35770092A2}"/>
                  </a:ext>
                </a:extLst>
              </p:cNvPr>
              <p:cNvCxnSpPr/>
              <p:nvPr userDrawn="1"/>
            </p:nvCxnSpPr>
            <p:spPr bwMode="auto">
              <a:xfrm>
                <a:off x="273000" y="609343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cSld>
  <p:clrMap bg1="lt1" tx1="dk1" bg2="lt2" tx2="dk2" accent1="accent1" accent2="accent2" accent3="accent3" accent4="accent4" accent5="accent5" accent6="accent6" hlink="hlink" folHlink="folHlink"/>
  <p:sldLayoutIdLst>
    <p:sldLayoutId id="2147483720" r:id="rId1"/>
    <p:sldLayoutId id="2147483721" r:id="rId2"/>
    <p:sldLayoutId id="2147483731" r:id="rId3"/>
  </p:sldLayoutIdLst>
  <p:hf hdr="0" dt="0"/>
  <p:txStyles>
    <p:title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p:titleStyle>
    <p:body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5" name="Picture 8" descr="c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1412875"/>
            <a:ext cx="32385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Tree>
  </p:cSld>
  <p:clrMap bg1="lt1" tx1="dk1" bg2="lt2" tx2="dk2" accent1="accent1" accent2="accent2" accent3="accent3" accent4="accent4" accent5="accent5" accent6="accent6" hlink="hlink" folHlink="folHlink"/>
  <p:sldLayoutIdLst>
    <p:sldLayoutId id="2147483719" r:id="rId1"/>
  </p:sldLayoutIdLst>
  <p:hf hd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charset="0"/>
          <a:ea typeface="ＭＳ Ｐゴシック" pitchFamily="50" charset="-128"/>
        </a:defRPr>
      </a:lvl5pPr>
      <a:lvl6pPr marL="457200" algn="ctr" rtl="0" fontAlgn="base">
        <a:spcBef>
          <a:spcPct val="0"/>
        </a:spcBef>
        <a:spcAft>
          <a:spcPct val="0"/>
        </a:spcAft>
        <a:defRPr kumimoji="1" sz="4400">
          <a:solidFill>
            <a:schemeClr val="tx2"/>
          </a:solidFill>
          <a:latin typeface="Times" charset="0"/>
          <a:ea typeface="ＭＳ Ｐゴシック" pitchFamily="50" charset="-128"/>
        </a:defRPr>
      </a:lvl6pPr>
      <a:lvl7pPr marL="914400" algn="ctr" rtl="0" fontAlgn="base">
        <a:spcBef>
          <a:spcPct val="0"/>
        </a:spcBef>
        <a:spcAft>
          <a:spcPct val="0"/>
        </a:spcAft>
        <a:defRPr kumimoji="1" sz="4400">
          <a:solidFill>
            <a:schemeClr val="tx2"/>
          </a:solidFill>
          <a:latin typeface="Times" charset="0"/>
          <a:ea typeface="ＭＳ Ｐゴシック" pitchFamily="50" charset="-128"/>
        </a:defRPr>
      </a:lvl7pPr>
      <a:lvl8pPr marL="1371600" algn="ctr" rtl="0" fontAlgn="base">
        <a:spcBef>
          <a:spcPct val="0"/>
        </a:spcBef>
        <a:spcAft>
          <a:spcPct val="0"/>
        </a:spcAft>
        <a:defRPr kumimoji="1" sz="4400">
          <a:solidFill>
            <a:schemeClr val="tx2"/>
          </a:solidFill>
          <a:latin typeface="Times" charset="0"/>
          <a:ea typeface="ＭＳ Ｐゴシック" pitchFamily="50" charset="-128"/>
        </a:defRPr>
      </a:lvl8pPr>
      <a:lvl9pPr marL="1828800" algn="ctr" rtl="0" fontAlgn="base">
        <a:spcBef>
          <a:spcPct val="0"/>
        </a:spcBef>
        <a:spcAft>
          <a:spcPct val="0"/>
        </a:spcAft>
        <a:defRPr kumimoji="1" sz="4400">
          <a:solidFill>
            <a:schemeClr val="tx2"/>
          </a:solidFill>
          <a:latin typeface="Times"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6.xml"/><Relationship Id="rId18" Type="http://schemas.openxmlformats.org/officeDocument/2006/relationships/slide" Target="slide32.xml"/><Relationship Id="rId26" Type="http://schemas.openxmlformats.org/officeDocument/2006/relationships/slide" Target="slide17.xml"/><Relationship Id="rId3" Type="http://schemas.openxmlformats.org/officeDocument/2006/relationships/slide" Target="slide4.xml"/><Relationship Id="rId21" Type="http://schemas.openxmlformats.org/officeDocument/2006/relationships/slide" Target="slide36.xml"/><Relationship Id="rId7" Type="http://schemas.openxmlformats.org/officeDocument/2006/relationships/slide" Target="slide9.xml"/><Relationship Id="rId12" Type="http://schemas.openxmlformats.org/officeDocument/2006/relationships/slide" Target="slide25.xml"/><Relationship Id="rId17" Type="http://schemas.openxmlformats.org/officeDocument/2006/relationships/slide" Target="slide31.xml"/><Relationship Id="rId25" Type="http://schemas.openxmlformats.org/officeDocument/2006/relationships/slide" Target="slide16.xml"/><Relationship Id="rId2" Type="http://schemas.openxmlformats.org/officeDocument/2006/relationships/slide" Target="slide3.xml"/><Relationship Id="rId16" Type="http://schemas.openxmlformats.org/officeDocument/2006/relationships/slide" Target="slide30.xml"/><Relationship Id="rId20" Type="http://schemas.openxmlformats.org/officeDocument/2006/relationships/slide" Target="slide35.xml"/><Relationship Id="rId29"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3.xml"/><Relationship Id="rId24" Type="http://schemas.openxmlformats.org/officeDocument/2006/relationships/slide" Target="slide15.xml"/><Relationship Id="rId32" Type="http://schemas.openxmlformats.org/officeDocument/2006/relationships/slide" Target="slide23.xml"/><Relationship Id="rId5" Type="http://schemas.openxmlformats.org/officeDocument/2006/relationships/slide" Target="slide6.xml"/><Relationship Id="rId15" Type="http://schemas.openxmlformats.org/officeDocument/2006/relationships/slide" Target="slide28.xml"/><Relationship Id="rId23" Type="http://schemas.openxmlformats.org/officeDocument/2006/relationships/slide" Target="slide14.xml"/><Relationship Id="rId28" Type="http://schemas.openxmlformats.org/officeDocument/2006/relationships/slide" Target="slide19.xml"/><Relationship Id="rId10" Type="http://schemas.openxmlformats.org/officeDocument/2006/relationships/slide" Target="slide12.xml"/><Relationship Id="rId19" Type="http://schemas.openxmlformats.org/officeDocument/2006/relationships/slide" Target="slide33.xml"/><Relationship Id="rId31" Type="http://schemas.openxmlformats.org/officeDocument/2006/relationships/slide" Target="slide22.xml"/><Relationship Id="rId4" Type="http://schemas.openxmlformats.org/officeDocument/2006/relationships/slide" Target="slide5.xml"/><Relationship Id="rId9" Type="http://schemas.openxmlformats.org/officeDocument/2006/relationships/slide" Target="slide11.xml"/><Relationship Id="rId14" Type="http://schemas.openxmlformats.org/officeDocument/2006/relationships/slide" Target="slide27.xml"/><Relationship Id="rId22" Type="http://schemas.openxmlformats.org/officeDocument/2006/relationships/slide" Target="slide37.xml"/><Relationship Id="rId27" Type="http://schemas.openxmlformats.org/officeDocument/2006/relationships/slide" Target="slide18.xml"/><Relationship Id="rId30" Type="http://schemas.openxmlformats.org/officeDocument/2006/relationships/slide" Target="slide2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8.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5.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6.png"/><Relationship Id="rId5" Type="http://schemas.microsoft.com/office/2007/relationships/hdphoto" Target="../media/hdphoto1.wdp"/><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9.sv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p:txBody>
          <a:bodyPr/>
          <a:lstStyle/>
          <a:p>
            <a:pPr>
              <a:lnSpc>
                <a:spcPts val="2200"/>
              </a:lnSpc>
              <a:buFont typeface="Wingdings" charset="2"/>
              <a:buNone/>
            </a:pPr>
            <a:r>
              <a:rPr lang="ja-JP" altLang="en-US" sz="1600" dirty="0">
                <a:latin typeface="メイリオ" charset="-128"/>
                <a:ea typeface="メイリオ" charset="-128"/>
              </a:rPr>
              <a:t>株式会社シーイーシー</a:t>
            </a:r>
          </a:p>
          <a:p>
            <a:pPr>
              <a:lnSpc>
                <a:spcPts val="2200"/>
              </a:lnSpc>
              <a:buFont typeface="Wingdings" charset="2"/>
              <a:buNone/>
            </a:pPr>
            <a:r>
              <a:rPr lang="ja-JP" altLang="en-US" sz="1600" dirty="0">
                <a:latin typeface="メイリオ" charset="-128"/>
                <a:ea typeface="メイリオ" charset="-128"/>
              </a:rPr>
              <a:t>営業本部　首都圏営業部</a:t>
            </a:r>
          </a:p>
          <a:p>
            <a:pPr>
              <a:lnSpc>
                <a:spcPts val="2200"/>
              </a:lnSpc>
              <a:buFont typeface="Wingdings" charset="2"/>
              <a:buNone/>
            </a:pPr>
            <a:r>
              <a:rPr lang="en-US" altLang="ja-JP" sz="1600" dirty="0">
                <a:latin typeface="メイリオ" charset="-128"/>
                <a:ea typeface="メイリオ" charset="-128"/>
              </a:rPr>
              <a:t>2024</a:t>
            </a:r>
            <a:r>
              <a:rPr lang="ja-JP" altLang="en-US" sz="1600" dirty="0">
                <a:latin typeface="メイリオ" charset="-128"/>
                <a:ea typeface="メイリオ" charset="-128"/>
              </a:rPr>
              <a:t>年</a:t>
            </a:r>
            <a:r>
              <a:rPr lang="en-US" altLang="ja-JP" sz="1600" dirty="0">
                <a:latin typeface="メイリオ" charset="-128"/>
                <a:ea typeface="メイリオ" charset="-128"/>
              </a:rPr>
              <a:t>4</a:t>
            </a:r>
            <a:r>
              <a:rPr lang="ja-JP" altLang="en-US" sz="1600" dirty="0">
                <a:latin typeface="メイリオ" charset="-128"/>
                <a:ea typeface="メイリオ" charset="-128"/>
              </a:rPr>
              <a:t>月</a:t>
            </a:r>
            <a:r>
              <a:rPr lang="en-US" altLang="ja-JP" sz="1600" dirty="0">
                <a:latin typeface="メイリオ" charset="-128"/>
                <a:ea typeface="メイリオ" charset="-128"/>
              </a:rPr>
              <a:t>22</a:t>
            </a:r>
            <a:r>
              <a:rPr lang="ja-JP" altLang="en-US" sz="1600" dirty="0">
                <a:latin typeface="メイリオ" charset="-128"/>
                <a:ea typeface="メイリオ" charset="-128"/>
              </a:rPr>
              <a:t>日更新</a:t>
            </a:r>
            <a:endParaRPr lang="en-US" altLang="ja-JP" sz="1600" dirty="0">
              <a:latin typeface="メイリオ" charset="-128"/>
              <a:ea typeface="メイリオ" charset="-128"/>
            </a:endParaRPr>
          </a:p>
        </p:txBody>
      </p:sp>
      <p:sp>
        <p:nvSpPr>
          <p:cNvPr id="2" name="テキスト ボックス 1"/>
          <p:cNvSpPr txBox="1"/>
          <p:nvPr/>
        </p:nvSpPr>
        <p:spPr>
          <a:xfrm>
            <a:off x="1031966" y="3696789"/>
            <a:ext cx="184731" cy="369332"/>
          </a:xfrm>
          <a:prstGeom prst="rect">
            <a:avLst/>
          </a:prstGeom>
          <a:noFill/>
        </p:spPr>
        <p:txBody>
          <a:bodyPr wrap="none" rtlCol="0">
            <a:spAutoFit/>
          </a:bodyPr>
          <a:lstStyle/>
          <a:p>
            <a:endParaRPr kumimoji="1" lang="ja-JP" altLang="en-US"/>
          </a:p>
        </p:txBody>
      </p:sp>
      <p:sp>
        <p:nvSpPr>
          <p:cNvPr id="6" name="フッター プレースホルダー 4">
            <a:extLst>
              <a:ext uri="{FF2B5EF4-FFF2-40B4-BE49-F238E27FC236}">
                <a16:creationId xmlns:a16="http://schemas.microsoft.com/office/drawing/2014/main" id="{C3C32F05-8C74-4DB6-9CD1-8986562F057B}"/>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10" name="テキスト ボックス 9">
            <a:extLst>
              <a:ext uri="{FF2B5EF4-FFF2-40B4-BE49-F238E27FC236}">
                <a16:creationId xmlns:a16="http://schemas.microsoft.com/office/drawing/2014/main" id="{47696EA6-4D35-49C9-9B96-74C5AB668F52}"/>
              </a:ext>
            </a:extLst>
          </p:cNvPr>
          <p:cNvSpPr txBox="1"/>
          <p:nvPr/>
        </p:nvSpPr>
        <p:spPr bwMode="auto">
          <a:xfrm>
            <a:off x="4752752" y="2881100"/>
            <a:ext cx="3466688" cy="584775"/>
          </a:xfrm>
          <a:prstGeom prst="rect">
            <a:avLst/>
          </a:prstGeom>
          <a:no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wrap="square">
            <a:spAutoFit/>
          </a:bodyPr>
          <a:lstStyle/>
          <a:p>
            <a:pPr>
              <a:defRPr/>
            </a:pPr>
            <a:r>
              <a:rPr lang="ja-JP" altLang="en-US" sz="3200" dirty="0">
                <a:solidFill>
                  <a:schemeClr val="tx1"/>
                </a:solidFill>
                <a:latin typeface="メイリオ" panose="020B0604030504040204" pitchFamily="50" charset="-128"/>
                <a:ea typeface="メイリオ" panose="020B0604030504040204" pitchFamily="50" charset="-128"/>
                <a:cs typeface="Meiryo UI" pitchFamily="50" charset="-128"/>
              </a:rPr>
              <a:t>システムのご紹介</a:t>
            </a:r>
          </a:p>
        </p:txBody>
      </p:sp>
      <p:pic>
        <p:nvPicPr>
          <p:cNvPr id="11" name="図 10" descr="ロゴ&#10;&#10;自動的に生成された説明">
            <a:extLst>
              <a:ext uri="{FF2B5EF4-FFF2-40B4-BE49-F238E27FC236}">
                <a16:creationId xmlns:a16="http://schemas.microsoft.com/office/drawing/2014/main" id="{5CED4C38-4FC9-4653-B4E1-6C06668716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7567" y="2296129"/>
            <a:ext cx="3913075" cy="10760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DD7CC77-2B6D-1F5D-A070-9F956FF9F032}"/>
              </a:ext>
            </a:extLst>
          </p:cNvPr>
          <p:cNvSpPr>
            <a:spLocks/>
          </p:cNvSpPr>
          <p:nvPr/>
        </p:nvSpPr>
        <p:spPr bwMode="auto">
          <a:xfrm>
            <a:off x="630993" y="1784075"/>
            <a:ext cx="4154948"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9" name="正方形/長方形 208">
            <a:extLst>
              <a:ext uri="{FF2B5EF4-FFF2-40B4-BE49-F238E27FC236}">
                <a16:creationId xmlns:a16="http://schemas.microsoft.com/office/drawing/2014/main" id="{5615CEB5-D0DB-E1C1-02FE-30E6A1F60050}"/>
              </a:ext>
            </a:extLst>
          </p:cNvPr>
          <p:cNvSpPr/>
          <p:nvPr/>
        </p:nvSpPr>
        <p:spPr bwMode="auto">
          <a:xfrm>
            <a:off x="5122973" y="1293142"/>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1" name="正方形/長方形 210">
            <a:extLst>
              <a:ext uri="{FF2B5EF4-FFF2-40B4-BE49-F238E27FC236}">
                <a16:creationId xmlns:a16="http://schemas.microsoft.com/office/drawing/2014/main" id="{E4565A48-88EE-C026-1E05-C353130DDDC6}"/>
              </a:ext>
            </a:extLst>
          </p:cNvPr>
          <p:cNvSpPr/>
          <p:nvPr/>
        </p:nvSpPr>
        <p:spPr bwMode="auto">
          <a:xfrm>
            <a:off x="5122973" y="1542904"/>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2" name="正方形/長方形 211">
            <a:extLst>
              <a:ext uri="{FF2B5EF4-FFF2-40B4-BE49-F238E27FC236}">
                <a16:creationId xmlns:a16="http://schemas.microsoft.com/office/drawing/2014/main" id="{06ADE429-9647-BDC5-2BDB-68E74E6E36AE}"/>
              </a:ext>
            </a:extLst>
          </p:cNvPr>
          <p:cNvSpPr/>
          <p:nvPr/>
        </p:nvSpPr>
        <p:spPr bwMode="auto">
          <a:xfrm>
            <a:off x="5122973" y="1792666"/>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3" name="正方形/長方形 212">
            <a:extLst>
              <a:ext uri="{FF2B5EF4-FFF2-40B4-BE49-F238E27FC236}">
                <a16:creationId xmlns:a16="http://schemas.microsoft.com/office/drawing/2014/main" id="{FE698654-307A-6C65-51EA-69721E960C42}"/>
              </a:ext>
            </a:extLst>
          </p:cNvPr>
          <p:cNvSpPr/>
          <p:nvPr/>
        </p:nvSpPr>
        <p:spPr bwMode="auto">
          <a:xfrm>
            <a:off x="5122973" y="2042428"/>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6" name="正方形/長方形 215">
            <a:extLst>
              <a:ext uri="{FF2B5EF4-FFF2-40B4-BE49-F238E27FC236}">
                <a16:creationId xmlns:a16="http://schemas.microsoft.com/office/drawing/2014/main" id="{36792D39-6C8F-8975-7F84-EF43BC98C69D}"/>
              </a:ext>
            </a:extLst>
          </p:cNvPr>
          <p:cNvSpPr/>
          <p:nvPr/>
        </p:nvSpPr>
        <p:spPr bwMode="auto">
          <a:xfrm>
            <a:off x="5122973" y="2791714"/>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7" name="正方形/長方形 216">
            <a:extLst>
              <a:ext uri="{FF2B5EF4-FFF2-40B4-BE49-F238E27FC236}">
                <a16:creationId xmlns:a16="http://schemas.microsoft.com/office/drawing/2014/main" id="{4FAC62B4-6D20-C950-8963-A36FEEE7E66C}"/>
              </a:ext>
            </a:extLst>
          </p:cNvPr>
          <p:cNvSpPr/>
          <p:nvPr/>
        </p:nvSpPr>
        <p:spPr bwMode="auto">
          <a:xfrm>
            <a:off x="5122973" y="3041476"/>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8" name="正方形/長方形 217">
            <a:extLst>
              <a:ext uri="{FF2B5EF4-FFF2-40B4-BE49-F238E27FC236}">
                <a16:creationId xmlns:a16="http://schemas.microsoft.com/office/drawing/2014/main" id="{975B725D-E71F-F1E9-1255-2CE18A58D8B0}"/>
              </a:ext>
            </a:extLst>
          </p:cNvPr>
          <p:cNvSpPr/>
          <p:nvPr/>
        </p:nvSpPr>
        <p:spPr bwMode="auto">
          <a:xfrm>
            <a:off x="5122973" y="3291238"/>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9" name="正方形/長方形 218">
            <a:extLst>
              <a:ext uri="{FF2B5EF4-FFF2-40B4-BE49-F238E27FC236}">
                <a16:creationId xmlns:a16="http://schemas.microsoft.com/office/drawing/2014/main" id="{C00054DE-D48A-7B9F-A9B2-FC8CB15CE7F3}"/>
              </a:ext>
            </a:extLst>
          </p:cNvPr>
          <p:cNvSpPr/>
          <p:nvPr/>
        </p:nvSpPr>
        <p:spPr bwMode="auto">
          <a:xfrm>
            <a:off x="5122973" y="3541000"/>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2" name="正方形/長方形 221">
            <a:extLst>
              <a:ext uri="{FF2B5EF4-FFF2-40B4-BE49-F238E27FC236}">
                <a16:creationId xmlns:a16="http://schemas.microsoft.com/office/drawing/2014/main" id="{20C90F8D-4C92-95F0-5887-CCE8C432C045}"/>
              </a:ext>
            </a:extLst>
          </p:cNvPr>
          <p:cNvSpPr/>
          <p:nvPr/>
        </p:nvSpPr>
        <p:spPr bwMode="auto">
          <a:xfrm>
            <a:off x="5122973" y="4290286"/>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3" name="正方形/長方形 222">
            <a:extLst>
              <a:ext uri="{FF2B5EF4-FFF2-40B4-BE49-F238E27FC236}">
                <a16:creationId xmlns:a16="http://schemas.microsoft.com/office/drawing/2014/main" id="{2D0FB912-CE3E-8569-E060-70BAE43876CC}"/>
              </a:ext>
            </a:extLst>
          </p:cNvPr>
          <p:cNvSpPr/>
          <p:nvPr/>
        </p:nvSpPr>
        <p:spPr bwMode="auto">
          <a:xfrm>
            <a:off x="5122973" y="4540048"/>
            <a:ext cx="4126632"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4" name="正方形/長方形 223">
            <a:extLst>
              <a:ext uri="{FF2B5EF4-FFF2-40B4-BE49-F238E27FC236}">
                <a16:creationId xmlns:a16="http://schemas.microsoft.com/office/drawing/2014/main" id="{57E63DCB-19BA-AAD5-FC81-49044A0A002F}"/>
              </a:ext>
            </a:extLst>
          </p:cNvPr>
          <p:cNvSpPr/>
          <p:nvPr/>
        </p:nvSpPr>
        <p:spPr bwMode="auto">
          <a:xfrm>
            <a:off x="5122972" y="4789810"/>
            <a:ext cx="4126633"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2" name="正方形/長方形 201">
            <a:extLst>
              <a:ext uri="{FF2B5EF4-FFF2-40B4-BE49-F238E27FC236}">
                <a16:creationId xmlns:a16="http://schemas.microsoft.com/office/drawing/2014/main" id="{1D50E398-C24D-DCDB-EB64-2E47E1028053}"/>
              </a:ext>
            </a:extLst>
          </p:cNvPr>
          <p:cNvSpPr>
            <a:spLocks/>
          </p:cNvSpPr>
          <p:nvPr/>
        </p:nvSpPr>
        <p:spPr bwMode="auto">
          <a:xfrm>
            <a:off x="630993" y="1545315"/>
            <a:ext cx="4154948"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0" name="正方形/長方形 199">
            <a:extLst>
              <a:ext uri="{FF2B5EF4-FFF2-40B4-BE49-F238E27FC236}">
                <a16:creationId xmlns:a16="http://schemas.microsoft.com/office/drawing/2014/main" id="{BBE52409-989E-81C7-4BD1-BA50F28EEE2E}"/>
              </a:ext>
            </a:extLst>
          </p:cNvPr>
          <p:cNvSpPr>
            <a:spLocks/>
          </p:cNvSpPr>
          <p:nvPr/>
        </p:nvSpPr>
        <p:spPr bwMode="auto">
          <a:xfrm>
            <a:off x="630993" y="1059100"/>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1" name="正方形/長方形 200">
            <a:extLst>
              <a:ext uri="{FF2B5EF4-FFF2-40B4-BE49-F238E27FC236}">
                <a16:creationId xmlns:a16="http://schemas.microsoft.com/office/drawing/2014/main" id="{6B00B2F2-1BEE-D52D-96AD-106BF8EB99EE}"/>
              </a:ext>
            </a:extLst>
          </p:cNvPr>
          <p:cNvSpPr>
            <a:spLocks/>
          </p:cNvSpPr>
          <p:nvPr/>
        </p:nvSpPr>
        <p:spPr bwMode="auto">
          <a:xfrm>
            <a:off x="630993" y="1302207"/>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 name="タイトル 1">
            <a:extLst>
              <a:ext uri="{FF2B5EF4-FFF2-40B4-BE49-F238E27FC236}">
                <a16:creationId xmlns:a16="http://schemas.microsoft.com/office/drawing/2014/main" id="{11B391EA-F091-A184-75DF-6B4E0512ED27}"/>
              </a:ext>
            </a:extLst>
          </p:cNvPr>
          <p:cNvSpPr>
            <a:spLocks noGrp="1"/>
          </p:cNvSpPr>
          <p:nvPr>
            <p:ph type="title"/>
          </p:nvPr>
        </p:nvSpPr>
        <p:spPr>
          <a:xfrm>
            <a:off x="633375" y="285188"/>
            <a:ext cx="7626052" cy="561975"/>
          </a:xfrm>
        </p:spPr>
        <p:txBody>
          <a:bodyPr/>
          <a:lstStyle/>
          <a:p>
            <a:r>
              <a:rPr kumimoji="1" lang="ja-JP" altLang="en-US" sz="2400" dirty="0"/>
              <a:t>目次</a:t>
            </a:r>
          </a:p>
        </p:txBody>
      </p:sp>
      <p:sp>
        <p:nvSpPr>
          <p:cNvPr id="5" name="フッター プレースホルダー 4">
            <a:extLst>
              <a:ext uri="{FF2B5EF4-FFF2-40B4-BE49-F238E27FC236}">
                <a16:creationId xmlns:a16="http://schemas.microsoft.com/office/drawing/2014/main" id="{8403C2E5-8A2A-0A49-688C-269259047780}"/>
              </a:ext>
            </a:extLst>
          </p:cNvPr>
          <p:cNvSpPr>
            <a:spLocks noGrp="1"/>
          </p:cNvSpPr>
          <p:nvPr>
            <p:ph type="ftr" sz="quarter" idx="3"/>
          </p:nvPr>
        </p:nvSpPr>
        <p:spPr>
          <a:xfrm>
            <a:off x="216627" y="6542342"/>
            <a:ext cx="6033600" cy="306000"/>
          </a:xfrm>
        </p:spPr>
        <p:txBody>
          <a:bodyPr/>
          <a:lstStyle/>
          <a:p>
            <a:pPr>
              <a:defRPr/>
            </a:pPr>
            <a:r>
              <a:rPr lang="en-US" altLang="ja-JP"/>
              <a:t>© Computer Engineering &amp; Consulting Ltd. All rights reserved.</a:t>
            </a:r>
            <a:endParaRPr lang="en-US" altLang="ja-JP" dirty="0"/>
          </a:p>
        </p:txBody>
      </p:sp>
      <p:sp>
        <p:nvSpPr>
          <p:cNvPr id="12" name="コンテンツ プレースホルダー 2">
            <a:extLst>
              <a:ext uri="{FF2B5EF4-FFF2-40B4-BE49-F238E27FC236}">
                <a16:creationId xmlns:a16="http://schemas.microsoft.com/office/drawing/2014/main" id="{4DEE2E7E-A9B1-8C7B-44BD-D57D818B15ED}"/>
              </a:ext>
            </a:extLst>
          </p:cNvPr>
          <p:cNvSpPr txBox="1">
            <a:spLocks/>
          </p:cNvSpPr>
          <p:nvPr/>
        </p:nvSpPr>
        <p:spPr bwMode="auto">
          <a:xfrm>
            <a:off x="558793" y="1974647"/>
            <a:ext cx="3412589" cy="27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300" b="1" kern="0" dirty="0">
                <a:solidFill>
                  <a:schemeClr val="tx1">
                    <a:lumMod val="85000"/>
                    <a:lumOff val="15000"/>
                  </a:schemeClr>
                </a:solidFill>
              </a:rPr>
              <a:t>SmartSESAME PC</a:t>
            </a:r>
            <a:r>
              <a:rPr lang="ja-JP" altLang="en-US" sz="1300" b="1" kern="0" dirty="0">
                <a:solidFill>
                  <a:schemeClr val="tx1">
                    <a:lumMod val="85000"/>
                    <a:lumOff val="15000"/>
                  </a:schemeClr>
                </a:solidFill>
              </a:rPr>
              <a:t>ログオンとは</a:t>
            </a:r>
          </a:p>
        </p:txBody>
      </p:sp>
      <p:grpSp>
        <p:nvGrpSpPr>
          <p:cNvPr id="189" name="グループ化 188">
            <a:extLst>
              <a:ext uri="{FF2B5EF4-FFF2-40B4-BE49-F238E27FC236}">
                <a16:creationId xmlns:a16="http://schemas.microsoft.com/office/drawing/2014/main" id="{69A1A25F-ED36-8579-60EF-5F35499A5774}"/>
              </a:ext>
            </a:extLst>
          </p:cNvPr>
          <p:cNvGrpSpPr>
            <a:grpSpLocks/>
          </p:cNvGrpSpPr>
          <p:nvPr/>
        </p:nvGrpSpPr>
        <p:grpSpPr>
          <a:xfrm>
            <a:off x="627837" y="1028856"/>
            <a:ext cx="4126603" cy="233937"/>
            <a:chOff x="-339676" y="1426210"/>
            <a:chExt cx="4126603" cy="306000"/>
          </a:xfrm>
        </p:grpSpPr>
        <p:sp>
          <p:nvSpPr>
            <p:cNvPr id="7" name="コンテンツ プレースホルダー 2">
              <a:extLst>
                <a:ext uri="{FF2B5EF4-FFF2-40B4-BE49-F238E27FC236}">
                  <a16:creationId xmlns:a16="http://schemas.microsoft.com/office/drawing/2014/main" id="{C7E33258-B4BC-6890-7E75-4F9985B2C11C}"/>
                </a:ext>
              </a:extLst>
            </p:cNvPr>
            <p:cNvSpPr txBox="1">
              <a:spLocks/>
            </p:cNvSpPr>
            <p:nvPr/>
          </p:nvSpPr>
          <p:spPr bwMode="auto">
            <a:xfrm>
              <a:off x="-339676" y="1426210"/>
              <a:ext cx="23804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2" action="ppaction://hlinksldjump">
                    <a:extLst>
                      <a:ext uri="{A12FA001-AC4F-418D-AE19-62706E023703}">
                        <ahyp:hlinkClr xmlns:ahyp="http://schemas.microsoft.com/office/drawing/2018/hyperlinkcolor" val="tx"/>
                      </a:ext>
                    </a:extLst>
                  </a:hlinkClick>
                </a:rPr>
                <a:t>多要素・二要素認証とは</a:t>
              </a:r>
              <a:endParaRPr lang="en-US" altLang="ja-JP" sz="1050" b="1" kern="0" dirty="0">
                <a:solidFill>
                  <a:schemeClr val="tx1"/>
                </a:solidFill>
              </a:endParaRPr>
            </a:p>
          </p:txBody>
        </p:sp>
        <p:sp>
          <p:nvSpPr>
            <p:cNvPr id="4" name="コンテンツ プレースホルダー 2">
              <a:extLst>
                <a:ext uri="{FF2B5EF4-FFF2-40B4-BE49-F238E27FC236}">
                  <a16:creationId xmlns:a16="http://schemas.microsoft.com/office/drawing/2014/main" id="{C1658073-A1A4-42FF-F8FC-6AC2B1A3EA0B}"/>
                </a:ext>
              </a:extLst>
            </p:cNvPr>
            <p:cNvSpPr txBox="1">
              <a:spLocks/>
            </p:cNvSpPr>
            <p:nvPr/>
          </p:nvSpPr>
          <p:spPr bwMode="auto">
            <a:xfrm>
              <a:off x="3237796" y="1426210"/>
              <a:ext cx="54913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kern="0" dirty="0">
                  <a:solidFill>
                    <a:schemeClr val="tx1">
                      <a:lumMod val="85000"/>
                      <a:lumOff val="15000"/>
                    </a:schemeClr>
                  </a:solidFill>
                </a:rPr>
                <a:t>2</a:t>
              </a:r>
            </a:p>
          </p:txBody>
        </p:sp>
      </p:grpSp>
      <p:grpSp>
        <p:nvGrpSpPr>
          <p:cNvPr id="190" name="グループ化 189">
            <a:extLst>
              <a:ext uri="{FF2B5EF4-FFF2-40B4-BE49-F238E27FC236}">
                <a16:creationId xmlns:a16="http://schemas.microsoft.com/office/drawing/2014/main" id="{FEAA28FC-D498-E1ED-4BE4-7704EB84C232}"/>
              </a:ext>
            </a:extLst>
          </p:cNvPr>
          <p:cNvGrpSpPr>
            <a:grpSpLocks/>
          </p:cNvGrpSpPr>
          <p:nvPr/>
        </p:nvGrpSpPr>
        <p:grpSpPr>
          <a:xfrm>
            <a:off x="633375" y="1270265"/>
            <a:ext cx="4121065" cy="306000"/>
            <a:chOff x="-334138" y="1687705"/>
            <a:chExt cx="4121065" cy="306000"/>
          </a:xfrm>
        </p:grpSpPr>
        <p:sp>
          <p:nvSpPr>
            <p:cNvPr id="10" name="コンテンツ プレースホルダー 2">
              <a:extLst>
                <a:ext uri="{FF2B5EF4-FFF2-40B4-BE49-F238E27FC236}">
                  <a16:creationId xmlns:a16="http://schemas.microsoft.com/office/drawing/2014/main" id="{7DBD30C1-A11C-B7AD-D1F3-3D5C35C2E682}"/>
                </a:ext>
              </a:extLst>
            </p:cNvPr>
            <p:cNvSpPr txBox="1">
              <a:spLocks/>
            </p:cNvSpPr>
            <p:nvPr/>
          </p:nvSpPr>
          <p:spPr bwMode="auto">
            <a:xfrm>
              <a:off x="-334138" y="1687705"/>
              <a:ext cx="23804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050" dirty="0">
                  <a:solidFill>
                    <a:schemeClr val="tx1"/>
                  </a:solidFill>
                  <a:hlinkClick r:id="rId3" action="ppaction://hlinksldjump">
                    <a:extLst>
                      <a:ext uri="{A12FA001-AC4F-418D-AE19-62706E023703}">
                        <ahyp:hlinkClr xmlns:ahyp="http://schemas.microsoft.com/office/drawing/2018/hyperlinkcolor" val="tx"/>
                      </a:ext>
                    </a:extLst>
                  </a:hlinkClick>
                </a:rPr>
                <a:t>PC</a:t>
              </a:r>
              <a:r>
                <a:rPr lang="ja-JP" altLang="en-US" sz="1050" dirty="0">
                  <a:solidFill>
                    <a:schemeClr val="tx1"/>
                  </a:solidFill>
                  <a:hlinkClick r:id="rId3" action="ppaction://hlinksldjump">
                    <a:extLst>
                      <a:ext uri="{A12FA001-AC4F-418D-AE19-62706E023703}">
                        <ahyp:hlinkClr xmlns:ahyp="http://schemas.microsoft.com/office/drawing/2018/hyperlinkcolor" val="tx"/>
                      </a:ext>
                    </a:extLst>
                  </a:hlinkClick>
                </a:rPr>
                <a:t>ログオンシステムとは</a:t>
              </a:r>
              <a:endParaRPr lang="en-US" altLang="ja-JP" sz="1050" b="1" kern="0" dirty="0">
                <a:solidFill>
                  <a:schemeClr val="tx1"/>
                </a:solidFill>
              </a:endParaRPr>
            </a:p>
          </p:txBody>
        </p:sp>
        <p:sp>
          <p:nvSpPr>
            <p:cNvPr id="6" name="コンテンツ プレースホルダー 2">
              <a:extLst>
                <a:ext uri="{FF2B5EF4-FFF2-40B4-BE49-F238E27FC236}">
                  <a16:creationId xmlns:a16="http://schemas.microsoft.com/office/drawing/2014/main" id="{9F749A47-7769-6091-631B-177E98C3EF1E}"/>
                </a:ext>
              </a:extLst>
            </p:cNvPr>
            <p:cNvSpPr txBox="1">
              <a:spLocks/>
            </p:cNvSpPr>
            <p:nvPr/>
          </p:nvSpPr>
          <p:spPr bwMode="auto">
            <a:xfrm>
              <a:off x="3237796" y="1687705"/>
              <a:ext cx="54913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dirty="0"/>
                <a:t>3</a:t>
              </a:r>
              <a:endParaRPr lang="en-US" altLang="ja-JP" sz="1050" b="1" kern="0" dirty="0">
                <a:solidFill>
                  <a:schemeClr val="tx1">
                    <a:lumMod val="85000"/>
                    <a:lumOff val="15000"/>
                  </a:schemeClr>
                </a:solidFill>
              </a:endParaRPr>
            </a:p>
          </p:txBody>
        </p:sp>
      </p:grpSp>
      <p:grpSp>
        <p:nvGrpSpPr>
          <p:cNvPr id="191" name="グループ化 190">
            <a:extLst>
              <a:ext uri="{FF2B5EF4-FFF2-40B4-BE49-F238E27FC236}">
                <a16:creationId xmlns:a16="http://schemas.microsoft.com/office/drawing/2014/main" id="{80097D5B-39E6-D60B-C99F-5386EC014DDA}"/>
              </a:ext>
            </a:extLst>
          </p:cNvPr>
          <p:cNvGrpSpPr>
            <a:grpSpLocks/>
          </p:cNvGrpSpPr>
          <p:nvPr/>
        </p:nvGrpSpPr>
        <p:grpSpPr>
          <a:xfrm>
            <a:off x="626814" y="1511674"/>
            <a:ext cx="4127626" cy="549840"/>
            <a:chOff x="-340699" y="1949199"/>
            <a:chExt cx="4127626" cy="549840"/>
          </a:xfrm>
        </p:grpSpPr>
        <p:sp>
          <p:nvSpPr>
            <p:cNvPr id="11" name="コンテンツ プレースホルダー 2">
              <a:extLst>
                <a:ext uri="{FF2B5EF4-FFF2-40B4-BE49-F238E27FC236}">
                  <a16:creationId xmlns:a16="http://schemas.microsoft.com/office/drawing/2014/main" id="{59395DEA-B74F-B0FC-3FC2-EB35FAF96713}"/>
                </a:ext>
              </a:extLst>
            </p:cNvPr>
            <p:cNvSpPr txBox="1">
              <a:spLocks/>
            </p:cNvSpPr>
            <p:nvPr/>
          </p:nvSpPr>
          <p:spPr bwMode="auto">
            <a:xfrm>
              <a:off x="-340699" y="1949199"/>
              <a:ext cx="236652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050" dirty="0">
                  <a:solidFill>
                    <a:schemeClr val="tx1"/>
                  </a:solidFill>
                  <a:hlinkClick r:id="rId4" action="ppaction://hlinksldjump">
                    <a:extLst>
                      <a:ext uri="{A12FA001-AC4F-418D-AE19-62706E023703}">
                        <ahyp:hlinkClr xmlns:ahyp="http://schemas.microsoft.com/office/drawing/2018/hyperlinkcolor" val="tx"/>
                      </a:ext>
                    </a:extLst>
                  </a:hlinkClick>
                </a:rPr>
                <a:t>SmartSESAME </a:t>
              </a:r>
              <a:r>
                <a:rPr lang="ja-JP" altLang="en-US" sz="1050" dirty="0">
                  <a:solidFill>
                    <a:schemeClr val="tx1"/>
                  </a:solidFill>
                  <a:hlinkClick r:id="rId4" action="ppaction://hlinksldjump">
                    <a:extLst>
                      <a:ext uri="{A12FA001-AC4F-418D-AE19-62706E023703}">
                        <ahyp:hlinkClr xmlns:ahyp="http://schemas.microsoft.com/office/drawing/2018/hyperlinkcolor" val="tx"/>
                      </a:ext>
                    </a:extLst>
                  </a:hlinkClick>
                </a:rPr>
                <a:t>自治体の導入実績</a:t>
              </a:r>
              <a:endParaRPr lang="en-US" altLang="ja-JP" sz="1050" b="1" kern="0" dirty="0">
                <a:solidFill>
                  <a:schemeClr val="tx1"/>
                </a:solidFill>
              </a:endParaRPr>
            </a:p>
          </p:txBody>
        </p:sp>
        <p:sp>
          <p:nvSpPr>
            <p:cNvPr id="8" name="コンテンツ プレースホルダー 2">
              <a:extLst>
                <a:ext uri="{FF2B5EF4-FFF2-40B4-BE49-F238E27FC236}">
                  <a16:creationId xmlns:a16="http://schemas.microsoft.com/office/drawing/2014/main" id="{0F630487-DF06-2A38-3F22-3486D3F640B3}"/>
                </a:ext>
              </a:extLst>
            </p:cNvPr>
            <p:cNvSpPr txBox="1">
              <a:spLocks/>
            </p:cNvSpPr>
            <p:nvPr/>
          </p:nvSpPr>
          <p:spPr bwMode="auto">
            <a:xfrm>
              <a:off x="3251740" y="1949199"/>
              <a:ext cx="53518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dirty="0"/>
                <a:t>4</a:t>
              </a:r>
              <a:endParaRPr lang="en-US" altLang="ja-JP" sz="1050" b="1" kern="0" dirty="0">
                <a:solidFill>
                  <a:schemeClr val="tx1">
                    <a:lumMod val="85000"/>
                    <a:lumOff val="15000"/>
                  </a:schemeClr>
                </a:solidFill>
              </a:endParaRPr>
            </a:p>
          </p:txBody>
        </p:sp>
        <p:sp>
          <p:nvSpPr>
            <p:cNvPr id="19" name="コンテンツ プレースホルダー 2">
              <a:extLst>
                <a:ext uri="{FF2B5EF4-FFF2-40B4-BE49-F238E27FC236}">
                  <a16:creationId xmlns:a16="http://schemas.microsoft.com/office/drawing/2014/main" id="{B8E6887F-FE8D-F030-93BB-E603B821D868}"/>
                </a:ext>
              </a:extLst>
            </p:cNvPr>
            <p:cNvSpPr txBox="1">
              <a:spLocks/>
            </p:cNvSpPr>
            <p:nvPr/>
          </p:nvSpPr>
          <p:spPr bwMode="auto">
            <a:xfrm>
              <a:off x="-340699" y="2193039"/>
              <a:ext cx="25532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50" dirty="0">
                  <a:solidFill>
                    <a:schemeClr val="tx1"/>
                  </a:solidFill>
                  <a:hlinkClick r:id="rId5" action="ppaction://hlinksldjump">
                    <a:extLst>
                      <a:ext uri="{A12FA001-AC4F-418D-AE19-62706E023703}">
                        <ahyp:hlinkClr xmlns:ahyp="http://schemas.microsoft.com/office/drawing/2018/hyperlinkcolor" val="tx"/>
                      </a:ext>
                    </a:extLst>
                  </a:hlinkClick>
                </a:rPr>
                <a:t>導入実績の高いセキュリティサービス</a:t>
              </a:r>
              <a:endParaRPr lang="en-US" altLang="ja-JP" sz="1050" b="1" kern="0" dirty="0">
                <a:solidFill>
                  <a:schemeClr val="tx1"/>
                </a:solidFill>
              </a:endParaRPr>
            </a:p>
          </p:txBody>
        </p:sp>
        <p:sp>
          <p:nvSpPr>
            <p:cNvPr id="20" name="コンテンツ プレースホルダー 2">
              <a:extLst>
                <a:ext uri="{FF2B5EF4-FFF2-40B4-BE49-F238E27FC236}">
                  <a16:creationId xmlns:a16="http://schemas.microsoft.com/office/drawing/2014/main" id="{DE38A5BA-A3F8-1557-A51B-36F23C0FFE0F}"/>
                </a:ext>
              </a:extLst>
            </p:cNvPr>
            <p:cNvSpPr txBox="1">
              <a:spLocks/>
            </p:cNvSpPr>
            <p:nvPr/>
          </p:nvSpPr>
          <p:spPr bwMode="auto">
            <a:xfrm>
              <a:off x="3251740" y="2193039"/>
              <a:ext cx="53518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dirty="0"/>
                <a:t>5</a:t>
              </a:r>
              <a:endParaRPr lang="en-US" altLang="ja-JP" sz="1050" b="1" kern="0" dirty="0">
                <a:solidFill>
                  <a:schemeClr val="tx1">
                    <a:lumMod val="85000"/>
                    <a:lumOff val="15000"/>
                  </a:schemeClr>
                </a:solidFill>
              </a:endParaRPr>
            </a:p>
          </p:txBody>
        </p:sp>
      </p:grpSp>
      <p:grpSp>
        <p:nvGrpSpPr>
          <p:cNvPr id="84" name="グループ化 83">
            <a:extLst>
              <a:ext uri="{FF2B5EF4-FFF2-40B4-BE49-F238E27FC236}">
                <a16:creationId xmlns:a16="http://schemas.microsoft.com/office/drawing/2014/main" id="{654C066A-94A3-6548-5025-66A7BD93C82B}"/>
              </a:ext>
            </a:extLst>
          </p:cNvPr>
          <p:cNvGrpSpPr/>
          <p:nvPr/>
        </p:nvGrpSpPr>
        <p:grpSpPr>
          <a:xfrm>
            <a:off x="633375" y="2257520"/>
            <a:ext cx="4154949" cy="311248"/>
            <a:chOff x="-305234" y="2348960"/>
            <a:chExt cx="4154949" cy="311248"/>
          </a:xfrm>
        </p:grpSpPr>
        <p:sp>
          <p:nvSpPr>
            <p:cNvPr id="204" name="正方形/長方形 203">
              <a:extLst>
                <a:ext uri="{FF2B5EF4-FFF2-40B4-BE49-F238E27FC236}">
                  <a16:creationId xmlns:a16="http://schemas.microsoft.com/office/drawing/2014/main" id="{D983F9A2-4FE1-A3C2-2A3B-D6E046B95393}"/>
                </a:ext>
              </a:extLst>
            </p:cNvPr>
            <p:cNvSpPr>
              <a:spLocks/>
            </p:cNvSpPr>
            <p:nvPr/>
          </p:nvSpPr>
          <p:spPr bwMode="auto">
            <a:xfrm>
              <a:off x="-305234" y="2381979"/>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2" name="グループ化 191">
              <a:extLst>
                <a:ext uri="{FF2B5EF4-FFF2-40B4-BE49-F238E27FC236}">
                  <a16:creationId xmlns:a16="http://schemas.microsoft.com/office/drawing/2014/main" id="{2541C296-13DC-0F2F-2847-E6B5111AA2BD}"/>
                </a:ext>
              </a:extLst>
            </p:cNvPr>
            <p:cNvGrpSpPr>
              <a:grpSpLocks/>
            </p:cNvGrpSpPr>
            <p:nvPr/>
          </p:nvGrpSpPr>
          <p:grpSpPr>
            <a:xfrm>
              <a:off x="-305234" y="2348960"/>
              <a:ext cx="4126632" cy="311248"/>
              <a:chOff x="-354476" y="3000933"/>
              <a:chExt cx="4126632" cy="311248"/>
            </a:xfrm>
          </p:grpSpPr>
          <p:sp>
            <p:nvSpPr>
              <p:cNvPr id="13" name="コンテンツ プレースホルダー 2">
                <a:extLst>
                  <a:ext uri="{FF2B5EF4-FFF2-40B4-BE49-F238E27FC236}">
                    <a16:creationId xmlns:a16="http://schemas.microsoft.com/office/drawing/2014/main" id="{2D5BD8BD-6CB1-BEAE-65B4-F35AB3C78722}"/>
                  </a:ext>
                </a:extLst>
              </p:cNvPr>
              <p:cNvSpPr txBox="1">
                <a:spLocks/>
              </p:cNvSpPr>
              <p:nvPr/>
            </p:nvSpPr>
            <p:spPr bwMode="auto">
              <a:xfrm>
                <a:off x="-354476" y="3000933"/>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solidFill>
                      <a:schemeClr val="tx1"/>
                    </a:solidFill>
                    <a:hlinkClick r:id="rId6" action="ppaction://hlinksldjump">
                      <a:extLst>
                        <a:ext uri="{A12FA001-AC4F-418D-AE19-62706E023703}">
                          <ahyp:hlinkClr xmlns:ahyp="http://schemas.microsoft.com/office/drawing/2018/hyperlinkcolor" val="tx"/>
                        </a:ext>
                      </a:extLst>
                    </a:hlinkClick>
                  </a:rPr>
                  <a:t>PC</a:t>
                </a:r>
                <a:r>
                  <a:rPr kumimoji="1" lang="ja-JP" altLang="en-US" sz="1050" dirty="0">
                    <a:solidFill>
                      <a:schemeClr val="tx1"/>
                    </a:solidFill>
                    <a:hlinkClick r:id="rId6" action="ppaction://hlinksldjump">
                      <a:extLst>
                        <a:ext uri="{A12FA001-AC4F-418D-AE19-62706E023703}">
                          <ahyp:hlinkClr xmlns:ahyp="http://schemas.microsoft.com/office/drawing/2018/hyperlinkcolor" val="tx"/>
                        </a:ext>
                      </a:extLst>
                    </a:hlinkClick>
                  </a:rPr>
                  <a:t>ログオンの特長</a:t>
                </a:r>
                <a:endParaRPr lang="en-US" altLang="ja-JP" sz="1050" b="1" kern="0" dirty="0">
                  <a:solidFill>
                    <a:schemeClr val="tx1"/>
                  </a:solidFill>
                </a:endParaRPr>
              </a:p>
            </p:txBody>
          </p:sp>
          <p:sp>
            <p:nvSpPr>
              <p:cNvPr id="9" name="コンテンツ プレースホルダー 2">
                <a:extLst>
                  <a:ext uri="{FF2B5EF4-FFF2-40B4-BE49-F238E27FC236}">
                    <a16:creationId xmlns:a16="http://schemas.microsoft.com/office/drawing/2014/main" id="{E8CDC994-8793-9A4A-03A1-350E416A13BB}"/>
                  </a:ext>
                </a:extLst>
              </p:cNvPr>
              <p:cNvSpPr txBox="1">
                <a:spLocks/>
              </p:cNvSpPr>
              <p:nvPr/>
            </p:nvSpPr>
            <p:spPr bwMode="auto">
              <a:xfrm>
                <a:off x="3223024" y="3006181"/>
                <a:ext cx="549132"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lang="en-US" altLang="ja-JP" sz="1050" kern="0" dirty="0">
                    <a:solidFill>
                      <a:schemeClr val="tx1">
                        <a:lumMod val="85000"/>
                        <a:lumOff val="15000"/>
                      </a:schemeClr>
                    </a:solidFill>
                  </a:rPr>
                  <a:t>7</a:t>
                </a:r>
              </a:p>
            </p:txBody>
          </p:sp>
        </p:grpSp>
      </p:grpSp>
      <p:grpSp>
        <p:nvGrpSpPr>
          <p:cNvPr id="85" name="グループ化 84">
            <a:extLst>
              <a:ext uri="{FF2B5EF4-FFF2-40B4-BE49-F238E27FC236}">
                <a16:creationId xmlns:a16="http://schemas.microsoft.com/office/drawing/2014/main" id="{B699AF16-3EB9-EFAC-C472-A61B732D0D83}"/>
              </a:ext>
            </a:extLst>
          </p:cNvPr>
          <p:cNvGrpSpPr/>
          <p:nvPr/>
        </p:nvGrpSpPr>
        <p:grpSpPr>
          <a:xfrm>
            <a:off x="626484" y="2502372"/>
            <a:ext cx="4161840" cy="306000"/>
            <a:chOff x="-312125" y="2592331"/>
            <a:chExt cx="4161840" cy="306000"/>
          </a:xfrm>
        </p:grpSpPr>
        <p:sp>
          <p:nvSpPr>
            <p:cNvPr id="205" name="正方形/長方形 204">
              <a:extLst>
                <a:ext uri="{FF2B5EF4-FFF2-40B4-BE49-F238E27FC236}">
                  <a16:creationId xmlns:a16="http://schemas.microsoft.com/office/drawing/2014/main" id="{2AFD052F-5359-8A9C-DDBC-4428C2095705}"/>
                </a:ext>
              </a:extLst>
            </p:cNvPr>
            <p:cNvSpPr>
              <a:spLocks/>
            </p:cNvSpPr>
            <p:nvPr/>
          </p:nvSpPr>
          <p:spPr bwMode="auto">
            <a:xfrm>
              <a:off x="-305234" y="2630860"/>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3" name="グループ化 192">
              <a:extLst>
                <a:ext uri="{FF2B5EF4-FFF2-40B4-BE49-F238E27FC236}">
                  <a16:creationId xmlns:a16="http://schemas.microsoft.com/office/drawing/2014/main" id="{120AD3FA-88E3-CFF5-F1B7-78E060729455}"/>
                </a:ext>
              </a:extLst>
            </p:cNvPr>
            <p:cNvGrpSpPr>
              <a:grpSpLocks/>
            </p:cNvGrpSpPr>
            <p:nvPr/>
          </p:nvGrpSpPr>
          <p:grpSpPr>
            <a:xfrm>
              <a:off x="-312125" y="2592331"/>
              <a:ext cx="4148295" cy="306000"/>
              <a:chOff x="-361367" y="3261562"/>
              <a:chExt cx="4148295" cy="306000"/>
            </a:xfrm>
          </p:grpSpPr>
          <p:sp>
            <p:nvSpPr>
              <p:cNvPr id="14" name="コンテンツ プレースホルダー 2">
                <a:extLst>
                  <a:ext uri="{FF2B5EF4-FFF2-40B4-BE49-F238E27FC236}">
                    <a16:creationId xmlns:a16="http://schemas.microsoft.com/office/drawing/2014/main" id="{83CB2A62-3122-C6B6-8522-29824F80EDC2}"/>
                  </a:ext>
                </a:extLst>
              </p:cNvPr>
              <p:cNvSpPr txBox="1">
                <a:spLocks/>
              </p:cNvSpPr>
              <p:nvPr/>
            </p:nvSpPr>
            <p:spPr bwMode="auto">
              <a:xfrm>
                <a:off x="-361367" y="3261562"/>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7" action="ppaction://hlinksldjump">
                      <a:extLst>
                        <a:ext uri="{A12FA001-AC4F-418D-AE19-62706E023703}">
                          <ahyp:hlinkClr xmlns:ahyp="http://schemas.microsoft.com/office/drawing/2018/hyperlinkcolor" val="tx"/>
                        </a:ext>
                      </a:extLst>
                    </a:hlinkClick>
                  </a:rPr>
                  <a:t>選べる認証方式</a:t>
                </a:r>
                <a:endParaRPr lang="en-US" altLang="ja-JP" sz="1050" b="1" kern="0" dirty="0">
                  <a:solidFill>
                    <a:schemeClr val="tx1"/>
                  </a:solidFill>
                </a:endParaRPr>
              </a:p>
            </p:txBody>
          </p:sp>
          <p:sp>
            <p:nvSpPr>
              <p:cNvPr id="35" name="コンテンツ プレースホルダー 2">
                <a:extLst>
                  <a:ext uri="{FF2B5EF4-FFF2-40B4-BE49-F238E27FC236}">
                    <a16:creationId xmlns:a16="http://schemas.microsoft.com/office/drawing/2014/main" id="{7DE5CE25-BE75-4434-C332-DA6D2E85DDD6}"/>
                  </a:ext>
                </a:extLst>
              </p:cNvPr>
              <p:cNvSpPr txBox="1">
                <a:spLocks/>
              </p:cNvSpPr>
              <p:nvPr/>
            </p:nvSpPr>
            <p:spPr bwMode="auto">
              <a:xfrm>
                <a:off x="3223024" y="3261562"/>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8</a:t>
                </a:r>
                <a:endParaRPr lang="en-US" altLang="ja-JP" sz="1050" b="1" kern="0" dirty="0">
                  <a:solidFill>
                    <a:schemeClr val="tx1">
                      <a:lumMod val="85000"/>
                      <a:lumOff val="15000"/>
                    </a:schemeClr>
                  </a:solidFill>
                </a:endParaRPr>
              </a:p>
            </p:txBody>
          </p:sp>
        </p:grpSp>
      </p:grpSp>
      <p:grpSp>
        <p:nvGrpSpPr>
          <p:cNvPr id="86" name="グループ化 85">
            <a:extLst>
              <a:ext uri="{FF2B5EF4-FFF2-40B4-BE49-F238E27FC236}">
                <a16:creationId xmlns:a16="http://schemas.microsoft.com/office/drawing/2014/main" id="{FC3A45AF-FCC0-1F16-C60D-F5B4F72FA84A}"/>
              </a:ext>
            </a:extLst>
          </p:cNvPr>
          <p:cNvGrpSpPr/>
          <p:nvPr/>
        </p:nvGrpSpPr>
        <p:grpSpPr>
          <a:xfrm>
            <a:off x="626484" y="2752329"/>
            <a:ext cx="4159456" cy="306000"/>
            <a:chOff x="-312125" y="2840807"/>
            <a:chExt cx="4159456" cy="306000"/>
          </a:xfrm>
        </p:grpSpPr>
        <p:sp>
          <p:nvSpPr>
            <p:cNvPr id="203" name="正方形/長方形 202">
              <a:extLst>
                <a:ext uri="{FF2B5EF4-FFF2-40B4-BE49-F238E27FC236}">
                  <a16:creationId xmlns:a16="http://schemas.microsoft.com/office/drawing/2014/main" id="{E9CB9157-75AC-B88C-0FAB-73F5B5CE3F9D}"/>
                </a:ext>
              </a:extLst>
            </p:cNvPr>
            <p:cNvSpPr>
              <a:spLocks/>
            </p:cNvSpPr>
            <p:nvPr/>
          </p:nvSpPr>
          <p:spPr bwMode="auto">
            <a:xfrm>
              <a:off x="-305234" y="2879741"/>
              <a:ext cx="4152565"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4" name="グループ化 193">
              <a:extLst>
                <a:ext uri="{FF2B5EF4-FFF2-40B4-BE49-F238E27FC236}">
                  <a16:creationId xmlns:a16="http://schemas.microsoft.com/office/drawing/2014/main" id="{C11CF384-8B26-5C42-D63A-61F417AF44C1}"/>
                </a:ext>
              </a:extLst>
            </p:cNvPr>
            <p:cNvGrpSpPr>
              <a:grpSpLocks/>
            </p:cNvGrpSpPr>
            <p:nvPr/>
          </p:nvGrpSpPr>
          <p:grpSpPr>
            <a:xfrm>
              <a:off x="-312125" y="2840807"/>
              <a:ext cx="4148295" cy="306000"/>
              <a:chOff x="-361367" y="3527296"/>
              <a:chExt cx="4148295" cy="306000"/>
            </a:xfrm>
          </p:grpSpPr>
          <p:sp>
            <p:nvSpPr>
              <p:cNvPr id="15" name="コンテンツ プレースホルダー 2">
                <a:extLst>
                  <a:ext uri="{FF2B5EF4-FFF2-40B4-BE49-F238E27FC236}">
                    <a16:creationId xmlns:a16="http://schemas.microsoft.com/office/drawing/2014/main" id="{8E4F6744-11E1-9CDB-F926-95A262F211AD}"/>
                  </a:ext>
                </a:extLst>
              </p:cNvPr>
              <p:cNvSpPr txBox="1">
                <a:spLocks/>
              </p:cNvSpPr>
              <p:nvPr/>
            </p:nvSpPr>
            <p:spPr bwMode="auto">
              <a:xfrm>
                <a:off x="-361367" y="3527296"/>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8" action="ppaction://hlinksldjump">
                      <a:extLst>
                        <a:ext uri="{A12FA001-AC4F-418D-AE19-62706E023703}">
                          <ahyp:hlinkClr xmlns:ahyp="http://schemas.microsoft.com/office/drawing/2018/hyperlinkcolor" val="tx"/>
                        </a:ext>
                      </a:extLst>
                    </a:hlinkClick>
                  </a:rPr>
                  <a:t>選べる管理方式</a:t>
                </a:r>
                <a:endParaRPr lang="en-US" altLang="ja-JP" sz="1050" b="1" kern="0" dirty="0">
                  <a:solidFill>
                    <a:schemeClr val="tx1"/>
                  </a:solidFill>
                </a:endParaRPr>
              </a:p>
            </p:txBody>
          </p:sp>
          <p:sp>
            <p:nvSpPr>
              <p:cNvPr id="40" name="コンテンツ プレースホルダー 2">
                <a:extLst>
                  <a:ext uri="{FF2B5EF4-FFF2-40B4-BE49-F238E27FC236}">
                    <a16:creationId xmlns:a16="http://schemas.microsoft.com/office/drawing/2014/main" id="{7D1DAFC0-D2C0-7FFD-1C2A-E9B62735AFE3}"/>
                  </a:ext>
                </a:extLst>
              </p:cNvPr>
              <p:cNvSpPr txBox="1">
                <a:spLocks/>
              </p:cNvSpPr>
              <p:nvPr/>
            </p:nvSpPr>
            <p:spPr bwMode="auto">
              <a:xfrm>
                <a:off x="3223024" y="35272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9</a:t>
                </a:r>
                <a:endParaRPr lang="en-US" altLang="ja-JP" sz="1050" b="1" kern="0" dirty="0">
                  <a:solidFill>
                    <a:schemeClr val="tx1">
                      <a:lumMod val="85000"/>
                      <a:lumOff val="15000"/>
                    </a:schemeClr>
                  </a:solidFill>
                </a:endParaRPr>
              </a:p>
            </p:txBody>
          </p:sp>
        </p:grpSp>
      </p:grpSp>
      <p:grpSp>
        <p:nvGrpSpPr>
          <p:cNvPr id="87" name="グループ化 86">
            <a:extLst>
              <a:ext uri="{FF2B5EF4-FFF2-40B4-BE49-F238E27FC236}">
                <a16:creationId xmlns:a16="http://schemas.microsoft.com/office/drawing/2014/main" id="{9238421B-8AD4-536C-EDBC-0C5809819246}"/>
              </a:ext>
            </a:extLst>
          </p:cNvPr>
          <p:cNvGrpSpPr/>
          <p:nvPr/>
        </p:nvGrpSpPr>
        <p:grpSpPr>
          <a:xfrm>
            <a:off x="633371" y="3002286"/>
            <a:ext cx="4152570" cy="306000"/>
            <a:chOff x="-305238" y="3089283"/>
            <a:chExt cx="4152570" cy="306000"/>
          </a:xfrm>
        </p:grpSpPr>
        <p:sp>
          <p:nvSpPr>
            <p:cNvPr id="206" name="正方形/長方形 205">
              <a:extLst>
                <a:ext uri="{FF2B5EF4-FFF2-40B4-BE49-F238E27FC236}">
                  <a16:creationId xmlns:a16="http://schemas.microsoft.com/office/drawing/2014/main" id="{051B9F60-12FA-55E7-E8AD-F14755623E54}"/>
                </a:ext>
              </a:extLst>
            </p:cNvPr>
            <p:cNvSpPr>
              <a:spLocks/>
            </p:cNvSpPr>
            <p:nvPr/>
          </p:nvSpPr>
          <p:spPr bwMode="auto">
            <a:xfrm>
              <a:off x="-305234" y="3128622"/>
              <a:ext cx="4152566"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5" name="グループ化 194">
              <a:extLst>
                <a:ext uri="{FF2B5EF4-FFF2-40B4-BE49-F238E27FC236}">
                  <a16:creationId xmlns:a16="http://schemas.microsoft.com/office/drawing/2014/main" id="{F6414153-A6AD-F62B-CF34-DC2A4E7611E0}"/>
                </a:ext>
              </a:extLst>
            </p:cNvPr>
            <p:cNvGrpSpPr>
              <a:grpSpLocks/>
            </p:cNvGrpSpPr>
            <p:nvPr/>
          </p:nvGrpSpPr>
          <p:grpSpPr>
            <a:xfrm>
              <a:off x="-305238" y="3089283"/>
              <a:ext cx="4141408" cy="306000"/>
              <a:chOff x="-354480" y="3793030"/>
              <a:chExt cx="4141408" cy="306000"/>
            </a:xfrm>
          </p:grpSpPr>
          <p:sp>
            <p:nvSpPr>
              <p:cNvPr id="16" name="コンテンツ プレースホルダー 2">
                <a:extLst>
                  <a:ext uri="{FF2B5EF4-FFF2-40B4-BE49-F238E27FC236}">
                    <a16:creationId xmlns:a16="http://schemas.microsoft.com/office/drawing/2014/main" id="{1B7FF524-D013-E688-3A8C-BD94D5FFAA06}"/>
                  </a:ext>
                </a:extLst>
              </p:cNvPr>
              <p:cNvSpPr txBox="1">
                <a:spLocks/>
              </p:cNvSpPr>
              <p:nvPr/>
            </p:nvSpPr>
            <p:spPr bwMode="auto">
              <a:xfrm>
                <a:off x="-354480" y="3793030"/>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9" action="ppaction://hlinksldjump">
                      <a:extLst>
                        <a:ext uri="{A12FA001-AC4F-418D-AE19-62706E023703}">
                          <ahyp:hlinkClr xmlns:ahyp="http://schemas.microsoft.com/office/drawing/2018/hyperlinkcolor" val="tx"/>
                        </a:ext>
                      </a:extLst>
                    </a:hlinkClick>
                  </a:rPr>
                  <a:t>選べる管理方式</a:t>
                </a:r>
                <a:endParaRPr lang="en-US" altLang="ja-JP" sz="1050" b="1" kern="0" dirty="0">
                  <a:solidFill>
                    <a:schemeClr val="tx1"/>
                  </a:solidFill>
                </a:endParaRPr>
              </a:p>
            </p:txBody>
          </p:sp>
          <p:sp>
            <p:nvSpPr>
              <p:cNvPr id="41" name="コンテンツ プレースホルダー 2">
                <a:extLst>
                  <a:ext uri="{FF2B5EF4-FFF2-40B4-BE49-F238E27FC236}">
                    <a16:creationId xmlns:a16="http://schemas.microsoft.com/office/drawing/2014/main" id="{8552835F-98A0-52CB-A6CA-67AE819D8D48}"/>
                  </a:ext>
                </a:extLst>
              </p:cNvPr>
              <p:cNvSpPr txBox="1">
                <a:spLocks/>
              </p:cNvSpPr>
              <p:nvPr/>
            </p:nvSpPr>
            <p:spPr bwMode="auto">
              <a:xfrm>
                <a:off x="3223024" y="3793030"/>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10</a:t>
                </a:r>
                <a:endParaRPr lang="en-US" altLang="ja-JP" sz="1050" b="1" kern="0" dirty="0">
                  <a:solidFill>
                    <a:schemeClr val="tx1">
                      <a:lumMod val="85000"/>
                      <a:lumOff val="15000"/>
                    </a:schemeClr>
                  </a:solidFill>
                </a:endParaRPr>
              </a:p>
            </p:txBody>
          </p:sp>
        </p:grpSp>
      </p:grpSp>
      <p:grpSp>
        <p:nvGrpSpPr>
          <p:cNvPr id="88" name="グループ化 87">
            <a:extLst>
              <a:ext uri="{FF2B5EF4-FFF2-40B4-BE49-F238E27FC236}">
                <a16:creationId xmlns:a16="http://schemas.microsoft.com/office/drawing/2014/main" id="{9AFFCB34-0AD8-CBF6-F673-53947C66A9BF}"/>
              </a:ext>
            </a:extLst>
          </p:cNvPr>
          <p:cNvGrpSpPr/>
          <p:nvPr/>
        </p:nvGrpSpPr>
        <p:grpSpPr>
          <a:xfrm>
            <a:off x="620450" y="3252243"/>
            <a:ext cx="4168273" cy="306000"/>
            <a:chOff x="-318159" y="3337759"/>
            <a:chExt cx="4168273" cy="306000"/>
          </a:xfrm>
        </p:grpSpPr>
        <p:sp>
          <p:nvSpPr>
            <p:cNvPr id="207" name="正方形/長方形 206">
              <a:extLst>
                <a:ext uri="{FF2B5EF4-FFF2-40B4-BE49-F238E27FC236}">
                  <a16:creationId xmlns:a16="http://schemas.microsoft.com/office/drawing/2014/main" id="{B302529D-671F-22EA-4833-4C1C865BFF3D}"/>
                </a:ext>
              </a:extLst>
            </p:cNvPr>
            <p:cNvSpPr>
              <a:spLocks/>
            </p:cNvSpPr>
            <p:nvPr/>
          </p:nvSpPr>
          <p:spPr bwMode="auto">
            <a:xfrm>
              <a:off x="-307618" y="3377503"/>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6" name="グループ化 195">
              <a:extLst>
                <a:ext uri="{FF2B5EF4-FFF2-40B4-BE49-F238E27FC236}">
                  <a16:creationId xmlns:a16="http://schemas.microsoft.com/office/drawing/2014/main" id="{3059E1E2-9DDE-52E2-254D-8954FC32CB67}"/>
                </a:ext>
              </a:extLst>
            </p:cNvPr>
            <p:cNvGrpSpPr>
              <a:grpSpLocks/>
            </p:cNvGrpSpPr>
            <p:nvPr/>
          </p:nvGrpSpPr>
          <p:grpSpPr>
            <a:xfrm>
              <a:off x="-318159" y="3337759"/>
              <a:ext cx="4168273" cy="306000"/>
              <a:chOff x="-367401" y="4058764"/>
              <a:chExt cx="4168273" cy="306000"/>
            </a:xfrm>
          </p:grpSpPr>
          <p:sp>
            <p:nvSpPr>
              <p:cNvPr id="17" name="コンテンツ プレースホルダー 2">
                <a:extLst>
                  <a:ext uri="{FF2B5EF4-FFF2-40B4-BE49-F238E27FC236}">
                    <a16:creationId xmlns:a16="http://schemas.microsoft.com/office/drawing/2014/main" id="{D88B0AC6-E7B3-402C-3CDD-EB2DA47CA6D8}"/>
                  </a:ext>
                </a:extLst>
              </p:cNvPr>
              <p:cNvSpPr txBox="1">
                <a:spLocks/>
              </p:cNvSpPr>
              <p:nvPr/>
            </p:nvSpPr>
            <p:spPr bwMode="auto">
              <a:xfrm>
                <a:off x="-367401" y="4058764"/>
                <a:ext cx="239524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10" action="ppaction://hlinksldjump">
                      <a:extLst>
                        <a:ext uri="{A12FA001-AC4F-418D-AE19-62706E023703}">
                          <ahyp:hlinkClr xmlns:ahyp="http://schemas.microsoft.com/office/drawing/2018/hyperlinkcolor" val="tx"/>
                        </a:ext>
                      </a:extLst>
                    </a:hlinkClick>
                  </a:rPr>
                  <a:t>かんたん登録</a:t>
                </a:r>
                <a:endParaRPr lang="en-US" altLang="ja-JP" sz="1050" b="1" kern="0" dirty="0">
                  <a:solidFill>
                    <a:schemeClr val="tx1"/>
                  </a:solidFill>
                </a:endParaRPr>
              </a:p>
            </p:txBody>
          </p:sp>
          <p:sp>
            <p:nvSpPr>
              <p:cNvPr id="42" name="コンテンツ プレースホルダー 2">
                <a:extLst>
                  <a:ext uri="{FF2B5EF4-FFF2-40B4-BE49-F238E27FC236}">
                    <a16:creationId xmlns:a16="http://schemas.microsoft.com/office/drawing/2014/main" id="{9BE11C07-5E87-A7F8-B67C-B2644C84C51E}"/>
                  </a:ext>
                </a:extLst>
              </p:cNvPr>
              <p:cNvSpPr txBox="1">
                <a:spLocks/>
              </p:cNvSpPr>
              <p:nvPr/>
            </p:nvSpPr>
            <p:spPr bwMode="auto">
              <a:xfrm>
                <a:off x="3223024" y="4058764"/>
                <a:ext cx="57784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11</a:t>
                </a:r>
                <a:endParaRPr lang="en-US" altLang="ja-JP" sz="1050" b="1" kern="0" dirty="0">
                  <a:solidFill>
                    <a:schemeClr val="tx1">
                      <a:lumMod val="85000"/>
                      <a:lumOff val="15000"/>
                    </a:schemeClr>
                  </a:solidFill>
                </a:endParaRPr>
              </a:p>
            </p:txBody>
          </p:sp>
        </p:grpSp>
      </p:grpSp>
      <p:grpSp>
        <p:nvGrpSpPr>
          <p:cNvPr id="23" name="グループ化 22">
            <a:extLst>
              <a:ext uri="{FF2B5EF4-FFF2-40B4-BE49-F238E27FC236}">
                <a16:creationId xmlns:a16="http://schemas.microsoft.com/office/drawing/2014/main" id="{B424EC2A-AF62-3A5F-D4EF-AA0EF839033E}"/>
              </a:ext>
            </a:extLst>
          </p:cNvPr>
          <p:cNvGrpSpPr/>
          <p:nvPr/>
        </p:nvGrpSpPr>
        <p:grpSpPr>
          <a:xfrm>
            <a:off x="630991" y="3502200"/>
            <a:ext cx="4157732" cy="306000"/>
            <a:chOff x="-307618" y="3586233"/>
            <a:chExt cx="4157732" cy="306000"/>
          </a:xfrm>
        </p:grpSpPr>
        <p:sp>
          <p:nvSpPr>
            <p:cNvPr id="208" name="正方形/長方形 207">
              <a:extLst>
                <a:ext uri="{FF2B5EF4-FFF2-40B4-BE49-F238E27FC236}">
                  <a16:creationId xmlns:a16="http://schemas.microsoft.com/office/drawing/2014/main" id="{89D20786-75CA-6C09-EEA5-56CF27303C33}"/>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197" name="グループ化 196">
              <a:extLst>
                <a:ext uri="{FF2B5EF4-FFF2-40B4-BE49-F238E27FC236}">
                  <a16:creationId xmlns:a16="http://schemas.microsoft.com/office/drawing/2014/main" id="{98ECB2BF-C847-2C2E-91EF-C7C7C858505C}"/>
                </a:ext>
              </a:extLst>
            </p:cNvPr>
            <p:cNvGrpSpPr>
              <a:grpSpLocks/>
            </p:cNvGrpSpPr>
            <p:nvPr/>
          </p:nvGrpSpPr>
          <p:grpSpPr>
            <a:xfrm>
              <a:off x="-304214" y="3586233"/>
              <a:ext cx="4154328" cy="306000"/>
              <a:chOff x="-353456" y="4324496"/>
              <a:chExt cx="4154328" cy="306000"/>
            </a:xfrm>
          </p:grpSpPr>
          <p:sp>
            <p:nvSpPr>
              <p:cNvPr id="18" name="コンテンツ プレースホルダー 2">
                <a:extLst>
                  <a:ext uri="{FF2B5EF4-FFF2-40B4-BE49-F238E27FC236}">
                    <a16:creationId xmlns:a16="http://schemas.microsoft.com/office/drawing/2014/main" id="{0D14C117-7122-BEF6-B923-580BD4F5CBA4}"/>
                  </a:ext>
                </a:extLst>
              </p:cNvPr>
              <p:cNvSpPr txBox="1">
                <a:spLocks/>
              </p:cNvSpPr>
              <p:nvPr/>
            </p:nvSpPr>
            <p:spPr bwMode="auto">
              <a:xfrm>
                <a:off x="-353456"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11" action="ppaction://hlinksldjump">
                      <a:extLst>
                        <a:ext uri="{A12FA001-AC4F-418D-AE19-62706E023703}">
                          <ahyp:hlinkClr xmlns:ahyp="http://schemas.microsoft.com/office/drawing/2018/hyperlinkcolor" val="tx"/>
                        </a:ext>
                      </a:extLst>
                    </a:hlinkClick>
                  </a:rPr>
                  <a:t>かんたん登録</a:t>
                </a:r>
                <a:endParaRPr lang="en-US" altLang="ja-JP" sz="1050" b="1" kern="0" dirty="0">
                  <a:solidFill>
                    <a:schemeClr val="tx1"/>
                  </a:solidFill>
                </a:endParaRPr>
              </a:p>
            </p:txBody>
          </p:sp>
          <p:sp>
            <p:nvSpPr>
              <p:cNvPr id="43" name="コンテンツ プレースホルダー 2">
                <a:extLst>
                  <a:ext uri="{FF2B5EF4-FFF2-40B4-BE49-F238E27FC236}">
                    <a16:creationId xmlns:a16="http://schemas.microsoft.com/office/drawing/2014/main" id="{B9ABAC04-B8B3-B739-2F0F-C7E8C177ADAC}"/>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12</a:t>
                </a:r>
                <a:endParaRPr lang="en-US" altLang="ja-JP" sz="1050" b="1" kern="0" dirty="0">
                  <a:solidFill>
                    <a:schemeClr val="tx1">
                      <a:lumMod val="85000"/>
                      <a:lumOff val="15000"/>
                    </a:schemeClr>
                  </a:solidFill>
                </a:endParaRPr>
              </a:p>
            </p:txBody>
          </p:sp>
        </p:grpSp>
      </p:grpSp>
      <p:sp>
        <p:nvSpPr>
          <p:cNvPr id="126" name="コンテンツ プレースホルダー 2">
            <a:extLst>
              <a:ext uri="{FF2B5EF4-FFF2-40B4-BE49-F238E27FC236}">
                <a16:creationId xmlns:a16="http://schemas.microsoft.com/office/drawing/2014/main" id="{DB7345F9-12BE-6E3A-7FF6-0C30EBE3100E}"/>
              </a:ext>
            </a:extLst>
          </p:cNvPr>
          <p:cNvSpPr txBox="1">
            <a:spLocks/>
          </p:cNvSpPr>
          <p:nvPr/>
        </p:nvSpPr>
        <p:spPr bwMode="auto">
          <a:xfrm>
            <a:off x="5027513" y="981285"/>
            <a:ext cx="478753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300" b="1" kern="0" dirty="0">
                <a:solidFill>
                  <a:schemeClr val="tx1">
                    <a:lumMod val="85000"/>
                    <a:lumOff val="15000"/>
                  </a:schemeClr>
                </a:solidFill>
              </a:rPr>
              <a:t>Azure AD</a:t>
            </a:r>
            <a:r>
              <a:rPr lang="ja-JP" altLang="en-US" sz="1300" b="1" kern="0" dirty="0">
                <a:solidFill>
                  <a:schemeClr val="tx1">
                    <a:lumMod val="85000"/>
                    <a:lumOff val="15000"/>
                  </a:schemeClr>
                </a:solidFill>
              </a:rPr>
              <a:t>版</a:t>
            </a:r>
            <a:endParaRPr lang="en-US" altLang="ja-JP" sz="1300" b="1" kern="0" dirty="0">
              <a:solidFill>
                <a:schemeClr val="tx1">
                  <a:lumMod val="85000"/>
                  <a:lumOff val="15000"/>
                </a:schemeClr>
              </a:solidFill>
            </a:endParaRPr>
          </a:p>
        </p:txBody>
      </p:sp>
      <p:grpSp>
        <p:nvGrpSpPr>
          <p:cNvPr id="167" name="グループ化 166">
            <a:extLst>
              <a:ext uri="{FF2B5EF4-FFF2-40B4-BE49-F238E27FC236}">
                <a16:creationId xmlns:a16="http://schemas.microsoft.com/office/drawing/2014/main" id="{3FC605C9-99A2-BB8D-496E-F2E3B27B6815}"/>
              </a:ext>
            </a:extLst>
          </p:cNvPr>
          <p:cNvGrpSpPr/>
          <p:nvPr/>
        </p:nvGrpSpPr>
        <p:grpSpPr>
          <a:xfrm>
            <a:off x="5136520" y="1262898"/>
            <a:ext cx="4112325" cy="306000"/>
            <a:chOff x="4260316" y="1419371"/>
            <a:chExt cx="4112325" cy="306000"/>
          </a:xfrm>
        </p:grpSpPr>
        <p:sp>
          <p:nvSpPr>
            <p:cNvPr id="127" name="コンテンツ プレースホルダー 2">
              <a:extLst>
                <a:ext uri="{FF2B5EF4-FFF2-40B4-BE49-F238E27FC236}">
                  <a16:creationId xmlns:a16="http://schemas.microsoft.com/office/drawing/2014/main" id="{99E93E19-C008-C7DA-7A59-5AC30A99E8A8}"/>
                </a:ext>
              </a:extLst>
            </p:cNvPr>
            <p:cNvSpPr txBox="1">
              <a:spLocks/>
            </p:cNvSpPr>
            <p:nvPr/>
          </p:nvSpPr>
          <p:spPr bwMode="auto">
            <a:xfrm>
              <a:off x="4260316" y="1419371"/>
              <a:ext cx="290393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solidFill>
                    <a:schemeClr val="tx1"/>
                  </a:solidFill>
                  <a:hlinkClick r:id="rId12" action="ppaction://hlinksldjump">
                    <a:extLst>
                      <a:ext uri="{A12FA001-AC4F-418D-AE19-62706E023703}">
                        <ahyp:hlinkClr xmlns:ahyp="http://schemas.microsoft.com/office/drawing/2018/hyperlinkcolor" val="tx"/>
                      </a:ext>
                    </a:extLst>
                  </a:hlinkClick>
                </a:rPr>
                <a:t>Azure AD</a:t>
              </a:r>
              <a:r>
                <a:rPr lang="ja-JP" altLang="en-US" sz="1050" kern="0" dirty="0">
                  <a:solidFill>
                    <a:schemeClr val="tx1"/>
                  </a:solidFill>
                  <a:hlinkClick r:id="rId12" action="ppaction://hlinksldjump">
                    <a:extLst>
                      <a:ext uri="{A12FA001-AC4F-418D-AE19-62706E023703}">
                        <ahyp:hlinkClr xmlns:ahyp="http://schemas.microsoft.com/office/drawing/2018/hyperlinkcolor" val="tx"/>
                      </a:ext>
                    </a:extLst>
                  </a:hlinkClick>
                </a:rPr>
                <a:t>版 エディション概要</a:t>
              </a:r>
              <a:endParaRPr lang="en-US" altLang="ja-JP" sz="1050" kern="0" dirty="0">
                <a:solidFill>
                  <a:schemeClr val="tx1"/>
                </a:solidFill>
              </a:endParaRPr>
            </a:p>
          </p:txBody>
        </p:sp>
        <p:sp>
          <p:nvSpPr>
            <p:cNvPr id="146" name="コンテンツ プレースホルダー 2">
              <a:extLst>
                <a:ext uri="{FF2B5EF4-FFF2-40B4-BE49-F238E27FC236}">
                  <a16:creationId xmlns:a16="http://schemas.microsoft.com/office/drawing/2014/main" id="{4E4AF99C-DF42-0F66-DFDE-73FF07158B04}"/>
                </a:ext>
              </a:extLst>
            </p:cNvPr>
            <p:cNvSpPr txBox="1">
              <a:spLocks/>
            </p:cNvSpPr>
            <p:nvPr/>
          </p:nvSpPr>
          <p:spPr bwMode="auto">
            <a:xfrm>
              <a:off x="7908581" y="1419371"/>
              <a:ext cx="46406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24</a:t>
              </a:r>
            </a:p>
          </p:txBody>
        </p:sp>
      </p:grpSp>
      <p:grpSp>
        <p:nvGrpSpPr>
          <p:cNvPr id="168" name="グループ化 167">
            <a:extLst>
              <a:ext uri="{FF2B5EF4-FFF2-40B4-BE49-F238E27FC236}">
                <a16:creationId xmlns:a16="http://schemas.microsoft.com/office/drawing/2014/main" id="{D8CF5F41-1018-5521-9EE8-B6EFD175AF2A}"/>
              </a:ext>
            </a:extLst>
          </p:cNvPr>
          <p:cNvGrpSpPr/>
          <p:nvPr/>
        </p:nvGrpSpPr>
        <p:grpSpPr>
          <a:xfrm>
            <a:off x="5136519" y="1512821"/>
            <a:ext cx="4112326" cy="306000"/>
            <a:chOff x="4260315" y="1681002"/>
            <a:chExt cx="4112326" cy="306000"/>
          </a:xfrm>
        </p:grpSpPr>
        <p:sp>
          <p:nvSpPr>
            <p:cNvPr id="128" name="コンテンツ プレースホルダー 2">
              <a:extLst>
                <a:ext uri="{FF2B5EF4-FFF2-40B4-BE49-F238E27FC236}">
                  <a16:creationId xmlns:a16="http://schemas.microsoft.com/office/drawing/2014/main" id="{3CD92630-9093-D9F9-C975-33760A3C8C10}"/>
                </a:ext>
              </a:extLst>
            </p:cNvPr>
            <p:cNvSpPr txBox="1">
              <a:spLocks/>
            </p:cNvSpPr>
            <p:nvPr/>
          </p:nvSpPr>
          <p:spPr bwMode="auto">
            <a:xfrm>
              <a:off x="4260315" y="1681002"/>
              <a:ext cx="2903929"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3" action="ppaction://hlinksldjump">
                    <a:extLst>
                      <a:ext uri="{A12FA001-AC4F-418D-AE19-62706E023703}">
                        <ahyp:hlinkClr xmlns:ahyp="http://schemas.microsoft.com/office/drawing/2018/hyperlinkcolor" val="tx"/>
                      </a:ext>
                    </a:extLst>
                  </a:hlinkClick>
                </a:rPr>
                <a:t>クラウド上の管理機能</a:t>
              </a:r>
              <a:endParaRPr lang="en-US" altLang="ja-JP" sz="1050" kern="0" dirty="0">
                <a:solidFill>
                  <a:schemeClr val="tx1"/>
                </a:solidFill>
              </a:endParaRPr>
            </a:p>
          </p:txBody>
        </p:sp>
        <p:sp>
          <p:nvSpPr>
            <p:cNvPr id="147" name="コンテンツ プレースホルダー 2">
              <a:extLst>
                <a:ext uri="{FF2B5EF4-FFF2-40B4-BE49-F238E27FC236}">
                  <a16:creationId xmlns:a16="http://schemas.microsoft.com/office/drawing/2014/main" id="{73456D21-6122-E509-CF0B-2E9D61F36B57}"/>
                </a:ext>
              </a:extLst>
            </p:cNvPr>
            <p:cNvSpPr txBox="1">
              <a:spLocks/>
            </p:cNvSpPr>
            <p:nvPr/>
          </p:nvSpPr>
          <p:spPr bwMode="auto">
            <a:xfrm>
              <a:off x="7908580" y="1681002"/>
              <a:ext cx="464061"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25</a:t>
              </a:r>
            </a:p>
          </p:txBody>
        </p:sp>
      </p:grpSp>
      <p:grpSp>
        <p:nvGrpSpPr>
          <p:cNvPr id="169" name="グループ化 168">
            <a:extLst>
              <a:ext uri="{FF2B5EF4-FFF2-40B4-BE49-F238E27FC236}">
                <a16:creationId xmlns:a16="http://schemas.microsoft.com/office/drawing/2014/main" id="{2D9BE2D0-1869-E8A8-1F4F-B71A7021A869}"/>
              </a:ext>
            </a:extLst>
          </p:cNvPr>
          <p:cNvGrpSpPr/>
          <p:nvPr/>
        </p:nvGrpSpPr>
        <p:grpSpPr>
          <a:xfrm>
            <a:off x="5136519" y="1762744"/>
            <a:ext cx="4107246" cy="306000"/>
            <a:chOff x="4260315" y="1942633"/>
            <a:chExt cx="4107246" cy="306000"/>
          </a:xfrm>
        </p:grpSpPr>
        <p:sp>
          <p:nvSpPr>
            <p:cNvPr id="129" name="コンテンツ プレースホルダー 2">
              <a:extLst>
                <a:ext uri="{FF2B5EF4-FFF2-40B4-BE49-F238E27FC236}">
                  <a16:creationId xmlns:a16="http://schemas.microsoft.com/office/drawing/2014/main" id="{BC467F4D-16E6-D9B3-E81A-30EDC7C9A4BF}"/>
                </a:ext>
              </a:extLst>
            </p:cNvPr>
            <p:cNvSpPr txBox="1">
              <a:spLocks/>
            </p:cNvSpPr>
            <p:nvPr/>
          </p:nvSpPr>
          <p:spPr bwMode="auto">
            <a:xfrm>
              <a:off x="4260315" y="1942633"/>
              <a:ext cx="2903929"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solidFill>
                    <a:schemeClr val="tx1"/>
                  </a:solidFill>
                  <a:hlinkClick r:id="rId14" action="ppaction://hlinksldjump">
                    <a:extLst>
                      <a:ext uri="{A12FA001-AC4F-418D-AE19-62706E023703}">
                        <ahyp:hlinkClr xmlns:ahyp="http://schemas.microsoft.com/office/drawing/2018/hyperlinkcolor" val="tx"/>
                      </a:ext>
                    </a:extLst>
                  </a:hlinkClick>
                </a:rPr>
                <a:t>PC</a:t>
              </a:r>
              <a:r>
                <a:rPr lang="ja-JP" altLang="en-US" sz="1050" kern="0" dirty="0">
                  <a:solidFill>
                    <a:schemeClr val="tx1"/>
                  </a:solidFill>
                  <a:hlinkClick r:id="rId14" action="ppaction://hlinksldjump">
                    <a:extLst>
                      <a:ext uri="{A12FA001-AC4F-418D-AE19-62706E023703}">
                        <ahyp:hlinkClr xmlns:ahyp="http://schemas.microsoft.com/office/drawing/2018/hyperlinkcolor" val="tx"/>
                      </a:ext>
                    </a:extLst>
                  </a:hlinkClick>
                </a:rPr>
                <a:t>への展開やログオン認証</a:t>
              </a:r>
              <a:endParaRPr lang="en-US" altLang="ja-JP" sz="1050" kern="0" dirty="0">
                <a:solidFill>
                  <a:schemeClr val="tx1"/>
                </a:solidFill>
              </a:endParaRPr>
            </a:p>
          </p:txBody>
        </p:sp>
        <p:sp>
          <p:nvSpPr>
            <p:cNvPr id="148" name="コンテンツ プレースホルダー 2">
              <a:extLst>
                <a:ext uri="{FF2B5EF4-FFF2-40B4-BE49-F238E27FC236}">
                  <a16:creationId xmlns:a16="http://schemas.microsoft.com/office/drawing/2014/main" id="{46BC4797-497A-6634-DA2E-57920CF4AAE2}"/>
                </a:ext>
              </a:extLst>
            </p:cNvPr>
            <p:cNvSpPr txBox="1">
              <a:spLocks/>
            </p:cNvSpPr>
            <p:nvPr/>
          </p:nvSpPr>
          <p:spPr bwMode="auto">
            <a:xfrm>
              <a:off x="7903498" y="1942633"/>
              <a:ext cx="464063"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26</a:t>
              </a:r>
            </a:p>
          </p:txBody>
        </p:sp>
      </p:grpSp>
      <p:grpSp>
        <p:nvGrpSpPr>
          <p:cNvPr id="170" name="グループ化 169">
            <a:extLst>
              <a:ext uri="{FF2B5EF4-FFF2-40B4-BE49-F238E27FC236}">
                <a16:creationId xmlns:a16="http://schemas.microsoft.com/office/drawing/2014/main" id="{7D0C34F2-98B5-31B4-6FDD-19341077591F}"/>
              </a:ext>
            </a:extLst>
          </p:cNvPr>
          <p:cNvGrpSpPr/>
          <p:nvPr/>
        </p:nvGrpSpPr>
        <p:grpSpPr>
          <a:xfrm>
            <a:off x="5136521" y="2012667"/>
            <a:ext cx="4112329" cy="306000"/>
            <a:chOff x="4260317" y="2204264"/>
            <a:chExt cx="4112329" cy="306000"/>
          </a:xfrm>
        </p:grpSpPr>
        <p:sp>
          <p:nvSpPr>
            <p:cNvPr id="130" name="コンテンツ プレースホルダー 2">
              <a:extLst>
                <a:ext uri="{FF2B5EF4-FFF2-40B4-BE49-F238E27FC236}">
                  <a16:creationId xmlns:a16="http://schemas.microsoft.com/office/drawing/2014/main" id="{D73D9F28-449C-1BC2-E093-CF8B08114A0C}"/>
                </a:ext>
              </a:extLst>
            </p:cNvPr>
            <p:cNvSpPr txBox="1">
              <a:spLocks/>
            </p:cNvSpPr>
            <p:nvPr/>
          </p:nvSpPr>
          <p:spPr bwMode="auto">
            <a:xfrm>
              <a:off x="4260317" y="2204264"/>
              <a:ext cx="290392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5" action="ppaction://hlinksldjump">
                    <a:extLst>
                      <a:ext uri="{A12FA001-AC4F-418D-AE19-62706E023703}">
                        <ahyp:hlinkClr xmlns:ahyp="http://schemas.microsoft.com/office/drawing/2018/hyperlinkcolor" val="tx"/>
                      </a:ext>
                    </a:extLst>
                  </a:hlinkClick>
                </a:rPr>
                <a:t>動作環境</a:t>
              </a:r>
              <a:endParaRPr lang="en-US" altLang="ja-JP" sz="1050" kern="0" dirty="0">
                <a:solidFill>
                  <a:schemeClr val="tx1"/>
                </a:solidFill>
              </a:endParaRPr>
            </a:p>
          </p:txBody>
        </p:sp>
        <p:sp>
          <p:nvSpPr>
            <p:cNvPr id="149" name="コンテンツ プレースホルダー 2">
              <a:extLst>
                <a:ext uri="{FF2B5EF4-FFF2-40B4-BE49-F238E27FC236}">
                  <a16:creationId xmlns:a16="http://schemas.microsoft.com/office/drawing/2014/main" id="{8655F2EE-19DF-0B10-7F1E-5026FA0150B4}"/>
                </a:ext>
              </a:extLst>
            </p:cNvPr>
            <p:cNvSpPr txBox="1">
              <a:spLocks/>
            </p:cNvSpPr>
            <p:nvPr/>
          </p:nvSpPr>
          <p:spPr bwMode="auto">
            <a:xfrm>
              <a:off x="7908580" y="2204264"/>
              <a:ext cx="46406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27</a:t>
              </a:r>
            </a:p>
          </p:txBody>
        </p:sp>
      </p:grpSp>
      <p:grpSp>
        <p:nvGrpSpPr>
          <p:cNvPr id="173" name="グループ化 172">
            <a:extLst>
              <a:ext uri="{FF2B5EF4-FFF2-40B4-BE49-F238E27FC236}">
                <a16:creationId xmlns:a16="http://schemas.microsoft.com/office/drawing/2014/main" id="{E2D2A519-0064-9672-8836-787F97CBD400}"/>
              </a:ext>
            </a:extLst>
          </p:cNvPr>
          <p:cNvGrpSpPr/>
          <p:nvPr/>
        </p:nvGrpSpPr>
        <p:grpSpPr>
          <a:xfrm>
            <a:off x="5136521" y="2762436"/>
            <a:ext cx="4112815" cy="306000"/>
            <a:chOff x="4260317" y="2989157"/>
            <a:chExt cx="4112815" cy="306000"/>
          </a:xfrm>
        </p:grpSpPr>
        <p:sp>
          <p:nvSpPr>
            <p:cNvPr id="133" name="コンテンツ プレースホルダー 2">
              <a:extLst>
                <a:ext uri="{FF2B5EF4-FFF2-40B4-BE49-F238E27FC236}">
                  <a16:creationId xmlns:a16="http://schemas.microsoft.com/office/drawing/2014/main" id="{CCFB638C-B717-5453-F8D9-18F78824F920}"/>
                </a:ext>
              </a:extLst>
            </p:cNvPr>
            <p:cNvSpPr txBox="1">
              <a:spLocks/>
            </p:cNvSpPr>
            <p:nvPr/>
          </p:nvSpPr>
          <p:spPr bwMode="auto">
            <a:xfrm>
              <a:off x="4260317" y="2989157"/>
              <a:ext cx="290392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6" action="ppaction://hlinksldjump">
                    <a:extLst>
                      <a:ext uri="{A12FA001-AC4F-418D-AE19-62706E023703}">
                        <ahyp:hlinkClr xmlns:ahyp="http://schemas.microsoft.com/office/drawing/2018/hyperlinkcolor" val="tx"/>
                      </a:ext>
                    </a:extLst>
                  </a:hlinkClick>
                </a:rPr>
                <a:t>シングルサインオンによる自動サインオン</a:t>
              </a:r>
              <a:endParaRPr lang="en-US" altLang="ja-JP" sz="1050" kern="0" dirty="0">
                <a:solidFill>
                  <a:schemeClr val="tx1"/>
                </a:solidFill>
              </a:endParaRPr>
            </a:p>
          </p:txBody>
        </p:sp>
        <p:sp>
          <p:nvSpPr>
            <p:cNvPr id="152" name="コンテンツ プレースホルダー 2">
              <a:extLst>
                <a:ext uri="{FF2B5EF4-FFF2-40B4-BE49-F238E27FC236}">
                  <a16:creationId xmlns:a16="http://schemas.microsoft.com/office/drawing/2014/main" id="{2A74A273-AF61-27ED-7D14-0BDC3B785F40}"/>
                </a:ext>
              </a:extLst>
            </p:cNvPr>
            <p:cNvSpPr txBox="1">
              <a:spLocks/>
            </p:cNvSpPr>
            <p:nvPr/>
          </p:nvSpPr>
          <p:spPr bwMode="auto">
            <a:xfrm>
              <a:off x="7909065" y="2989157"/>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29</a:t>
              </a:r>
            </a:p>
          </p:txBody>
        </p:sp>
      </p:grpSp>
      <p:grpSp>
        <p:nvGrpSpPr>
          <p:cNvPr id="174" name="グループ化 173">
            <a:extLst>
              <a:ext uri="{FF2B5EF4-FFF2-40B4-BE49-F238E27FC236}">
                <a16:creationId xmlns:a16="http://schemas.microsoft.com/office/drawing/2014/main" id="{72702D34-C270-1671-1C10-3F4EAC6ADB25}"/>
              </a:ext>
            </a:extLst>
          </p:cNvPr>
          <p:cNvGrpSpPr/>
          <p:nvPr/>
        </p:nvGrpSpPr>
        <p:grpSpPr>
          <a:xfrm>
            <a:off x="5136521" y="3012359"/>
            <a:ext cx="4119534" cy="306000"/>
            <a:chOff x="4260317" y="3250788"/>
            <a:chExt cx="4119534" cy="306000"/>
          </a:xfrm>
        </p:grpSpPr>
        <p:sp>
          <p:nvSpPr>
            <p:cNvPr id="134" name="コンテンツ プレースホルダー 2">
              <a:extLst>
                <a:ext uri="{FF2B5EF4-FFF2-40B4-BE49-F238E27FC236}">
                  <a16:creationId xmlns:a16="http://schemas.microsoft.com/office/drawing/2014/main" id="{08538BE8-54B0-9296-4EA0-E276AF029D2B}"/>
                </a:ext>
              </a:extLst>
            </p:cNvPr>
            <p:cNvSpPr txBox="1">
              <a:spLocks/>
            </p:cNvSpPr>
            <p:nvPr/>
          </p:nvSpPr>
          <p:spPr bwMode="auto">
            <a:xfrm>
              <a:off x="4260317" y="3250788"/>
              <a:ext cx="290392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7" action="ppaction://hlinksldjump">
                    <a:extLst>
                      <a:ext uri="{A12FA001-AC4F-418D-AE19-62706E023703}">
                        <ahyp:hlinkClr xmlns:ahyp="http://schemas.microsoft.com/office/drawing/2018/hyperlinkcolor" val="tx"/>
                      </a:ext>
                    </a:extLst>
                  </a:hlinkClick>
                </a:rPr>
                <a:t>スタンドアローン版／</a:t>
              </a:r>
              <a:r>
                <a:rPr lang="en-US" altLang="ja-JP" sz="1050" kern="0" dirty="0">
                  <a:solidFill>
                    <a:schemeClr val="tx1"/>
                  </a:solidFill>
                  <a:hlinkClick r:id="rId17" action="ppaction://hlinksldjump">
                    <a:extLst>
                      <a:ext uri="{A12FA001-AC4F-418D-AE19-62706E023703}">
                        <ahyp:hlinkClr xmlns:ahyp="http://schemas.microsoft.com/office/drawing/2018/hyperlinkcolor" val="tx"/>
                      </a:ext>
                    </a:extLst>
                  </a:hlinkClick>
                </a:rPr>
                <a:t>AD</a:t>
              </a:r>
              <a:r>
                <a:rPr lang="ja-JP" altLang="en-US" sz="1050" kern="0" dirty="0">
                  <a:solidFill>
                    <a:schemeClr val="tx1"/>
                  </a:solidFill>
                  <a:hlinkClick r:id="rId17" action="ppaction://hlinksldjump">
                    <a:extLst>
                      <a:ext uri="{A12FA001-AC4F-418D-AE19-62706E023703}">
                        <ahyp:hlinkClr xmlns:ahyp="http://schemas.microsoft.com/office/drawing/2018/hyperlinkcolor" val="tx"/>
                      </a:ext>
                    </a:extLst>
                  </a:hlinkClick>
                </a:rPr>
                <a:t>版の違い</a:t>
              </a:r>
              <a:endParaRPr lang="en-US" altLang="ja-JP" sz="1050" kern="0" dirty="0">
                <a:solidFill>
                  <a:schemeClr val="tx1"/>
                </a:solidFill>
              </a:endParaRPr>
            </a:p>
          </p:txBody>
        </p:sp>
        <p:sp>
          <p:nvSpPr>
            <p:cNvPr id="153" name="コンテンツ プレースホルダー 2">
              <a:extLst>
                <a:ext uri="{FF2B5EF4-FFF2-40B4-BE49-F238E27FC236}">
                  <a16:creationId xmlns:a16="http://schemas.microsoft.com/office/drawing/2014/main" id="{385B6F3D-3875-61D9-71F7-CD2E186910BE}"/>
                </a:ext>
              </a:extLst>
            </p:cNvPr>
            <p:cNvSpPr txBox="1">
              <a:spLocks/>
            </p:cNvSpPr>
            <p:nvPr/>
          </p:nvSpPr>
          <p:spPr bwMode="auto">
            <a:xfrm>
              <a:off x="7915784" y="3250788"/>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30</a:t>
              </a:r>
            </a:p>
          </p:txBody>
        </p:sp>
      </p:grpSp>
      <p:grpSp>
        <p:nvGrpSpPr>
          <p:cNvPr id="175" name="グループ化 174">
            <a:extLst>
              <a:ext uri="{FF2B5EF4-FFF2-40B4-BE49-F238E27FC236}">
                <a16:creationId xmlns:a16="http://schemas.microsoft.com/office/drawing/2014/main" id="{2999ECC2-F07E-37AC-34B8-2845A5B010A9}"/>
              </a:ext>
            </a:extLst>
          </p:cNvPr>
          <p:cNvGrpSpPr/>
          <p:nvPr/>
        </p:nvGrpSpPr>
        <p:grpSpPr>
          <a:xfrm>
            <a:off x="5136521" y="3262282"/>
            <a:ext cx="4116309" cy="306000"/>
            <a:chOff x="4260317" y="3512419"/>
            <a:chExt cx="4116309" cy="306000"/>
          </a:xfrm>
        </p:grpSpPr>
        <p:sp>
          <p:nvSpPr>
            <p:cNvPr id="135" name="コンテンツ プレースホルダー 2">
              <a:extLst>
                <a:ext uri="{FF2B5EF4-FFF2-40B4-BE49-F238E27FC236}">
                  <a16:creationId xmlns:a16="http://schemas.microsoft.com/office/drawing/2014/main" id="{D092CD7C-7FEA-E886-ABB5-C5DB9BD5A8CE}"/>
                </a:ext>
              </a:extLst>
            </p:cNvPr>
            <p:cNvSpPr txBox="1">
              <a:spLocks/>
            </p:cNvSpPr>
            <p:nvPr/>
          </p:nvSpPr>
          <p:spPr bwMode="auto">
            <a:xfrm>
              <a:off x="4260317" y="3512419"/>
              <a:ext cx="290392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8" action="ppaction://hlinksldjump">
                    <a:extLst>
                      <a:ext uri="{A12FA001-AC4F-418D-AE19-62706E023703}">
                        <ahyp:hlinkClr xmlns:ahyp="http://schemas.microsoft.com/office/drawing/2018/hyperlinkcolor" val="tx"/>
                      </a:ext>
                    </a:extLst>
                  </a:hlinkClick>
                </a:rPr>
                <a:t>シングルサインオンのシステム構成例</a:t>
              </a:r>
              <a:endParaRPr lang="en-US" altLang="ja-JP" sz="1050" kern="0" dirty="0">
                <a:solidFill>
                  <a:schemeClr val="tx1"/>
                </a:solidFill>
              </a:endParaRPr>
            </a:p>
          </p:txBody>
        </p:sp>
        <p:sp>
          <p:nvSpPr>
            <p:cNvPr id="154" name="コンテンツ プレースホルダー 2">
              <a:extLst>
                <a:ext uri="{FF2B5EF4-FFF2-40B4-BE49-F238E27FC236}">
                  <a16:creationId xmlns:a16="http://schemas.microsoft.com/office/drawing/2014/main" id="{D2D1E23B-2112-5CDE-36B0-50DBAA083AB9}"/>
                </a:ext>
              </a:extLst>
            </p:cNvPr>
            <p:cNvSpPr txBox="1">
              <a:spLocks/>
            </p:cNvSpPr>
            <p:nvPr/>
          </p:nvSpPr>
          <p:spPr bwMode="auto">
            <a:xfrm>
              <a:off x="7912559" y="3512419"/>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31</a:t>
              </a:r>
            </a:p>
          </p:txBody>
        </p:sp>
      </p:grpSp>
      <p:grpSp>
        <p:nvGrpSpPr>
          <p:cNvPr id="176" name="グループ化 175">
            <a:extLst>
              <a:ext uri="{FF2B5EF4-FFF2-40B4-BE49-F238E27FC236}">
                <a16:creationId xmlns:a16="http://schemas.microsoft.com/office/drawing/2014/main" id="{F24A11BB-CD17-059C-0E55-29CE684D013E}"/>
              </a:ext>
            </a:extLst>
          </p:cNvPr>
          <p:cNvGrpSpPr/>
          <p:nvPr/>
        </p:nvGrpSpPr>
        <p:grpSpPr>
          <a:xfrm>
            <a:off x="5136519" y="3512205"/>
            <a:ext cx="4114698" cy="306000"/>
            <a:chOff x="4260315" y="3774050"/>
            <a:chExt cx="4114698" cy="306000"/>
          </a:xfrm>
        </p:grpSpPr>
        <p:sp>
          <p:nvSpPr>
            <p:cNvPr id="136" name="コンテンツ プレースホルダー 2">
              <a:extLst>
                <a:ext uri="{FF2B5EF4-FFF2-40B4-BE49-F238E27FC236}">
                  <a16:creationId xmlns:a16="http://schemas.microsoft.com/office/drawing/2014/main" id="{C8747283-1FD9-79A5-DDDB-DD28EDF6DC02}"/>
                </a:ext>
              </a:extLst>
            </p:cNvPr>
            <p:cNvSpPr txBox="1">
              <a:spLocks/>
            </p:cNvSpPr>
            <p:nvPr/>
          </p:nvSpPr>
          <p:spPr bwMode="auto">
            <a:xfrm>
              <a:off x="4260315" y="3774050"/>
              <a:ext cx="2903928"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19" action="ppaction://hlinksldjump">
                    <a:extLst>
                      <a:ext uri="{A12FA001-AC4F-418D-AE19-62706E023703}">
                        <ahyp:hlinkClr xmlns:ahyp="http://schemas.microsoft.com/office/drawing/2018/hyperlinkcolor" val="tx"/>
                      </a:ext>
                    </a:extLst>
                  </a:hlinkClick>
                </a:rPr>
                <a:t>シングルサインオンの対象範囲</a:t>
              </a:r>
              <a:endParaRPr lang="en-US" altLang="ja-JP" sz="1050" kern="0" dirty="0">
                <a:solidFill>
                  <a:schemeClr val="tx1"/>
                </a:solidFill>
              </a:endParaRPr>
            </a:p>
          </p:txBody>
        </p:sp>
        <p:sp>
          <p:nvSpPr>
            <p:cNvPr id="155" name="コンテンツ プレースホルダー 2">
              <a:extLst>
                <a:ext uri="{FF2B5EF4-FFF2-40B4-BE49-F238E27FC236}">
                  <a16:creationId xmlns:a16="http://schemas.microsoft.com/office/drawing/2014/main" id="{DE17C7A3-F3E0-4BA9-8EC0-E26D419ED5E9}"/>
                </a:ext>
              </a:extLst>
            </p:cNvPr>
            <p:cNvSpPr txBox="1">
              <a:spLocks/>
            </p:cNvSpPr>
            <p:nvPr/>
          </p:nvSpPr>
          <p:spPr bwMode="auto">
            <a:xfrm>
              <a:off x="7910946" y="3774050"/>
              <a:ext cx="464067"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32</a:t>
              </a:r>
            </a:p>
          </p:txBody>
        </p:sp>
      </p:grpSp>
      <p:grpSp>
        <p:nvGrpSpPr>
          <p:cNvPr id="179" name="グループ化 178">
            <a:extLst>
              <a:ext uri="{FF2B5EF4-FFF2-40B4-BE49-F238E27FC236}">
                <a16:creationId xmlns:a16="http://schemas.microsoft.com/office/drawing/2014/main" id="{F2493A5F-BC33-9101-1099-7DAB3E4A6FD9}"/>
              </a:ext>
            </a:extLst>
          </p:cNvPr>
          <p:cNvGrpSpPr/>
          <p:nvPr/>
        </p:nvGrpSpPr>
        <p:grpSpPr>
          <a:xfrm>
            <a:off x="5136521" y="4261974"/>
            <a:ext cx="4109616" cy="306000"/>
            <a:chOff x="4260317" y="4571632"/>
            <a:chExt cx="4109616" cy="306000"/>
          </a:xfrm>
        </p:grpSpPr>
        <p:sp>
          <p:nvSpPr>
            <p:cNvPr id="138" name="コンテンツ プレースホルダー 2">
              <a:extLst>
                <a:ext uri="{FF2B5EF4-FFF2-40B4-BE49-F238E27FC236}">
                  <a16:creationId xmlns:a16="http://schemas.microsoft.com/office/drawing/2014/main" id="{31FB0AB1-9EAF-5753-BD2B-8BC067A1A9A3}"/>
                </a:ext>
              </a:extLst>
            </p:cNvPr>
            <p:cNvSpPr txBox="1">
              <a:spLocks/>
            </p:cNvSpPr>
            <p:nvPr/>
          </p:nvSpPr>
          <p:spPr bwMode="auto">
            <a:xfrm>
              <a:off x="4260317" y="4571632"/>
              <a:ext cx="290392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050" kern="0" dirty="0">
                  <a:solidFill>
                    <a:schemeClr val="tx1"/>
                  </a:solidFill>
                  <a:hlinkClick r:id="rId20" action="ppaction://hlinksldjump">
                    <a:extLst>
                      <a:ext uri="{A12FA001-AC4F-418D-AE19-62706E023703}">
                        <ahyp:hlinkClr xmlns:ahyp="http://schemas.microsoft.com/office/drawing/2018/hyperlinkcolor" val="tx"/>
                      </a:ext>
                    </a:extLst>
                  </a:hlinkClick>
                </a:rPr>
                <a:t>AI</a:t>
              </a:r>
              <a:r>
                <a:rPr lang="ja-JP" altLang="en-US" sz="1050" kern="0" dirty="0">
                  <a:solidFill>
                    <a:schemeClr val="tx1"/>
                  </a:solidFill>
                  <a:hlinkClick r:id="rId20" action="ppaction://hlinksldjump">
                    <a:extLst>
                      <a:ext uri="{A12FA001-AC4F-418D-AE19-62706E023703}">
                        <ahyp:hlinkClr xmlns:ahyp="http://schemas.microsoft.com/office/drawing/2018/hyperlinkcolor" val="tx"/>
                      </a:ext>
                    </a:extLst>
                  </a:hlinkClick>
                </a:rPr>
                <a:t>顔認証システムの特長</a:t>
              </a:r>
              <a:endParaRPr lang="en-US" altLang="ja-JP" sz="1050" kern="0" dirty="0">
                <a:solidFill>
                  <a:schemeClr val="tx1"/>
                </a:solidFill>
              </a:endParaRPr>
            </a:p>
          </p:txBody>
        </p:sp>
        <p:sp>
          <p:nvSpPr>
            <p:cNvPr id="157" name="コンテンツ プレースホルダー 2">
              <a:extLst>
                <a:ext uri="{FF2B5EF4-FFF2-40B4-BE49-F238E27FC236}">
                  <a16:creationId xmlns:a16="http://schemas.microsoft.com/office/drawing/2014/main" id="{98E73DFE-E02C-8328-9C1B-5ECF6534B79E}"/>
                </a:ext>
              </a:extLst>
            </p:cNvPr>
            <p:cNvSpPr txBox="1">
              <a:spLocks/>
            </p:cNvSpPr>
            <p:nvPr/>
          </p:nvSpPr>
          <p:spPr bwMode="auto">
            <a:xfrm>
              <a:off x="7905863" y="4571632"/>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34</a:t>
              </a:r>
            </a:p>
          </p:txBody>
        </p:sp>
      </p:grpSp>
      <p:grpSp>
        <p:nvGrpSpPr>
          <p:cNvPr id="180" name="グループ化 179">
            <a:extLst>
              <a:ext uri="{FF2B5EF4-FFF2-40B4-BE49-F238E27FC236}">
                <a16:creationId xmlns:a16="http://schemas.microsoft.com/office/drawing/2014/main" id="{FD522BA4-D9B9-5C87-8B3C-53FA5CFC6DEC}"/>
              </a:ext>
            </a:extLst>
          </p:cNvPr>
          <p:cNvGrpSpPr/>
          <p:nvPr/>
        </p:nvGrpSpPr>
        <p:grpSpPr>
          <a:xfrm>
            <a:off x="5136521" y="4511897"/>
            <a:ext cx="4119537" cy="306000"/>
            <a:chOff x="4260317" y="4833263"/>
            <a:chExt cx="4119537" cy="306000"/>
          </a:xfrm>
        </p:grpSpPr>
        <p:sp>
          <p:nvSpPr>
            <p:cNvPr id="139" name="コンテンツ プレースホルダー 2">
              <a:extLst>
                <a:ext uri="{FF2B5EF4-FFF2-40B4-BE49-F238E27FC236}">
                  <a16:creationId xmlns:a16="http://schemas.microsoft.com/office/drawing/2014/main" id="{DC683D28-EC21-5239-A012-34E6D3951BD8}"/>
                </a:ext>
              </a:extLst>
            </p:cNvPr>
            <p:cNvSpPr txBox="1">
              <a:spLocks/>
            </p:cNvSpPr>
            <p:nvPr/>
          </p:nvSpPr>
          <p:spPr bwMode="auto">
            <a:xfrm>
              <a:off x="4260317" y="4833263"/>
              <a:ext cx="290392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kumimoji="1" lang="ja-JP" altLang="en-US" sz="1100" dirty="0">
                  <a:solidFill>
                    <a:schemeClr val="tx1"/>
                  </a:solidFill>
                  <a:hlinkClick r:id="rId21" action="ppaction://hlinksldjump">
                    <a:extLst>
                      <a:ext uri="{A12FA001-AC4F-418D-AE19-62706E023703}">
                        <ahyp:hlinkClr xmlns:ahyp="http://schemas.microsoft.com/office/drawing/2018/hyperlinkcolor" val="tx"/>
                      </a:ext>
                    </a:extLst>
                  </a:hlinkClick>
                </a:rPr>
                <a:t>各種システムポリシー</a:t>
              </a:r>
              <a:endParaRPr lang="en-US" altLang="ja-JP" sz="1050" kern="0" dirty="0">
                <a:solidFill>
                  <a:schemeClr val="tx1"/>
                </a:solidFill>
              </a:endParaRPr>
            </a:p>
          </p:txBody>
        </p:sp>
        <p:sp>
          <p:nvSpPr>
            <p:cNvPr id="158" name="コンテンツ プレースホルダー 2">
              <a:extLst>
                <a:ext uri="{FF2B5EF4-FFF2-40B4-BE49-F238E27FC236}">
                  <a16:creationId xmlns:a16="http://schemas.microsoft.com/office/drawing/2014/main" id="{E8C30325-A5DA-EDB0-66D2-EB03D39F6DCA}"/>
                </a:ext>
              </a:extLst>
            </p:cNvPr>
            <p:cNvSpPr txBox="1">
              <a:spLocks/>
            </p:cNvSpPr>
            <p:nvPr/>
          </p:nvSpPr>
          <p:spPr bwMode="auto">
            <a:xfrm>
              <a:off x="7915784" y="4833263"/>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35</a:t>
              </a:r>
            </a:p>
          </p:txBody>
        </p:sp>
      </p:grpSp>
      <p:grpSp>
        <p:nvGrpSpPr>
          <p:cNvPr id="181" name="グループ化 180">
            <a:extLst>
              <a:ext uri="{FF2B5EF4-FFF2-40B4-BE49-F238E27FC236}">
                <a16:creationId xmlns:a16="http://schemas.microsoft.com/office/drawing/2014/main" id="{17720ABC-B497-3B0B-2FF6-46FA0363BEE5}"/>
              </a:ext>
            </a:extLst>
          </p:cNvPr>
          <p:cNvGrpSpPr/>
          <p:nvPr/>
        </p:nvGrpSpPr>
        <p:grpSpPr>
          <a:xfrm>
            <a:off x="5136519" y="4761820"/>
            <a:ext cx="4123007" cy="306000"/>
            <a:chOff x="4260315" y="5094894"/>
            <a:chExt cx="4123007" cy="306000"/>
          </a:xfrm>
        </p:grpSpPr>
        <p:sp>
          <p:nvSpPr>
            <p:cNvPr id="140" name="コンテンツ プレースホルダー 2">
              <a:extLst>
                <a:ext uri="{FF2B5EF4-FFF2-40B4-BE49-F238E27FC236}">
                  <a16:creationId xmlns:a16="http://schemas.microsoft.com/office/drawing/2014/main" id="{BEE92DA9-5FA1-430C-5276-334BBCF58EDF}"/>
                </a:ext>
              </a:extLst>
            </p:cNvPr>
            <p:cNvSpPr txBox="1">
              <a:spLocks/>
            </p:cNvSpPr>
            <p:nvPr/>
          </p:nvSpPr>
          <p:spPr bwMode="auto">
            <a:xfrm>
              <a:off x="4260315" y="5094894"/>
              <a:ext cx="290392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050" kern="0" dirty="0">
                  <a:solidFill>
                    <a:schemeClr val="tx1"/>
                  </a:solidFill>
                  <a:hlinkClick r:id="rId22" action="ppaction://hlinksldjump">
                    <a:extLst>
                      <a:ext uri="{A12FA001-AC4F-418D-AE19-62706E023703}">
                        <ahyp:hlinkClr xmlns:ahyp="http://schemas.microsoft.com/office/drawing/2018/hyperlinkcolor" val="tx"/>
                      </a:ext>
                    </a:extLst>
                  </a:hlinkClick>
                </a:rPr>
                <a:t>利用シーン</a:t>
              </a:r>
              <a:endParaRPr lang="en-US" altLang="ja-JP" sz="1050" kern="0" dirty="0">
                <a:solidFill>
                  <a:schemeClr val="tx1"/>
                </a:solidFill>
              </a:endParaRPr>
            </a:p>
          </p:txBody>
        </p:sp>
        <p:sp>
          <p:nvSpPr>
            <p:cNvPr id="159" name="コンテンツ プレースホルダー 2">
              <a:extLst>
                <a:ext uri="{FF2B5EF4-FFF2-40B4-BE49-F238E27FC236}">
                  <a16:creationId xmlns:a16="http://schemas.microsoft.com/office/drawing/2014/main" id="{CE6C1320-58C1-D4F7-943E-37AD138B292B}"/>
                </a:ext>
              </a:extLst>
            </p:cNvPr>
            <p:cNvSpPr txBox="1">
              <a:spLocks/>
            </p:cNvSpPr>
            <p:nvPr/>
          </p:nvSpPr>
          <p:spPr bwMode="auto">
            <a:xfrm>
              <a:off x="7919252" y="5094894"/>
              <a:ext cx="464070"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None/>
              </a:pPr>
              <a:r>
                <a:rPr lang="en-US" altLang="ja-JP" sz="1050" kern="0" dirty="0">
                  <a:solidFill>
                    <a:schemeClr val="tx1">
                      <a:lumMod val="85000"/>
                      <a:lumOff val="15000"/>
                    </a:schemeClr>
                  </a:solidFill>
                </a:rPr>
                <a:t>36</a:t>
              </a:r>
            </a:p>
          </p:txBody>
        </p:sp>
      </p:grpSp>
      <p:grpSp>
        <p:nvGrpSpPr>
          <p:cNvPr id="24" name="グループ化 23">
            <a:extLst>
              <a:ext uri="{FF2B5EF4-FFF2-40B4-BE49-F238E27FC236}">
                <a16:creationId xmlns:a16="http://schemas.microsoft.com/office/drawing/2014/main" id="{94E98265-F440-537B-6BB5-63EAAF6B0D4B}"/>
              </a:ext>
            </a:extLst>
          </p:cNvPr>
          <p:cNvGrpSpPr/>
          <p:nvPr/>
        </p:nvGrpSpPr>
        <p:grpSpPr>
          <a:xfrm>
            <a:off x="630991" y="3752157"/>
            <a:ext cx="4157732" cy="306000"/>
            <a:chOff x="-307618" y="3586233"/>
            <a:chExt cx="4157732" cy="306000"/>
          </a:xfrm>
        </p:grpSpPr>
        <p:sp>
          <p:nvSpPr>
            <p:cNvPr id="25" name="正方形/長方形 24">
              <a:extLst>
                <a:ext uri="{FF2B5EF4-FFF2-40B4-BE49-F238E27FC236}">
                  <a16:creationId xmlns:a16="http://schemas.microsoft.com/office/drawing/2014/main" id="{3DB1BFC1-FDC0-2719-5A2F-6ED45E74167E}"/>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26" name="グループ化 25">
              <a:extLst>
                <a:ext uri="{FF2B5EF4-FFF2-40B4-BE49-F238E27FC236}">
                  <a16:creationId xmlns:a16="http://schemas.microsoft.com/office/drawing/2014/main" id="{E1C5BC09-5044-B3D5-1A18-752438B68429}"/>
                </a:ext>
              </a:extLst>
            </p:cNvPr>
            <p:cNvGrpSpPr>
              <a:grpSpLocks/>
            </p:cNvGrpSpPr>
            <p:nvPr/>
          </p:nvGrpSpPr>
          <p:grpSpPr>
            <a:xfrm>
              <a:off x="-304214" y="3586233"/>
              <a:ext cx="4154328" cy="306000"/>
              <a:chOff x="-353456" y="4324496"/>
              <a:chExt cx="4154328" cy="306000"/>
            </a:xfrm>
          </p:grpSpPr>
          <p:sp>
            <p:nvSpPr>
              <p:cNvPr id="27" name="コンテンツ プレースホルダー 2">
                <a:extLst>
                  <a:ext uri="{FF2B5EF4-FFF2-40B4-BE49-F238E27FC236}">
                    <a16:creationId xmlns:a16="http://schemas.microsoft.com/office/drawing/2014/main" id="{89C14532-A2E6-B7FF-6F65-FDBA25C565BC}"/>
                  </a:ext>
                </a:extLst>
              </p:cNvPr>
              <p:cNvSpPr txBox="1">
                <a:spLocks/>
              </p:cNvSpPr>
              <p:nvPr/>
            </p:nvSpPr>
            <p:spPr bwMode="auto">
              <a:xfrm>
                <a:off x="-353456"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23" action="ppaction://hlinksldjump">
                      <a:extLst>
                        <a:ext uri="{A12FA001-AC4F-418D-AE19-62706E023703}">
                          <ahyp:hlinkClr xmlns:ahyp="http://schemas.microsoft.com/office/drawing/2018/hyperlinkcolor" val="tx"/>
                        </a:ext>
                      </a:extLst>
                    </a:hlinkClick>
                  </a:rPr>
                  <a:t>柔軟な運用</a:t>
                </a:r>
                <a:endParaRPr lang="en-US" altLang="ja-JP" sz="1050" b="1" kern="0" dirty="0">
                  <a:solidFill>
                    <a:schemeClr val="tx1"/>
                  </a:solidFill>
                </a:endParaRPr>
              </a:p>
            </p:txBody>
          </p:sp>
          <p:sp>
            <p:nvSpPr>
              <p:cNvPr id="28" name="コンテンツ プレースホルダー 2">
                <a:extLst>
                  <a:ext uri="{FF2B5EF4-FFF2-40B4-BE49-F238E27FC236}">
                    <a16:creationId xmlns:a16="http://schemas.microsoft.com/office/drawing/2014/main" id="{687145A2-0314-F5D3-DEF0-49FBBA3416E1}"/>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13</a:t>
                </a:r>
                <a:endParaRPr lang="en-US" altLang="ja-JP" sz="1050" b="1" kern="0" dirty="0">
                  <a:solidFill>
                    <a:schemeClr val="tx1">
                      <a:lumMod val="85000"/>
                      <a:lumOff val="15000"/>
                    </a:schemeClr>
                  </a:solidFill>
                </a:endParaRPr>
              </a:p>
            </p:txBody>
          </p:sp>
        </p:grpSp>
      </p:grpSp>
      <p:grpSp>
        <p:nvGrpSpPr>
          <p:cNvPr id="29" name="グループ化 28">
            <a:extLst>
              <a:ext uri="{FF2B5EF4-FFF2-40B4-BE49-F238E27FC236}">
                <a16:creationId xmlns:a16="http://schemas.microsoft.com/office/drawing/2014/main" id="{064C399C-5E4A-7022-4256-2A59BED4B82E}"/>
              </a:ext>
            </a:extLst>
          </p:cNvPr>
          <p:cNvGrpSpPr/>
          <p:nvPr/>
        </p:nvGrpSpPr>
        <p:grpSpPr>
          <a:xfrm>
            <a:off x="627422" y="4002114"/>
            <a:ext cx="4161301" cy="306000"/>
            <a:chOff x="-311187" y="3586233"/>
            <a:chExt cx="4161301" cy="306000"/>
          </a:xfrm>
        </p:grpSpPr>
        <p:sp>
          <p:nvSpPr>
            <p:cNvPr id="30" name="正方形/長方形 29">
              <a:extLst>
                <a:ext uri="{FF2B5EF4-FFF2-40B4-BE49-F238E27FC236}">
                  <a16:creationId xmlns:a16="http://schemas.microsoft.com/office/drawing/2014/main" id="{281BB10E-99F3-90A6-8C76-557DBBC922E9}"/>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31" name="グループ化 30">
              <a:extLst>
                <a:ext uri="{FF2B5EF4-FFF2-40B4-BE49-F238E27FC236}">
                  <a16:creationId xmlns:a16="http://schemas.microsoft.com/office/drawing/2014/main" id="{AF0B7C3F-DEE8-6E49-E1C2-49118656848B}"/>
                </a:ext>
              </a:extLst>
            </p:cNvPr>
            <p:cNvGrpSpPr>
              <a:grpSpLocks/>
            </p:cNvGrpSpPr>
            <p:nvPr/>
          </p:nvGrpSpPr>
          <p:grpSpPr>
            <a:xfrm>
              <a:off x="-311187" y="3586233"/>
              <a:ext cx="4161301" cy="306000"/>
              <a:chOff x="-360429" y="4324496"/>
              <a:chExt cx="4161301" cy="306000"/>
            </a:xfrm>
          </p:grpSpPr>
          <p:sp>
            <p:nvSpPr>
              <p:cNvPr id="32" name="コンテンツ プレースホルダー 2">
                <a:extLst>
                  <a:ext uri="{FF2B5EF4-FFF2-40B4-BE49-F238E27FC236}">
                    <a16:creationId xmlns:a16="http://schemas.microsoft.com/office/drawing/2014/main" id="{6E71A61B-9B13-EFC9-6083-7EDBF9F26F85}"/>
                  </a:ext>
                </a:extLst>
              </p:cNvPr>
              <p:cNvSpPr txBox="1">
                <a:spLocks/>
              </p:cNvSpPr>
              <p:nvPr/>
            </p:nvSpPr>
            <p:spPr bwMode="auto">
              <a:xfrm>
                <a:off x="-360429"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24" action="ppaction://hlinksldjump">
                      <a:extLst>
                        <a:ext uri="{A12FA001-AC4F-418D-AE19-62706E023703}">
                          <ahyp:hlinkClr xmlns:ahyp="http://schemas.microsoft.com/office/drawing/2018/hyperlinkcolor" val="tx"/>
                        </a:ext>
                      </a:extLst>
                    </a:hlinkClick>
                  </a:rPr>
                  <a:t>柔軟な運用</a:t>
                </a:r>
                <a:endParaRPr lang="en-US" altLang="ja-JP" sz="1050" b="1" kern="0" dirty="0">
                  <a:solidFill>
                    <a:schemeClr val="tx1"/>
                  </a:solidFill>
                </a:endParaRPr>
              </a:p>
            </p:txBody>
          </p:sp>
          <p:sp>
            <p:nvSpPr>
              <p:cNvPr id="33" name="コンテンツ プレースホルダー 2">
                <a:extLst>
                  <a:ext uri="{FF2B5EF4-FFF2-40B4-BE49-F238E27FC236}">
                    <a16:creationId xmlns:a16="http://schemas.microsoft.com/office/drawing/2014/main" id="{D31C50F2-2015-6DF0-9415-E4952DDA9A34}"/>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14</a:t>
                </a:r>
                <a:endParaRPr lang="en-US" altLang="ja-JP" sz="1050" b="1" kern="0" dirty="0">
                  <a:solidFill>
                    <a:schemeClr val="tx1">
                      <a:lumMod val="85000"/>
                      <a:lumOff val="15000"/>
                    </a:schemeClr>
                  </a:solidFill>
                </a:endParaRPr>
              </a:p>
            </p:txBody>
          </p:sp>
        </p:grpSp>
      </p:grpSp>
      <p:grpSp>
        <p:nvGrpSpPr>
          <p:cNvPr id="34" name="グループ化 33">
            <a:extLst>
              <a:ext uri="{FF2B5EF4-FFF2-40B4-BE49-F238E27FC236}">
                <a16:creationId xmlns:a16="http://schemas.microsoft.com/office/drawing/2014/main" id="{30ACB5E0-F7CA-F00C-93DA-6B691D12E873}"/>
              </a:ext>
            </a:extLst>
          </p:cNvPr>
          <p:cNvGrpSpPr/>
          <p:nvPr/>
        </p:nvGrpSpPr>
        <p:grpSpPr>
          <a:xfrm>
            <a:off x="627804" y="4252071"/>
            <a:ext cx="4160919" cy="306000"/>
            <a:chOff x="-310805" y="3586233"/>
            <a:chExt cx="4160919" cy="306000"/>
          </a:xfrm>
        </p:grpSpPr>
        <p:sp>
          <p:nvSpPr>
            <p:cNvPr id="36" name="正方形/長方形 35">
              <a:extLst>
                <a:ext uri="{FF2B5EF4-FFF2-40B4-BE49-F238E27FC236}">
                  <a16:creationId xmlns:a16="http://schemas.microsoft.com/office/drawing/2014/main" id="{AA627C45-ED05-F27D-3653-CFE492260247}"/>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37" name="グループ化 36">
              <a:extLst>
                <a:ext uri="{FF2B5EF4-FFF2-40B4-BE49-F238E27FC236}">
                  <a16:creationId xmlns:a16="http://schemas.microsoft.com/office/drawing/2014/main" id="{D2C5A234-E0D1-77B6-08A2-4D4C5C31A64D}"/>
                </a:ext>
              </a:extLst>
            </p:cNvPr>
            <p:cNvGrpSpPr>
              <a:grpSpLocks/>
            </p:cNvGrpSpPr>
            <p:nvPr/>
          </p:nvGrpSpPr>
          <p:grpSpPr>
            <a:xfrm>
              <a:off x="-310805" y="3586233"/>
              <a:ext cx="4160919" cy="306000"/>
              <a:chOff x="-360047" y="4324496"/>
              <a:chExt cx="4160919" cy="306000"/>
            </a:xfrm>
          </p:grpSpPr>
          <p:sp>
            <p:nvSpPr>
              <p:cNvPr id="38" name="コンテンツ プレースホルダー 2">
                <a:extLst>
                  <a:ext uri="{FF2B5EF4-FFF2-40B4-BE49-F238E27FC236}">
                    <a16:creationId xmlns:a16="http://schemas.microsoft.com/office/drawing/2014/main" id="{5C66277D-6F4C-225F-855B-CF01D9EE7C06}"/>
                  </a:ext>
                </a:extLst>
              </p:cNvPr>
              <p:cNvSpPr txBox="1">
                <a:spLocks/>
              </p:cNvSpPr>
              <p:nvPr/>
            </p:nvSpPr>
            <p:spPr bwMode="auto">
              <a:xfrm>
                <a:off x="-360047"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25" action="ppaction://hlinksldjump">
                      <a:extLst>
                        <a:ext uri="{A12FA001-AC4F-418D-AE19-62706E023703}">
                          <ahyp:hlinkClr xmlns:ahyp="http://schemas.microsoft.com/office/drawing/2018/hyperlinkcolor" val="tx"/>
                        </a:ext>
                      </a:extLst>
                    </a:hlinkClick>
                  </a:rPr>
                  <a:t>救済措置</a:t>
                </a:r>
                <a:endParaRPr lang="en-US" altLang="ja-JP" sz="1050" b="1" kern="0" dirty="0">
                  <a:solidFill>
                    <a:schemeClr val="tx1"/>
                  </a:solidFill>
                </a:endParaRPr>
              </a:p>
            </p:txBody>
          </p:sp>
          <p:sp>
            <p:nvSpPr>
              <p:cNvPr id="39" name="コンテンツ プレースホルダー 2">
                <a:extLst>
                  <a:ext uri="{FF2B5EF4-FFF2-40B4-BE49-F238E27FC236}">
                    <a16:creationId xmlns:a16="http://schemas.microsoft.com/office/drawing/2014/main" id="{AFA42D31-98B5-82BA-06AF-E63B7B07B077}"/>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15</a:t>
                </a:r>
                <a:endParaRPr lang="en-US" altLang="ja-JP" sz="1050" b="1" kern="0" dirty="0">
                  <a:solidFill>
                    <a:schemeClr val="tx1">
                      <a:lumMod val="85000"/>
                      <a:lumOff val="15000"/>
                    </a:schemeClr>
                  </a:solidFill>
                </a:endParaRPr>
              </a:p>
            </p:txBody>
          </p:sp>
        </p:grpSp>
      </p:grpSp>
      <p:grpSp>
        <p:nvGrpSpPr>
          <p:cNvPr id="44" name="グループ化 43">
            <a:extLst>
              <a:ext uri="{FF2B5EF4-FFF2-40B4-BE49-F238E27FC236}">
                <a16:creationId xmlns:a16="http://schemas.microsoft.com/office/drawing/2014/main" id="{388D3E71-B47E-E5B3-3FA7-46298E9445E9}"/>
              </a:ext>
            </a:extLst>
          </p:cNvPr>
          <p:cNvGrpSpPr/>
          <p:nvPr/>
        </p:nvGrpSpPr>
        <p:grpSpPr>
          <a:xfrm>
            <a:off x="620450" y="4502028"/>
            <a:ext cx="4168273" cy="306000"/>
            <a:chOff x="-318159" y="3586233"/>
            <a:chExt cx="4168273" cy="306000"/>
          </a:xfrm>
        </p:grpSpPr>
        <p:sp>
          <p:nvSpPr>
            <p:cNvPr id="45" name="正方形/長方形 44">
              <a:extLst>
                <a:ext uri="{FF2B5EF4-FFF2-40B4-BE49-F238E27FC236}">
                  <a16:creationId xmlns:a16="http://schemas.microsoft.com/office/drawing/2014/main" id="{F878C5FC-E30A-500E-B38B-1D081A24F70A}"/>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46" name="グループ化 45">
              <a:extLst>
                <a:ext uri="{FF2B5EF4-FFF2-40B4-BE49-F238E27FC236}">
                  <a16:creationId xmlns:a16="http://schemas.microsoft.com/office/drawing/2014/main" id="{A319BFA9-CBC5-0233-E7B1-D38680B1F2B5}"/>
                </a:ext>
              </a:extLst>
            </p:cNvPr>
            <p:cNvGrpSpPr>
              <a:grpSpLocks/>
            </p:cNvGrpSpPr>
            <p:nvPr/>
          </p:nvGrpSpPr>
          <p:grpSpPr>
            <a:xfrm>
              <a:off x="-318159" y="3586233"/>
              <a:ext cx="4168273" cy="306000"/>
              <a:chOff x="-367401" y="4324496"/>
              <a:chExt cx="4168273" cy="306000"/>
            </a:xfrm>
          </p:grpSpPr>
          <p:sp>
            <p:nvSpPr>
              <p:cNvPr id="47" name="コンテンツ プレースホルダー 2">
                <a:extLst>
                  <a:ext uri="{FF2B5EF4-FFF2-40B4-BE49-F238E27FC236}">
                    <a16:creationId xmlns:a16="http://schemas.microsoft.com/office/drawing/2014/main" id="{F1490D8F-E9F0-5457-5A47-04FA54C701B8}"/>
                  </a:ext>
                </a:extLst>
              </p:cNvPr>
              <p:cNvSpPr txBox="1">
                <a:spLocks/>
              </p:cNvSpPr>
              <p:nvPr/>
            </p:nvSpPr>
            <p:spPr bwMode="auto">
              <a:xfrm>
                <a:off x="-367401"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26" action="ppaction://hlinksldjump">
                      <a:extLst>
                        <a:ext uri="{A12FA001-AC4F-418D-AE19-62706E023703}">
                          <ahyp:hlinkClr xmlns:ahyp="http://schemas.microsoft.com/office/drawing/2018/hyperlinkcolor" val="tx"/>
                        </a:ext>
                      </a:extLst>
                    </a:hlinkClick>
                  </a:rPr>
                  <a:t>ログオン履歴管理</a:t>
                </a:r>
                <a:endParaRPr lang="en-US" altLang="ja-JP" sz="1050" b="1" kern="0" dirty="0">
                  <a:solidFill>
                    <a:schemeClr val="tx1"/>
                  </a:solidFill>
                </a:endParaRPr>
              </a:p>
            </p:txBody>
          </p:sp>
          <p:sp>
            <p:nvSpPr>
              <p:cNvPr id="48" name="コンテンツ プレースホルダー 2">
                <a:extLst>
                  <a:ext uri="{FF2B5EF4-FFF2-40B4-BE49-F238E27FC236}">
                    <a16:creationId xmlns:a16="http://schemas.microsoft.com/office/drawing/2014/main" id="{D68CD02D-87D2-9F92-8365-A3F8ACA81ED1}"/>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16</a:t>
                </a:r>
                <a:endParaRPr lang="en-US" altLang="ja-JP" sz="1050" b="1" kern="0" dirty="0">
                  <a:solidFill>
                    <a:schemeClr val="tx1">
                      <a:lumMod val="85000"/>
                      <a:lumOff val="15000"/>
                    </a:schemeClr>
                  </a:solidFill>
                </a:endParaRPr>
              </a:p>
            </p:txBody>
          </p:sp>
        </p:grpSp>
      </p:grpSp>
      <p:sp>
        <p:nvSpPr>
          <p:cNvPr id="50" name="正方形/長方形 49">
            <a:extLst>
              <a:ext uri="{FF2B5EF4-FFF2-40B4-BE49-F238E27FC236}">
                <a16:creationId xmlns:a16="http://schemas.microsoft.com/office/drawing/2014/main" id="{0A043D8A-0A58-2D01-375F-E7BAAC3CDDD7}"/>
              </a:ext>
            </a:extLst>
          </p:cNvPr>
          <p:cNvSpPr>
            <a:spLocks/>
          </p:cNvSpPr>
          <p:nvPr/>
        </p:nvSpPr>
        <p:spPr bwMode="auto">
          <a:xfrm>
            <a:off x="628610" y="4792136"/>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51" name="グループ化 50">
            <a:extLst>
              <a:ext uri="{FF2B5EF4-FFF2-40B4-BE49-F238E27FC236}">
                <a16:creationId xmlns:a16="http://schemas.microsoft.com/office/drawing/2014/main" id="{A14945CC-3772-729A-3907-485F5AF29F57}"/>
              </a:ext>
            </a:extLst>
          </p:cNvPr>
          <p:cNvGrpSpPr>
            <a:grpSpLocks/>
          </p:cNvGrpSpPr>
          <p:nvPr/>
        </p:nvGrpSpPr>
        <p:grpSpPr>
          <a:xfrm>
            <a:off x="640428" y="4751985"/>
            <a:ext cx="4148295" cy="306000"/>
            <a:chOff x="-347423" y="4324496"/>
            <a:chExt cx="4148295" cy="306000"/>
          </a:xfrm>
        </p:grpSpPr>
        <p:sp>
          <p:nvSpPr>
            <p:cNvPr id="52" name="コンテンツ プレースホルダー 2">
              <a:extLst>
                <a:ext uri="{FF2B5EF4-FFF2-40B4-BE49-F238E27FC236}">
                  <a16:creationId xmlns:a16="http://schemas.microsoft.com/office/drawing/2014/main" id="{5DB774BD-D159-18FB-413A-E47309E7E2F5}"/>
                </a:ext>
              </a:extLst>
            </p:cNvPr>
            <p:cNvSpPr txBox="1">
              <a:spLocks/>
            </p:cNvSpPr>
            <p:nvPr/>
          </p:nvSpPr>
          <p:spPr bwMode="auto">
            <a:xfrm>
              <a:off x="-347423"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solidFill>
                    <a:schemeClr val="tx1"/>
                  </a:solidFill>
                  <a:hlinkClick r:id="rId27" action="ppaction://hlinksldjump">
                    <a:extLst>
                      <a:ext uri="{A12FA001-AC4F-418D-AE19-62706E023703}">
                        <ahyp:hlinkClr xmlns:ahyp="http://schemas.microsoft.com/office/drawing/2018/hyperlinkcolor" val="tx"/>
                      </a:ext>
                    </a:extLst>
                  </a:hlinkClick>
                </a:rPr>
                <a:t>PIN</a:t>
              </a:r>
              <a:r>
                <a:rPr kumimoji="1" lang="ja-JP" altLang="en-US" sz="1050" dirty="0">
                  <a:solidFill>
                    <a:schemeClr val="tx1"/>
                  </a:solidFill>
                  <a:hlinkClick r:id="rId27" action="ppaction://hlinksldjump">
                    <a:extLst>
                      <a:ext uri="{A12FA001-AC4F-418D-AE19-62706E023703}">
                        <ahyp:hlinkClr xmlns:ahyp="http://schemas.microsoft.com/office/drawing/2018/hyperlinkcolor" val="tx"/>
                      </a:ext>
                    </a:extLst>
                  </a:hlinkClick>
                </a:rPr>
                <a:t>運用</a:t>
              </a:r>
              <a:endParaRPr lang="en-US" altLang="ja-JP" sz="1050" b="1" kern="0" dirty="0">
                <a:solidFill>
                  <a:schemeClr val="tx1"/>
                </a:solidFill>
              </a:endParaRPr>
            </a:p>
          </p:txBody>
        </p:sp>
        <p:sp>
          <p:nvSpPr>
            <p:cNvPr id="53" name="コンテンツ プレースホルダー 2">
              <a:extLst>
                <a:ext uri="{FF2B5EF4-FFF2-40B4-BE49-F238E27FC236}">
                  <a16:creationId xmlns:a16="http://schemas.microsoft.com/office/drawing/2014/main" id="{2A1FEA5F-970A-C7D9-52B1-372C939E9689}"/>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17</a:t>
              </a:r>
              <a:endParaRPr lang="en-US" altLang="ja-JP" sz="1050" b="1" kern="0" dirty="0">
                <a:solidFill>
                  <a:schemeClr val="tx1">
                    <a:lumMod val="85000"/>
                    <a:lumOff val="15000"/>
                  </a:schemeClr>
                </a:solidFill>
              </a:endParaRPr>
            </a:p>
          </p:txBody>
        </p:sp>
      </p:grpSp>
      <p:grpSp>
        <p:nvGrpSpPr>
          <p:cNvPr id="54" name="グループ化 53">
            <a:extLst>
              <a:ext uri="{FF2B5EF4-FFF2-40B4-BE49-F238E27FC236}">
                <a16:creationId xmlns:a16="http://schemas.microsoft.com/office/drawing/2014/main" id="{46EF2720-BF32-3942-4C6C-3F84E7A377B7}"/>
              </a:ext>
            </a:extLst>
          </p:cNvPr>
          <p:cNvGrpSpPr/>
          <p:nvPr/>
        </p:nvGrpSpPr>
        <p:grpSpPr>
          <a:xfrm>
            <a:off x="630991" y="5001942"/>
            <a:ext cx="4157732" cy="306000"/>
            <a:chOff x="-307618" y="3586233"/>
            <a:chExt cx="4157732" cy="306000"/>
          </a:xfrm>
        </p:grpSpPr>
        <p:sp>
          <p:nvSpPr>
            <p:cNvPr id="55" name="正方形/長方形 54">
              <a:extLst>
                <a:ext uri="{FF2B5EF4-FFF2-40B4-BE49-F238E27FC236}">
                  <a16:creationId xmlns:a16="http://schemas.microsoft.com/office/drawing/2014/main" id="{753AC60A-43B4-E462-6C45-2A30AD579ABF}"/>
                </a:ext>
              </a:extLst>
            </p:cNvPr>
            <p:cNvSpPr>
              <a:spLocks/>
            </p:cNvSpPr>
            <p:nvPr/>
          </p:nvSpPr>
          <p:spPr bwMode="auto">
            <a:xfrm>
              <a:off x="-307618" y="3626384"/>
              <a:ext cx="4154949"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56" name="グループ化 55">
              <a:extLst>
                <a:ext uri="{FF2B5EF4-FFF2-40B4-BE49-F238E27FC236}">
                  <a16:creationId xmlns:a16="http://schemas.microsoft.com/office/drawing/2014/main" id="{8756848B-1950-E971-FB55-B47AFE0C377A}"/>
                </a:ext>
              </a:extLst>
            </p:cNvPr>
            <p:cNvGrpSpPr>
              <a:grpSpLocks/>
            </p:cNvGrpSpPr>
            <p:nvPr/>
          </p:nvGrpSpPr>
          <p:grpSpPr>
            <a:xfrm>
              <a:off x="-305238" y="3586233"/>
              <a:ext cx="4155352" cy="306000"/>
              <a:chOff x="-354480" y="4324496"/>
              <a:chExt cx="4155352" cy="306000"/>
            </a:xfrm>
          </p:grpSpPr>
          <p:sp>
            <p:nvSpPr>
              <p:cNvPr id="57" name="コンテンツ プレースホルダー 2">
                <a:extLst>
                  <a:ext uri="{FF2B5EF4-FFF2-40B4-BE49-F238E27FC236}">
                    <a16:creationId xmlns:a16="http://schemas.microsoft.com/office/drawing/2014/main" id="{53C5CEC6-6DE9-DCDE-B27A-D36EE01FA99D}"/>
                  </a:ext>
                </a:extLst>
              </p:cNvPr>
              <p:cNvSpPr txBox="1">
                <a:spLocks/>
              </p:cNvSpPr>
              <p:nvPr/>
            </p:nvSpPr>
            <p:spPr bwMode="auto">
              <a:xfrm>
                <a:off x="-354480"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en-US" altLang="ja-JP" sz="1050" dirty="0">
                    <a:solidFill>
                      <a:schemeClr val="tx1"/>
                    </a:solidFill>
                    <a:hlinkClick r:id="rId28" action="ppaction://hlinksldjump">
                      <a:extLst>
                        <a:ext uri="{A12FA001-AC4F-418D-AE19-62706E023703}">
                          <ahyp:hlinkClr xmlns:ahyp="http://schemas.microsoft.com/office/drawing/2018/hyperlinkcolor" val="tx"/>
                        </a:ext>
                      </a:extLst>
                    </a:hlinkClick>
                  </a:rPr>
                  <a:t>IC</a:t>
                </a:r>
                <a:r>
                  <a:rPr kumimoji="1" lang="ja-JP" altLang="en-US" sz="1050" dirty="0">
                    <a:solidFill>
                      <a:schemeClr val="tx1"/>
                    </a:solidFill>
                    <a:hlinkClick r:id="rId28" action="ppaction://hlinksldjump">
                      <a:extLst>
                        <a:ext uri="{A12FA001-AC4F-418D-AE19-62706E023703}">
                          <ahyp:hlinkClr xmlns:ahyp="http://schemas.microsoft.com/office/drawing/2018/hyperlinkcolor" val="tx"/>
                        </a:ext>
                      </a:extLst>
                    </a:hlinkClick>
                  </a:rPr>
                  <a:t>カード認証機能</a:t>
                </a:r>
                <a:endParaRPr lang="en-US" altLang="ja-JP" sz="1050" b="1" kern="0" dirty="0">
                  <a:solidFill>
                    <a:schemeClr val="tx1"/>
                  </a:solidFill>
                </a:endParaRPr>
              </a:p>
            </p:txBody>
          </p:sp>
          <p:sp>
            <p:nvSpPr>
              <p:cNvPr id="58" name="コンテンツ プレースホルダー 2">
                <a:extLst>
                  <a:ext uri="{FF2B5EF4-FFF2-40B4-BE49-F238E27FC236}">
                    <a16:creationId xmlns:a16="http://schemas.microsoft.com/office/drawing/2014/main" id="{B2608E15-C57A-F195-5973-D28F3749277F}"/>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18</a:t>
                </a:r>
              </a:p>
            </p:txBody>
          </p:sp>
        </p:grpSp>
      </p:grpSp>
      <p:grpSp>
        <p:nvGrpSpPr>
          <p:cNvPr id="59" name="グループ化 58">
            <a:extLst>
              <a:ext uri="{FF2B5EF4-FFF2-40B4-BE49-F238E27FC236}">
                <a16:creationId xmlns:a16="http://schemas.microsoft.com/office/drawing/2014/main" id="{1C22D23B-1A1E-691C-1679-B9EBA938BF0F}"/>
              </a:ext>
            </a:extLst>
          </p:cNvPr>
          <p:cNvGrpSpPr/>
          <p:nvPr/>
        </p:nvGrpSpPr>
        <p:grpSpPr>
          <a:xfrm>
            <a:off x="627422" y="5251899"/>
            <a:ext cx="4161301" cy="306000"/>
            <a:chOff x="-311187" y="3586233"/>
            <a:chExt cx="4161301" cy="306000"/>
          </a:xfrm>
        </p:grpSpPr>
        <p:sp>
          <p:nvSpPr>
            <p:cNvPr id="60" name="正方形/長方形 59">
              <a:extLst>
                <a:ext uri="{FF2B5EF4-FFF2-40B4-BE49-F238E27FC236}">
                  <a16:creationId xmlns:a16="http://schemas.microsoft.com/office/drawing/2014/main" id="{60FF0A91-EC81-C757-3C8E-404690187342}"/>
                </a:ext>
              </a:extLst>
            </p:cNvPr>
            <p:cNvSpPr>
              <a:spLocks/>
            </p:cNvSpPr>
            <p:nvPr/>
          </p:nvSpPr>
          <p:spPr bwMode="auto">
            <a:xfrm>
              <a:off x="-310000" y="3626384"/>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61" name="グループ化 60">
              <a:extLst>
                <a:ext uri="{FF2B5EF4-FFF2-40B4-BE49-F238E27FC236}">
                  <a16:creationId xmlns:a16="http://schemas.microsoft.com/office/drawing/2014/main" id="{06AE48B7-290D-F4F5-16F8-9ECF14E3A20E}"/>
                </a:ext>
              </a:extLst>
            </p:cNvPr>
            <p:cNvGrpSpPr>
              <a:grpSpLocks/>
            </p:cNvGrpSpPr>
            <p:nvPr/>
          </p:nvGrpSpPr>
          <p:grpSpPr>
            <a:xfrm>
              <a:off x="-311187" y="3586233"/>
              <a:ext cx="4161301" cy="306000"/>
              <a:chOff x="-360429" y="4324496"/>
              <a:chExt cx="4161301" cy="306000"/>
            </a:xfrm>
          </p:grpSpPr>
          <p:sp>
            <p:nvSpPr>
              <p:cNvPr id="62" name="コンテンツ プレースホルダー 2">
                <a:extLst>
                  <a:ext uri="{FF2B5EF4-FFF2-40B4-BE49-F238E27FC236}">
                    <a16:creationId xmlns:a16="http://schemas.microsoft.com/office/drawing/2014/main" id="{3D8D26DF-65A7-B67B-D963-A1B9E268123D}"/>
                  </a:ext>
                </a:extLst>
              </p:cNvPr>
              <p:cNvSpPr txBox="1">
                <a:spLocks/>
              </p:cNvSpPr>
              <p:nvPr/>
            </p:nvSpPr>
            <p:spPr bwMode="auto">
              <a:xfrm>
                <a:off x="-360429"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zh-TW" altLang="en-US" sz="1050" dirty="0">
                    <a:solidFill>
                      <a:schemeClr val="tx1"/>
                    </a:solidFill>
                    <a:hlinkClick r:id="rId29" action="ppaction://hlinksldjump">
                      <a:extLst>
                        <a:ext uri="{A12FA001-AC4F-418D-AE19-62706E023703}">
                          <ahyp:hlinkClr xmlns:ahyp="http://schemas.microsoft.com/office/drawing/2018/hyperlinkcolor" val="tx"/>
                        </a:ext>
                      </a:extLst>
                    </a:hlinkClick>
                  </a:rPr>
                  <a:t>生体認証機能</a:t>
                </a:r>
                <a:endParaRPr lang="en-US" altLang="ja-JP" sz="1050" b="1" kern="0" dirty="0">
                  <a:solidFill>
                    <a:schemeClr val="tx1"/>
                  </a:solidFill>
                </a:endParaRPr>
              </a:p>
            </p:txBody>
          </p:sp>
          <p:sp>
            <p:nvSpPr>
              <p:cNvPr id="63" name="コンテンツ プレースホルダー 2">
                <a:extLst>
                  <a:ext uri="{FF2B5EF4-FFF2-40B4-BE49-F238E27FC236}">
                    <a16:creationId xmlns:a16="http://schemas.microsoft.com/office/drawing/2014/main" id="{62C651A8-B2B2-83EC-1959-8704112AB14B}"/>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19</a:t>
                </a:r>
                <a:endParaRPr lang="en-US" altLang="ja-JP" sz="1050" b="1" kern="0" dirty="0">
                  <a:solidFill>
                    <a:schemeClr val="tx1">
                      <a:lumMod val="85000"/>
                      <a:lumOff val="15000"/>
                    </a:schemeClr>
                  </a:solidFill>
                </a:endParaRPr>
              </a:p>
            </p:txBody>
          </p:sp>
        </p:grpSp>
      </p:grpSp>
      <p:grpSp>
        <p:nvGrpSpPr>
          <p:cNvPr id="64" name="グループ化 63">
            <a:extLst>
              <a:ext uri="{FF2B5EF4-FFF2-40B4-BE49-F238E27FC236}">
                <a16:creationId xmlns:a16="http://schemas.microsoft.com/office/drawing/2014/main" id="{23748B72-C002-8011-8232-DE827E17B40F}"/>
              </a:ext>
            </a:extLst>
          </p:cNvPr>
          <p:cNvGrpSpPr/>
          <p:nvPr/>
        </p:nvGrpSpPr>
        <p:grpSpPr>
          <a:xfrm>
            <a:off x="627422" y="5501856"/>
            <a:ext cx="4161301" cy="306000"/>
            <a:chOff x="-311187" y="3586233"/>
            <a:chExt cx="4161301" cy="306000"/>
          </a:xfrm>
        </p:grpSpPr>
        <p:sp>
          <p:nvSpPr>
            <p:cNvPr id="65" name="正方形/長方形 64">
              <a:extLst>
                <a:ext uri="{FF2B5EF4-FFF2-40B4-BE49-F238E27FC236}">
                  <a16:creationId xmlns:a16="http://schemas.microsoft.com/office/drawing/2014/main" id="{046B4319-8303-8C1D-0FDB-A89FDED0783A}"/>
                </a:ext>
              </a:extLst>
            </p:cNvPr>
            <p:cNvSpPr>
              <a:spLocks/>
            </p:cNvSpPr>
            <p:nvPr/>
          </p:nvSpPr>
          <p:spPr bwMode="auto">
            <a:xfrm>
              <a:off x="-310000" y="3626384"/>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66" name="グループ化 65">
              <a:extLst>
                <a:ext uri="{FF2B5EF4-FFF2-40B4-BE49-F238E27FC236}">
                  <a16:creationId xmlns:a16="http://schemas.microsoft.com/office/drawing/2014/main" id="{4695CB15-EF6E-EF57-6EAE-DFC0CF8EB541}"/>
                </a:ext>
              </a:extLst>
            </p:cNvPr>
            <p:cNvGrpSpPr>
              <a:grpSpLocks/>
            </p:cNvGrpSpPr>
            <p:nvPr/>
          </p:nvGrpSpPr>
          <p:grpSpPr>
            <a:xfrm>
              <a:off x="-311187" y="3586233"/>
              <a:ext cx="4161301" cy="306000"/>
              <a:chOff x="-360429" y="4324496"/>
              <a:chExt cx="4161301" cy="306000"/>
            </a:xfrm>
          </p:grpSpPr>
          <p:sp>
            <p:nvSpPr>
              <p:cNvPr id="67" name="コンテンツ プレースホルダー 2">
                <a:extLst>
                  <a:ext uri="{FF2B5EF4-FFF2-40B4-BE49-F238E27FC236}">
                    <a16:creationId xmlns:a16="http://schemas.microsoft.com/office/drawing/2014/main" id="{23FE30E1-2FEC-B94A-F941-CFB11FC33CE8}"/>
                  </a:ext>
                </a:extLst>
              </p:cNvPr>
              <p:cNvSpPr txBox="1">
                <a:spLocks/>
              </p:cNvSpPr>
              <p:nvPr/>
            </p:nvSpPr>
            <p:spPr bwMode="auto">
              <a:xfrm>
                <a:off x="-360429"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30" action="ppaction://hlinksldjump">
                      <a:extLst>
                        <a:ext uri="{A12FA001-AC4F-418D-AE19-62706E023703}">
                          <ahyp:hlinkClr xmlns:ahyp="http://schemas.microsoft.com/office/drawing/2018/hyperlinkcolor" val="tx"/>
                        </a:ext>
                      </a:extLst>
                    </a:hlinkClick>
                  </a:rPr>
                  <a:t>ポリシー設定</a:t>
                </a:r>
                <a:endParaRPr lang="en-US" altLang="ja-JP" sz="1050" b="1" kern="0" dirty="0">
                  <a:solidFill>
                    <a:schemeClr val="tx1"/>
                  </a:solidFill>
                </a:endParaRPr>
              </a:p>
            </p:txBody>
          </p:sp>
          <p:sp>
            <p:nvSpPr>
              <p:cNvPr id="68" name="コンテンツ プレースホルダー 2">
                <a:extLst>
                  <a:ext uri="{FF2B5EF4-FFF2-40B4-BE49-F238E27FC236}">
                    <a16:creationId xmlns:a16="http://schemas.microsoft.com/office/drawing/2014/main" id="{5D011B88-A24C-0F3A-BABF-4645EA9D4F56}"/>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20</a:t>
                </a:r>
                <a:endParaRPr lang="en-US" altLang="ja-JP" sz="1050" b="1" kern="0" dirty="0">
                  <a:solidFill>
                    <a:schemeClr val="tx1">
                      <a:lumMod val="85000"/>
                      <a:lumOff val="15000"/>
                    </a:schemeClr>
                  </a:solidFill>
                </a:endParaRPr>
              </a:p>
            </p:txBody>
          </p:sp>
        </p:grpSp>
      </p:grpSp>
      <p:grpSp>
        <p:nvGrpSpPr>
          <p:cNvPr id="69" name="グループ化 68">
            <a:extLst>
              <a:ext uri="{FF2B5EF4-FFF2-40B4-BE49-F238E27FC236}">
                <a16:creationId xmlns:a16="http://schemas.microsoft.com/office/drawing/2014/main" id="{E1FDC72D-C197-1FE6-61E6-B850106C9DF2}"/>
              </a:ext>
            </a:extLst>
          </p:cNvPr>
          <p:cNvGrpSpPr/>
          <p:nvPr/>
        </p:nvGrpSpPr>
        <p:grpSpPr>
          <a:xfrm>
            <a:off x="627422" y="5751813"/>
            <a:ext cx="4161301" cy="306000"/>
            <a:chOff x="-311187" y="3586233"/>
            <a:chExt cx="4161301" cy="306000"/>
          </a:xfrm>
        </p:grpSpPr>
        <p:sp>
          <p:nvSpPr>
            <p:cNvPr id="70" name="正方形/長方形 69">
              <a:extLst>
                <a:ext uri="{FF2B5EF4-FFF2-40B4-BE49-F238E27FC236}">
                  <a16:creationId xmlns:a16="http://schemas.microsoft.com/office/drawing/2014/main" id="{6D33F8FB-508C-F2C3-B061-601D874B8AFA}"/>
                </a:ext>
              </a:extLst>
            </p:cNvPr>
            <p:cNvSpPr>
              <a:spLocks/>
            </p:cNvSpPr>
            <p:nvPr/>
          </p:nvSpPr>
          <p:spPr bwMode="auto">
            <a:xfrm>
              <a:off x="-310000" y="3626384"/>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dirty="0">
                <a:ln>
                  <a:noFill/>
                </a:ln>
                <a:solidFill>
                  <a:schemeClr val="tx1"/>
                </a:solidFill>
                <a:effectLst/>
                <a:latin typeface="HGS創英角ｺﾞｼｯｸUB" pitchFamily="50" charset="-128"/>
                <a:ea typeface="HGS創英角ｺﾞｼｯｸUB" pitchFamily="50" charset="-128"/>
              </a:endParaRPr>
            </a:p>
          </p:txBody>
        </p:sp>
        <p:grpSp>
          <p:nvGrpSpPr>
            <p:cNvPr id="71" name="グループ化 70">
              <a:extLst>
                <a:ext uri="{FF2B5EF4-FFF2-40B4-BE49-F238E27FC236}">
                  <a16:creationId xmlns:a16="http://schemas.microsoft.com/office/drawing/2014/main" id="{044542BC-D68A-8160-1466-5A217AB1B523}"/>
                </a:ext>
              </a:extLst>
            </p:cNvPr>
            <p:cNvGrpSpPr>
              <a:grpSpLocks/>
            </p:cNvGrpSpPr>
            <p:nvPr/>
          </p:nvGrpSpPr>
          <p:grpSpPr>
            <a:xfrm>
              <a:off x="-311187" y="3586233"/>
              <a:ext cx="4161301" cy="306000"/>
              <a:chOff x="-360429" y="4324496"/>
              <a:chExt cx="4161301" cy="306000"/>
            </a:xfrm>
          </p:grpSpPr>
          <p:sp>
            <p:nvSpPr>
              <p:cNvPr id="72" name="コンテンツ プレースホルダー 2">
                <a:extLst>
                  <a:ext uri="{FF2B5EF4-FFF2-40B4-BE49-F238E27FC236}">
                    <a16:creationId xmlns:a16="http://schemas.microsoft.com/office/drawing/2014/main" id="{86FAC255-EAA6-E947-4226-984D42AFD7F0}"/>
                  </a:ext>
                </a:extLst>
              </p:cNvPr>
              <p:cNvSpPr txBox="1">
                <a:spLocks/>
              </p:cNvSpPr>
              <p:nvPr/>
            </p:nvSpPr>
            <p:spPr bwMode="auto">
              <a:xfrm>
                <a:off x="-360429"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31" action="ppaction://hlinksldjump">
                      <a:extLst>
                        <a:ext uri="{A12FA001-AC4F-418D-AE19-62706E023703}">
                          <ahyp:hlinkClr xmlns:ahyp="http://schemas.microsoft.com/office/drawing/2018/hyperlinkcolor" val="tx"/>
                        </a:ext>
                      </a:extLst>
                    </a:hlinkClick>
                  </a:rPr>
                  <a:t>スタンドアローン版／</a:t>
                </a:r>
                <a:r>
                  <a:rPr kumimoji="1" lang="en-US" altLang="ja-JP" sz="1050" dirty="0">
                    <a:solidFill>
                      <a:schemeClr val="tx1"/>
                    </a:solidFill>
                    <a:hlinkClick r:id="rId31" action="ppaction://hlinksldjump">
                      <a:extLst>
                        <a:ext uri="{A12FA001-AC4F-418D-AE19-62706E023703}">
                          <ahyp:hlinkClr xmlns:ahyp="http://schemas.microsoft.com/office/drawing/2018/hyperlinkcolor" val="tx"/>
                        </a:ext>
                      </a:extLst>
                    </a:hlinkClick>
                  </a:rPr>
                  <a:t>AD</a:t>
                </a:r>
                <a:r>
                  <a:rPr kumimoji="1" lang="ja-JP" altLang="en-US" sz="1050" dirty="0">
                    <a:solidFill>
                      <a:schemeClr val="tx1"/>
                    </a:solidFill>
                    <a:hlinkClick r:id="rId31" action="ppaction://hlinksldjump">
                      <a:extLst>
                        <a:ext uri="{A12FA001-AC4F-418D-AE19-62706E023703}">
                          <ahyp:hlinkClr xmlns:ahyp="http://schemas.microsoft.com/office/drawing/2018/hyperlinkcolor" val="tx"/>
                        </a:ext>
                      </a:extLst>
                    </a:hlinkClick>
                  </a:rPr>
                  <a:t>版の違い</a:t>
                </a:r>
                <a:endParaRPr lang="en-US" altLang="ja-JP" sz="1050" b="1" kern="0" dirty="0">
                  <a:solidFill>
                    <a:schemeClr val="tx1"/>
                  </a:solidFill>
                </a:endParaRPr>
              </a:p>
            </p:txBody>
          </p:sp>
          <p:sp>
            <p:nvSpPr>
              <p:cNvPr id="73" name="コンテンツ プレースホルダー 2">
                <a:extLst>
                  <a:ext uri="{FF2B5EF4-FFF2-40B4-BE49-F238E27FC236}">
                    <a16:creationId xmlns:a16="http://schemas.microsoft.com/office/drawing/2014/main" id="{EC51280B-FF61-507D-5991-55225A02546A}"/>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21</a:t>
                </a:r>
              </a:p>
            </p:txBody>
          </p:sp>
        </p:grpSp>
      </p:grpSp>
      <p:grpSp>
        <p:nvGrpSpPr>
          <p:cNvPr id="79" name="グループ化 78">
            <a:extLst>
              <a:ext uri="{FF2B5EF4-FFF2-40B4-BE49-F238E27FC236}">
                <a16:creationId xmlns:a16="http://schemas.microsoft.com/office/drawing/2014/main" id="{7E2F21A7-141E-6664-E422-92EC3E34DBD3}"/>
              </a:ext>
            </a:extLst>
          </p:cNvPr>
          <p:cNvGrpSpPr/>
          <p:nvPr/>
        </p:nvGrpSpPr>
        <p:grpSpPr>
          <a:xfrm>
            <a:off x="625828" y="6001773"/>
            <a:ext cx="4160114" cy="306000"/>
            <a:chOff x="-310000" y="3586233"/>
            <a:chExt cx="4160114" cy="306000"/>
          </a:xfrm>
        </p:grpSpPr>
        <p:sp>
          <p:nvSpPr>
            <p:cNvPr id="80" name="正方形/長方形 79">
              <a:extLst>
                <a:ext uri="{FF2B5EF4-FFF2-40B4-BE49-F238E27FC236}">
                  <a16:creationId xmlns:a16="http://schemas.microsoft.com/office/drawing/2014/main" id="{3EDF3787-277E-9150-96D2-E6BAA0013861}"/>
                </a:ext>
              </a:extLst>
            </p:cNvPr>
            <p:cNvSpPr>
              <a:spLocks/>
            </p:cNvSpPr>
            <p:nvPr/>
          </p:nvSpPr>
          <p:spPr bwMode="auto">
            <a:xfrm>
              <a:off x="-310000" y="3626384"/>
              <a:ext cx="4157331" cy="194654"/>
            </a:xfrm>
            <a:prstGeom prst="rect">
              <a:avLst/>
            </a:prstGeom>
            <a:solidFill>
              <a:srgbClr val="EDEA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81" name="グループ化 80">
              <a:extLst>
                <a:ext uri="{FF2B5EF4-FFF2-40B4-BE49-F238E27FC236}">
                  <a16:creationId xmlns:a16="http://schemas.microsoft.com/office/drawing/2014/main" id="{BA3939B1-98A8-A087-6DA2-1789D54D6FE7}"/>
                </a:ext>
              </a:extLst>
            </p:cNvPr>
            <p:cNvGrpSpPr>
              <a:grpSpLocks/>
            </p:cNvGrpSpPr>
            <p:nvPr/>
          </p:nvGrpSpPr>
          <p:grpSpPr>
            <a:xfrm>
              <a:off x="-301433" y="3586233"/>
              <a:ext cx="4151547" cy="306000"/>
              <a:chOff x="-350675" y="4324496"/>
              <a:chExt cx="4151547" cy="306000"/>
            </a:xfrm>
          </p:grpSpPr>
          <p:sp>
            <p:nvSpPr>
              <p:cNvPr id="82" name="コンテンツ プレースホルダー 2">
                <a:extLst>
                  <a:ext uri="{FF2B5EF4-FFF2-40B4-BE49-F238E27FC236}">
                    <a16:creationId xmlns:a16="http://schemas.microsoft.com/office/drawing/2014/main" id="{152C36D8-22D1-47D4-D089-FBCE9E19EA6C}"/>
                  </a:ext>
                </a:extLst>
              </p:cNvPr>
              <p:cNvSpPr txBox="1">
                <a:spLocks/>
              </p:cNvSpPr>
              <p:nvPr/>
            </p:nvSpPr>
            <p:spPr bwMode="auto">
              <a:xfrm>
                <a:off x="-350675" y="4324496"/>
                <a:ext cx="2381296"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kumimoji="1" lang="ja-JP" altLang="en-US" sz="1050" dirty="0">
                    <a:solidFill>
                      <a:schemeClr val="tx1"/>
                    </a:solidFill>
                    <a:hlinkClick r:id="rId32" action="ppaction://hlinksldjump">
                      <a:extLst>
                        <a:ext uri="{A12FA001-AC4F-418D-AE19-62706E023703}">
                          <ahyp:hlinkClr xmlns:ahyp="http://schemas.microsoft.com/office/drawing/2018/hyperlinkcolor" val="tx"/>
                        </a:ext>
                      </a:extLst>
                    </a:hlinkClick>
                  </a:rPr>
                  <a:t>動作仕様</a:t>
                </a:r>
                <a:endParaRPr lang="en-US" altLang="ja-JP" sz="1050" b="1" kern="0" dirty="0">
                  <a:solidFill>
                    <a:schemeClr val="tx1"/>
                  </a:solidFill>
                </a:endParaRPr>
              </a:p>
            </p:txBody>
          </p:sp>
          <p:sp>
            <p:nvSpPr>
              <p:cNvPr id="83" name="コンテンツ プレースホルダー 2">
                <a:extLst>
                  <a:ext uri="{FF2B5EF4-FFF2-40B4-BE49-F238E27FC236}">
                    <a16:creationId xmlns:a16="http://schemas.microsoft.com/office/drawing/2014/main" id="{B3605161-0665-7FFB-CD50-06D66DC9C04B}"/>
                  </a:ext>
                </a:extLst>
              </p:cNvPr>
              <p:cNvSpPr txBox="1">
                <a:spLocks/>
              </p:cNvSpPr>
              <p:nvPr/>
            </p:nvSpPr>
            <p:spPr bwMode="auto">
              <a:xfrm>
                <a:off x="3236968" y="4324496"/>
                <a:ext cx="56390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r">
                  <a:buFont typeface="Wingdings" charset="2"/>
                  <a:buNone/>
                </a:pPr>
                <a:r>
                  <a:rPr kumimoji="1" lang="en-US" altLang="ja-JP" sz="1050" dirty="0"/>
                  <a:t>22</a:t>
                </a:r>
                <a:endParaRPr lang="en-US" altLang="ja-JP" sz="1050" b="1" kern="0" dirty="0">
                  <a:solidFill>
                    <a:schemeClr val="tx1">
                      <a:lumMod val="85000"/>
                      <a:lumOff val="15000"/>
                    </a:schemeClr>
                  </a:solidFill>
                </a:endParaRPr>
              </a:p>
            </p:txBody>
          </p:sp>
        </p:grpSp>
      </p:grpSp>
      <p:sp>
        <p:nvSpPr>
          <p:cNvPr id="91" name="コンテンツ プレースホルダー 2">
            <a:extLst>
              <a:ext uri="{FF2B5EF4-FFF2-40B4-BE49-F238E27FC236}">
                <a16:creationId xmlns:a16="http://schemas.microsoft.com/office/drawing/2014/main" id="{E631D821-B9ED-0581-FD14-A10467F37727}"/>
              </a:ext>
            </a:extLst>
          </p:cNvPr>
          <p:cNvSpPr txBox="1">
            <a:spLocks/>
          </p:cNvSpPr>
          <p:nvPr/>
        </p:nvSpPr>
        <p:spPr bwMode="auto">
          <a:xfrm>
            <a:off x="5027513" y="2459890"/>
            <a:ext cx="478753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300" b="1" kern="0" dirty="0">
                <a:solidFill>
                  <a:schemeClr val="tx1">
                    <a:lumMod val="85000"/>
                    <a:lumOff val="15000"/>
                  </a:schemeClr>
                </a:solidFill>
              </a:rPr>
              <a:t>シングルサインオン（オプション機能）</a:t>
            </a:r>
            <a:endParaRPr lang="en-US" altLang="ja-JP" sz="1300" b="1" kern="0" dirty="0">
              <a:solidFill>
                <a:schemeClr val="tx1">
                  <a:lumMod val="85000"/>
                  <a:lumOff val="15000"/>
                </a:schemeClr>
              </a:solidFill>
            </a:endParaRPr>
          </a:p>
        </p:txBody>
      </p:sp>
      <p:sp>
        <p:nvSpPr>
          <p:cNvPr id="93" name="コンテンツ プレースホルダー 2">
            <a:extLst>
              <a:ext uri="{FF2B5EF4-FFF2-40B4-BE49-F238E27FC236}">
                <a16:creationId xmlns:a16="http://schemas.microsoft.com/office/drawing/2014/main" id="{C52C94E4-753F-4B46-F112-BDC2B6AC760C}"/>
              </a:ext>
            </a:extLst>
          </p:cNvPr>
          <p:cNvSpPr txBox="1">
            <a:spLocks/>
          </p:cNvSpPr>
          <p:nvPr/>
        </p:nvSpPr>
        <p:spPr bwMode="auto">
          <a:xfrm>
            <a:off x="5024465" y="3968913"/>
            <a:ext cx="4787534"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en-US" altLang="ja-JP" sz="1300" b="1" kern="0" dirty="0">
                <a:solidFill>
                  <a:schemeClr val="tx1">
                    <a:lumMod val="85000"/>
                    <a:lumOff val="15000"/>
                  </a:schemeClr>
                </a:solidFill>
              </a:rPr>
              <a:t>appendix</a:t>
            </a:r>
            <a:r>
              <a:rPr lang="ja-JP" altLang="en-US" sz="1300" b="1" kern="0" dirty="0">
                <a:solidFill>
                  <a:schemeClr val="tx1">
                    <a:lumMod val="85000"/>
                    <a:lumOff val="15000"/>
                  </a:schemeClr>
                </a:solidFill>
              </a:rPr>
              <a:t>　</a:t>
            </a:r>
            <a:r>
              <a:rPr lang="en-US" altLang="ja-JP" sz="1300" b="1" kern="0" dirty="0">
                <a:solidFill>
                  <a:schemeClr val="tx1">
                    <a:lumMod val="85000"/>
                    <a:lumOff val="15000"/>
                  </a:schemeClr>
                </a:solidFill>
              </a:rPr>
              <a:t>AI</a:t>
            </a:r>
            <a:r>
              <a:rPr lang="ja-JP" altLang="en-US" sz="1300" b="1" kern="0" dirty="0">
                <a:solidFill>
                  <a:schemeClr val="tx1">
                    <a:lumMod val="85000"/>
                    <a:lumOff val="15000"/>
                  </a:schemeClr>
                </a:solidFill>
              </a:rPr>
              <a:t>顔認証システムについて</a:t>
            </a:r>
            <a:endParaRPr lang="en-US" altLang="ja-JP" sz="1300" b="1" kern="0" dirty="0">
              <a:solidFill>
                <a:schemeClr val="tx1">
                  <a:lumMod val="85000"/>
                  <a:lumOff val="15000"/>
                </a:schemeClr>
              </a:solidFill>
            </a:endParaRPr>
          </a:p>
        </p:txBody>
      </p:sp>
    </p:spTree>
    <p:extLst>
      <p:ext uri="{BB962C8B-B14F-4D97-AF65-F5344CB8AC3E}">
        <p14:creationId xmlns:p14="http://schemas.microsoft.com/office/powerpoint/2010/main" val="266667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C03A00-ECB3-47D7-A51A-3DFBB1743B3B}"/>
              </a:ext>
            </a:extLst>
          </p:cNvPr>
          <p:cNvSpPr>
            <a:spLocks noGrp="1"/>
          </p:cNvSpPr>
          <p:nvPr>
            <p:ph type="title"/>
          </p:nvPr>
        </p:nvSpPr>
        <p:spPr/>
        <p:txBody>
          <a:bodyPr/>
          <a:lstStyle/>
          <a:p>
            <a:r>
              <a:rPr kumimoji="1" lang="ja-JP" altLang="en-US" dirty="0"/>
              <a:t>多要素・二要素認証とは</a:t>
            </a:r>
          </a:p>
        </p:txBody>
      </p:sp>
      <p:sp>
        <p:nvSpPr>
          <p:cNvPr id="4" name="スライド番号プレースホルダー 3">
            <a:extLst>
              <a:ext uri="{FF2B5EF4-FFF2-40B4-BE49-F238E27FC236}">
                <a16:creationId xmlns:a16="http://schemas.microsoft.com/office/drawing/2014/main" id="{C4975109-27A2-4107-98D6-AE46C2FFB3F2}"/>
              </a:ext>
            </a:extLst>
          </p:cNvPr>
          <p:cNvSpPr>
            <a:spLocks noGrp="1"/>
          </p:cNvSpPr>
          <p:nvPr>
            <p:ph type="sldNum" sz="quarter" idx="11"/>
          </p:nvPr>
        </p:nvSpPr>
        <p:spPr/>
        <p:txBody>
          <a:bodyPr/>
          <a:lstStyle/>
          <a:p>
            <a:fld id="{CA6536ED-BD5D-BB4A-995A-A44D28302799}" type="slidenum">
              <a:rPr lang="en-US" altLang="ja-JP" smtClean="0"/>
              <a:pPr/>
              <a:t>2</a:t>
            </a:fld>
            <a:endParaRPr lang="en-US" altLang="ja-JP"/>
          </a:p>
        </p:txBody>
      </p:sp>
      <p:sp>
        <p:nvSpPr>
          <p:cNvPr id="5" name="フッター プレースホルダー 4">
            <a:extLst>
              <a:ext uri="{FF2B5EF4-FFF2-40B4-BE49-F238E27FC236}">
                <a16:creationId xmlns:a16="http://schemas.microsoft.com/office/drawing/2014/main" id="{67FB8C95-A673-4906-8E57-9A66EFD08B80}"/>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7" name="図 6">
            <a:extLst>
              <a:ext uri="{FF2B5EF4-FFF2-40B4-BE49-F238E27FC236}">
                <a16:creationId xmlns:a16="http://schemas.microsoft.com/office/drawing/2014/main" id="{5F3477C9-2B91-4B7A-9AE4-B8B793683FD2}"/>
              </a:ext>
            </a:extLst>
          </p:cNvPr>
          <p:cNvPicPr>
            <a:picLocks noChangeAspect="1"/>
          </p:cNvPicPr>
          <p:nvPr/>
        </p:nvPicPr>
        <p:blipFill>
          <a:blip r:embed="rId3"/>
          <a:stretch>
            <a:fillRect/>
          </a:stretch>
        </p:blipFill>
        <p:spPr>
          <a:xfrm>
            <a:off x="756884" y="2219761"/>
            <a:ext cx="7741759" cy="3994607"/>
          </a:xfrm>
          <a:prstGeom prst="rect">
            <a:avLst/>
          </a:prstGeom>
        </p:spPr>
      </p:pic>
      <p:sp>
        <p:nvSpPr>
          <p:cNvPr id="11" name="コンテンツ プレースホルダー 2">
            <a:extLst>
              <a:ext uri="{FF2B5EF4-FFF2-40B4-BE49-F238E27FC236}">
                <a16:creationId xmlns:a16="http://schemas.microsoft.com/office/drawing/2014/main" id="{F43B033E-B5DF-4E43-A829-9CFBD1BF8200}"/>
              </a:ext>
            </a:extLst>
          </p:cNvPr>
          <p:cNvSpPr>
            <a:spLocks noGrp="1"/>
          </p:cNvSpPr>
          <p:nvPr>
            <p:ph idx="1"/>
          </p:nvPr>
        </p:nvSpPr>
        <p:spPr>
          <a:xfrm>
            <a:off x="673101" y="1540219"/>
            <a:ext cx="8648700" cy="371884"/>
          </a:xfrm>
        </p:spPr>
        <p:txBody>
          <a:bodyPr/>
          <a:lstStyle/>
          <a:p>
            <a:pPr marL="0" indent="0">
              <a:buNone/>
            </a:pPr>
            <a:r>
              <a:rPr kumimoji="1" lang="ja-JP" altLang="en-US" sz="1200" dirty="0">
                <a:solidFill>
                  <a:schemeClr val="tx1"/>
                </a:solidFill>
              </a:rPr>
              <a:t>多要素・二要素認証とは、</a:t>
            </a:r>
            <a:r>
              <a:rPr kumimoji="1" lang="en-US" altLang="ja-JP" sz="1200" dirty="0">
                <a:solidFill>
                  <a:schemeClr val="tx1"/>
                </a:solidFill>
              </a:rPr>
              <a:t>PC</a:t>
            </a:r>
            <a:r>
              <a:rPr kumimoji="1" lang="ja-JP" altLang="en-US" sz="1200" dirty="0">
                <a:solidFill>
                  <a:schemeClr val="tx1"/>
                </a:solidFill>
              </a:rPr>
              <a:t>を起動して</a:t>
            </a:r>
            <a:r>
              <a:rPr kumimoji="1" lang="en-US" altLang="ja-JP" sz="1200" dirty="0">
                <a:solidFill>
                  <a:schemeClr val="tx1"/>
                </a:solidFill>
              </a:rPr>
              <a:t>ID</a:t>
            </a:r>
            <a:r>
              <a:rPr kumimoji="1" lang="ja-JP" altLang="en-US" sz="1200" dirty="0">
                <a:solidFill>
                  <a:schemeClr val="tx1"/>
                </a:solidFill>
              </a:rPr>
              <a:t>とパスワードを入力し、さらに別の要素を組み合わせなければ認証できない方式のことです。認証するための“要素”は大きく下記の</a:t>
            </a:r>
            <a:r>
              <a:rPr kumimoji="1" lang="en-US" altLang="ja-JP" sz="1200" dirty="0">
                <a:solidFill>
                  <a:schemeClr val="tx1"/>
                </a:solidFill>
              </a:rPr>
              <a:t>3</a:t>
            </a:r>
            <a:r>
              <a:rPr kumimoji="1" lang="ja-JP" altLang="en-US" sz="1200" dirty="0">
                <a:solidFill>
                  <a:schemeClr val="tx1"/>
                </a:solidFill>
              </a:rPr>
              <a:t>つに分けられます。</a:t>
            </a:r>
          </a:p>
        </p:txBody>
      </p:sp>
      <p:sp>
        <p:nvSpPr>
          <p:cNvPr id="12" name="コンテンツ プレースホルダー 2">
            <a:extLst>
              <a:ext uri="{FF2B5EF4-FFF2-40B4-BE49-F238E27FC236}">
                <a16:creationId xmlns:a16="http://schemas.microsoft.com/office/drawing/2014/main" id="{48C4669D-E717-4D25-A6A5-9A01A6A8E595}"/>
              </a:ext>
            </a:extLst>
          </p:cNvPr>
          <p:cNvSpPr txBox="1">
            <a:spLocks/>
          </p:cNvSpPr>
          <p:nvPr/>
        </p:nvSpPr>
        <p:spPr bwMode="auto">
          <a:xfrm>
            <a:off x="647700" y="1032219"/>
            <a:ext cx="8843895"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600" b="1" kern="0" dirty="0">
                <a:solidFill>
                  <a:srgbClr val="3366FF"/>
                </a:solidFill>
              </a:rPr>
              <a:t>2</a:t>
            </a:r>
            <a:r>
              <a:rPr lang="ja-JP" altLang="en-US" sz="1600" b="1" kern="0" dirty="0">
                <a:solidFill>
                  <a:srgbClr val="3366FF"/>
                </a:solidFill>
              </a:rPr>
              <a:t>つの要素を組み合わせることでセキュリティを強化</a:t>
            </a:r>
          </a:p>
        </p:txBody>
      </p:sp>
      <p:sp>
        <p:nvSpPr>
          <p:cNvPr id="13" name="正方形/長方形 12">
            <a:extLst>
              <a:ext uri="{FF2B5EF4-FFF2-40B4-BE49-F238E27FC236}">
                <a16:creationId xmlns:a16="http://schemas.microsoft.com/office/drawing/2014/main" id="{65F01188-D5E9-4EFA-A604-E4B6A86D4E26}"/>
              </a:ext>
            </a:extLst>
          </p:cNvPr>
          <p:cNvSpPr/>
          <p:nvPr/>
        </p:nvSpPr>
        <p:spPr bwMode="auto">
          <a:xfrm>
            <a:off x="353173" y="1021323"/>
            <a:ext cx="167527" cy="1099578"/>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35742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F8E5BD-A20A-4BD8-9A2D-624FCA715A19}"/>
              </a:ext>
            </a:extLst>
          </p:cNvPr>
          <p:cNvSpPr>
            <a:spLocks noGrp="1"/>
          </p:cNvSpPr>
          <p:nvPr>
            <p:ph type="title"/>
          </p:nvPr>
        </p:nvSpPr>
        <p:spPr/>
        <p:txBody>
          <a:bodyPr/>
          <a:lstStyle/>
          <a:p>
            <a:r>
              <a:rPr kumimoji="1" lang="en-US" altLang="ja-JP" dirty="0"/>
              <a:t>PC</a:t>
            </a:r>
            <a:r>
              <a:rPr lang="ja-JP" altLang="en-US" dirty="0"/>
              <a:t>ログオンシステムとは</a:t>
            </a:r>
            <a:endParaRPr kumimoji="1" lang="ja-JP" altLang="en-US" dirty="0"/>
          </a:p>
        </p:txBody>
      </p:sp>
      <p:sp>
        <p:nvSpPr>
          <p:cNvPr id="4" name="スライド番号プレースホルダー 3">
            <a:extLst>
              <a:ext uri="{FF2B5EF4-FFF2-40B4-BE49-F238E27FC236}">
                <a16:creationId xmlns:a16="http://schemas.microsoft.com/office/drawing/2014/main" id="{BA43E508-5ACC-4E67-8B50-0DD248EEC175}"/>
              </a:ext>
            </a:extLst>
          </p:cNvPr>
          <p:cNvSpPr>
            <a:spLocks noGrp="1"/>
          </p:cNvSpPr>
          <p:nvPr>
            <p:ph type="sldNum" sz="quarter" idx="11"/>
          </p:nvPr>
        </p:nvSpPr>
        <p:spPr/>
        <p:txBody>
          <a:bodyPr/>
          <a:lstStyle/>
          <a:p>
            <a:fld id="{CA6536ED-BD5D-BB4A-995A-A44D28302799}" type="slidenum">
              <a:rPr lang="en-US" altLang="ja-JP" smtClean="0"/>
              <a:pPr/>
              <a:t>3</a:t>
            </a:fld>
            <a:endParaRPr lang="en-US" altLang="ja-JP"/>
          </a:p>
        </p:txBody>
      </p:sp>
      <p:sp>
        <p:nvSpPr>
          <p:cNvPr id="16" name="コンテンツ プレースホルダー 2">
            <a:extLst>
              <a:ext uri="{FF2B5EF4-FFF2-40B4-BE49-F238E27FC236}">
                <a16:creationId xmlns:a16="http://schemas.microsoft.com/office/drawing/2014/main" id="{11924379-837C-4C2C-807D-78FEEA893416}"/>
              </a:ext>
            </a:extLst>
          </p:cNvPr>
          <p:cNvSpPr>
            <a:spLocks noGrp="1"/>
          </p:cNvSpPr>
          <p:nvPr>
            <p:ph idx="1"/>
          </p:nvPr>
        </p:nvSpPr>
        <p:spPr>
          <a:xfrm>
            <a:off x="673100" y="1540219"/>
            <a:ext cx="8843895" cy="371884"/>
          </a:xfrm>
        </p:spPr>
        <p:txBody>
          <a:bodyPr/>
          <a:lstStyle/>
          <a:p>
            <a:pPr marL="0" indent="0">
              <a:buNone/>
            </a:pPr>
            <a:r>
              <a:rPr kumimoji="1" lang="en-US" altLang="ja-JP" sz="1200" dirty="0">
                <a:solidFill>
                  <a:schemeClr val="tx1"/>
                </a:solidFill>
              </a:rPr>
              <a:t>PC</a:t>
            </a:r>
            <a:r>
              <a:rPr kumimoji="1" lang="ja-JP" altLang="en-US" sz="1200" dirty="0">
                <a:solidFill>
                  <a:schemeClr val="tx1"/>
                </a:solidFill>
              </a:rPr>
              <a:t>や業務アプリケーションの利用が増える一方で、セキュリティ事故が後を絶ちません。</a:t>
            </a:r>
            <a:r>
              <a:rPr kumimoji="1" lang="en-US" altLang="ja-JP" sz="1200" dirty="0">
                <a:solidFill>
                  <a:schemeClr val="tx1"/>
                </a:solidFill>
              </a:rPr>
              <a:t>IC</a:t>
            </a:r>
            <a:r>
              <a:rPr kumimoji="1" lang="ja-JP" altLang="en-US" sz="1200" dirty="0">
                <a:solidFill>
                  <a:schemeClr val="tx1"/>
                </a:solidFill>
              </a:rPr>
              <a:t>カードや生体認証で</a:t>
            </a:r>
            <a:r>
              <a:rPr kumimoji="1" lang="en-US" altLang="ja-JP" sz="1200" dirty="0">
                <a:solidFill>
                  <a:schemeClr val="tx1"/>
                </a:solidFill>
              </a:rPr>
              <a:t>PC</a:t>
            </a:r>
            <a:r>
              <a:rPr kumimoji="1" lang="ja-JP" altLang="en-US" sz="1200" dirty="0">
                <a:solidFill>
                  <a:schemeClr val="tx1"/>
                </a:solidFill>
              </a:rPr>
              <a:t>へログオンすることで、なりすましや不正操作による情報漏えいを防ぎます。</a:t>
            </a:r>
          </a:p>
        </p:txBody>
      </p:sp>
      <p:sp>
        <p:nvSpPr>
          <p:cNvPr id="17" name="コンテンツ プレースホルダー 2">
            <a:extLst>
              <a:ext uri="{FF2B5EF4-FFF2-40B4-BE49-F238E27FC236}">
                <a16:creationId xmlns:a16="http://schemas.microsoft.com/office/drawing/2014/main" id="{001EFC82-A4A0-4C98-94E7-5F7DDD6F55EE}"/>
              </a:ext>
            </a:extLst>
          </p:cNvPr>
          <p:cNvSpPr txBox="1">
            <a:spLocks/>
          </p:cNvSpPr>
          <p:nvPr/>
        </p:nvSpPr>
        <p:spPr bwMode="auto">
          <a:xfrm>
            <a:off x="677051" y="5726820"/>
            <a:ext cx="8995840" cy="625086"/>
          </a:xfrm>
          <a:prstGeom prst="rect">
            <a:avLst/>
          </a:prstGeom>
          <a:solidFill>
            <a:schemeClr val="bg1"/>
          </a:solidFill>
          <a:ln w="9525">
            <a:solidFill>
              <a:schemeClr val="tx1"/>
            </a:solidFill>
            <a:miter lim="800000"/>
            <a:headEnd/>
            <a:tailEnd/>
          </a:ln>
          <a:effectLst>
            <a:outerShdw blurRad="63500" dist="38099" dir="2700000" algn="ctr" rotWithShape="0">
              <a:schemeClr val="bg2">
                <a:alpha val="74998"/>
              </a:schemeClr>
            </a:outerShdw>
          </a:effectLst>
          <a:extLs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ctr">
              <a:buFont typeface="Wingdings" charset="2"/>
              <a:buNone/>
            </a:pPr>
            <a:r>
              <a:rPr lang="en-US" altLang="ja-JP" sz="1200" kern="0" dirty="0">
                <a:solidFill>
                  <a:schemeClr val="tx1"/>
                </a:solidFill>
              </a:rPr>
              <a:t>2015</a:t>
            </a:r>
            <a:r>
              <a:rPr lang="ja-JP" altLang="en-US" sz="1200" kern="0" dirty="0">
                <a:solidFill>
                  <a:schemeClr val="tx1"/>
                </a:solidFill>
              </a:rPr>
              <a:t>年</a:t>
            </a:r>
            <a:r>
              <a:rPr lang="en-US" altLang="ja-JP" sz="1200" kern="0" dirty="0">
                <a:solidFill>
                  <a:schemeClr val="tx1"/>
                </a:solidFill>
              </a:rPr>
              <a:t>3</a:t>
            </a:r>
            <a:r>
              <a:rPr lang="ja-JP" altLang="en-US" sz="1200" kern="0" dirty="0">
                <a:solidFill>
                  <a:schemeClr val="tx1"/>
                </a:solidFill>
              </a:rPr>
              <a:t>月に総務省が発表した</a:t>
            </a:r>
            <a:r>
              <a:rPr lang="en-US" altLang="ja-JP" sz="1200" kern="0" dirty="0">
                <a:solidFill>
                  <a:schemeClr val="tx1"/>
                </a:solidFill>
              </a:rPr>
              <a:t>『</a:t>
            </a:r>
            <a:r>
              <a:rPr lang="ja-JP" altLang="en-US" sz="1200" kern="0" dirty="0">
                <a:solidFill>
                  <a:schemeClr val="tx1"/>
                </a:solidFill>
              </a:rPr>
              <a:t>地方公共団体における情報セキュリティポリシーに関するガイドライン</a:t>
            </a:r>
            <a:r>
              <a:rPr lang="en-US" altLang="ja-JP" sz="1200" kern="0" dirty="0">
                <a:solidFill>
                  <a:schemeClr val="tx1"/>
                </a:solidFill>
              </a:rPr>
              <a:t>』</a:t>
            </a:r>
            <a:r>
              <a:rPr lang="ja-JP" altLang="en-US" sz="1200" kern="0" dirty="0">
                <a:solidFill>
                  <a:schemeClr val="tx1"/>
                </a:solidFill>
              </a:rPr>
              <a:t>の</a:t>
            </a:r>
            <a:endParaRPr lang="en-US" altLang="ja-JP" sz="1200" kern="0" dirty="0">
              <a:solidFill>
                <a:schemeClr val="tx1"/>
              </a:solidFill>
            </a:endParaRPr>
          </a:p>
          <a:p>
            <a:pPr marL="0" indent="0" algn="ctr">
              <a:buFont typeface="Wingdings" charset="2"/>
              <a:buNone/>
            </a:pPr>
            <a:r>
              <a:rPr lang="ja-JP" altLang="en-US" sz="1200" kern="0" dirty="0">
                <a:solidFill>
                  <a:schemeClr val="tx1"/>
                </a:solidFill>
              </a:rPr>
              <a:t>二要素認証にも対応できます。</a:t>
            </a:r>
          </a:p>
        </p:txBody>
      </p:sp>
      <p:sp>
        <p:nvSpPr>
          <p:cNvPr id="18" name="コンテンツ プレースホルダー 2">
            <a:extLst>
              <a:ext uri="{FF2B5EF4-FFF2-40B4-BE49-F238E27FC236}">
                <a16:creationId xmlns:a16="http://schemas.microsoft.com/office/drawing/2014/main" id="{5D2AFEFE-0646-4FFA-8838-47D060056E5D}"/>
              </a:ext>
            </a:extLst>
          </p:cNvPr>
          <p:cNvSpPr txBox="1">
            <a:spLocks/>
          </p:cNvSpPr>
          <p:nvPr/>
        </p:nvSpPr>
        <p:spPr bwMode="auto">
          <a:xfrm>
            <a:off x="647700" y="1032219"/>
            <a:ext cx="8843895"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600" b="1" kern="0" dirty="0">
                <a:solidFill>
                  <a:srgbClr val="3366FF"/>
                </a:solidFill>
              </a:rPr>
              <a:t>クライアント</a:t>
            </a:r>
            <a:r>
              <a:rPr lang="en-US" altLang="ja-JP" sz="1600" b="1" kern="0" dirty="0">
                <a:solidFill>
                  <a:srgbClr val="3366FF"/>
                </a:solidFill>
              </a:rPr>
              <a:t>PC</a:t>
            </a:r>
            <a:r>
              <a:rPr lang="ja-JP" altLang="en-US" sz="1600" b="1" kern="0" dirty="0">
                <a:solidFill>
                  <a:srgbClr val="3366FF"/>
                </a:solidFill>
              </a:rPr>
              <a:t>の不正利用と画面からの情報漏えいを防止</a:t>
            </a:r>
          </a:p>
        </p:txBody>
      </p:sp>
      <p:sp>
        <p:nvSpPr>
          <p:cNvPr id="20" name="正方形/長方形 19">
            <a:extLst>
              <a:ext uri="{FF2B5EF4-FFF2-40B4-BE49-F238E27FC236}">
                <a16:creationId xmlns:a16="http://schemas.microsoft.com/office/drawing/2014/main" id="{07D7068E-5C47-425D-9C09-656A6BBA6005}"/>
              </a:ext>
            </a:extLst>
          </p:cNvPr>
          <p:cNvSpPr/>
          <p:nvPr/>
        </p:nvSpPr>
        <p:spPr bwMode="auto">
          <a:xfrm>
            <a:off x="353173" y="1021323"/>
            <a:ext cx="167527" cy="1099578"/>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24" name="Picture 2">
            <a:extLst>
              <a:ext uri="{FF2B5EF4-FFF2-40B4-BE49-F238E27FC236}">
                <a16:creationId xmlns:a16="http://schemas.microsoft.com/office/drawing/2014/main" id="{526E8FCA-ED6A-4A6B-88DB-1E31EFAD0F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662" y="2234936"/>
            <a:ext cx="5340626" cy="3239297"/>
          </a:xfrm>
          <a:prstGeom prst="rect">
            <a:avLst/>
          </a:prstGeom>
          <a:noFill/>
          <a:extLst>
            <a:ext uri="{909E8E84-426E-40DD-AFC4-6F175D3DCCD1}">
              <a14:hiddenFill xmlns:a14="http://schemas.microsoft.com/office/drawing/2010/main">
                <a:solidFill>
                  <a:srgbClr val="FFFFFF"/>
                </a:solidFill>
              </a14:hiddenFill>
            </a:ext>
          </a:extLst>
        </p:spPr>
      </p:pic>
      <p:sp>
        <p:nvSpPr>
          <p:cNvPr id="27" name="コンテンツ プレースホルダー 2">
            <a:extLst>
              <a:ext uri="{FF2B5EF4-FFF2-40B4-BE49-F238E27FC236}">
                <a16:creationId xmlns:a16="http://schemas.microsoft.com/office/drawing/2014/main" id="{F63DA102-13DA-4F22-914D-75071D0F931A}"/>
              </a:ext>
            </a:extLst>
          </p:cNvPr>
          <p:cNvSpPr txBox="1">
            <a:spLocks/>
          </p:cNvSpPr>
          <p:nvPr/>
        </p:nvSpPr>
        <p:spPr bwMode="auto">
          <a:xfrm>
            <a:off x="6562496" y="4561449"/>
            <a:ext cx="3110395" cy="654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ctr">
              <a:buFont typeface="Wingdings" charset="2"/>
              <a:buNone/>
            </a:pPr>
            <a:r>
              <a:rPr lang="ja-JP" altLang="en-US" sz="1100" kern="0" dirty="0">
                <a:solidFill>
                  <a:schemeClr val="tx1"/>
                </a:solidFill>
              </a:rPr>
              <a:t>利用者にパスワード管理を委ねない</a:t>
            </a:r>
            <a:endParaRPr lang="en-US" altLang="ja-JP" sz="1100" kern="0" dirty="0">
              <a:solidFill>
                <a:schemeClr val="tx1"/>
              </a:solidFill>
            </a:endParaRPr>
          </a:p>
          <a:p>
            <a:pPr marL="0" indent="0" algn="ctr">
              <a:buFont typeface="Wingdings" charset="2"/>
              <a:buNone/>
            </a:pPr>
            <a:r>
              <a:rPr lang="ja-JP" altLang="en-US" sz="1100" b="1" kern="0" dirty="0">
                <a:solidFill>
                  <a:srgbClr val="3366FF"/>
                </a:solidFill>
              </a:rPr>
              <a:t>マイナンバー専用</a:t>
            </a:r>
            <a:r>
              <a:rPr lang="en-US" altLang="ja-JP" sz="1100" b="1" kern="0" dirty="0">
                <a:solidFill>
                  <a:srgbClr val="3366FF"/>
                </a:solidFill>
              </a:rPr>
              <a:t>PC</a:t>
            </a:r>
            <a:r>
              <a:rPr lang="ja-JP" altLang="en-US" sz="1100" kern="0" dirty="0">
                <a:solidFill>
                  <a:schemeClr val="tx1"/>
                </a:solidFill>
              </a:rPr>
              <a:t>のセキュアな管理を</a:t>
            </a:r>
            <a:endParaRPr lang="en-US" altLang="ja-JP" sz="1100" kern="0" dirty="0">
              <a:solidFill>
                <a:schemeClr val="tx1"/>
              </a:solidFill>
            </a:endParaRPr>
          </a:p>
          <a:p>
            <a:pPr marL="0" indent="0" algn="ctr">
              <a:buFont typeface="Wingdings" charset="2"/>
              <a:buNone/>
            </a:pPr>
            <a:r>
              <a:rPr lang="ja-JP" altLang="en-US" sz="1100" kern="0" dirty="0">
                <a:solidFill>
                  <a:schemeClr val="tx1"/>
                </a:solidFill>
              </a:rPr>
              <a:t>実現します。</a:t>
            </a:r>
          </a:p>
        </p:txBody>
      </p:sp>
      <p:grpSp>
        <p:nvGrpSpPr>
          <p:cNvPr id="26" name="グループ化 25">
            <a:extLst>
              <a:ext uri="{FF2B5EF4-FFF2-40B4-BE49-F238E27FC236}">
                <a16:creationId xmlns:a16="http://schemas.microsoft.com/office/drawing/2014/main" id="{DA783F5D-2A21-4843-8647-35F3BF0B2145}"/>
              </a:ext>
            </a:extLst>
          </p:cNvPr>
          <p:cNvGrpSpPr/>
          <p:nvPr/>
        </p:nvGrpSpPr>
        <p:grpSpPr>
          <a:xfrm>
            <a:off x="6718852" y="3021588"/>
            <a:ext cx="2356198" cy="1455439"/>
            <a:chOff x="6566154" y="2428348"/>
            <a:chExt cx="2538090" cy="1539148"/>
          </a:xfrm>
        </p:grpSpPr>
        <p:pic>
          <p:nvPicPr>
            <p:cNvPr id="1028" name="Picture 4">
              <a:extLst>
                <a:ext uri="{FF2B5EF4-FFF2-40B4-BE49-F238E27FC236}">
                  <a16:creationId xmlns:a16="http://schemas.microsoft.com/office/drawing/2014/main" id="{AFE83F94-742C-4DEE-B93A-AB12DB249D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788" r="30788"/>
            <a:stretch/>
          </p:blipFill>
          <p:spPr bwMode="auto">
            <a:xfrm>
              <a:off x="6834172" y="2428348"/>
              <a:ext cx="2270072" cy="1539148"/>
            </a:xfrm>
            <a:prstGeom prst="rect">
              <a:avLst/>
            </a:prstGeom>
            <a:noFill/>
            <a:extLst>
              <a:ext uri="{909E8E84-426E-40DD-AFC4-6F175D3DCCD1}">
                <a14:hiddenFill xmlns:a14="http://schemas.microsoft.com/office/drawing/2010/main">
                  <a:solidFill>
                    <a:srgbClr val="FFFFFF"/>
                  </a:solidFill>
                </a14:hiddenFill>
              </a:ext>
            </a:extLst>
          </p:spPr>
        </p:pic>
        <p:sp>
          <p:nvSpPr>
            <p:cNvPr id="25" name="正方形/長方形 24">
              <a:extLst>
                <a:ext uri="{FF2B5EF4-FFF2-40B4-BE49-F238E27FC236}">
                  <a16:creationId xmlns:a16="http://schemas.microsoft.com/office/drawing/2014/main" id="{A34B121D-2899-4038-A165-58C4A19AEB60}"/>
                </a:ext>
              </a:extLst>
            </p:cNvPr>
            <p:cNvSpPr/>
            <p:nvPr/>
          </p:nvSpPr>
          <p:spPr bwMode="auto">
            <a:xfrm>
              <a:off x="6566154" y="2689922"/>
              <a:ext cx="417742" cy="371884"/>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sp>
        <p:nvSpPr>
          <p:cNvPr id="30" name="正方形/長方形 29">
            <a:extLst>
              <a:ext uri="{FF2B5EF4-FFF2-40B4-BE49-F238E27FC236}">
                <a16:creationId xmlns:a16="http://schemas.microsoft.com/office/drawing/2014/main" id="{79B66C91-D0DB-473C-B581-FB6AE73058F3}"/>
              </a:ext>
            </a:extLst>
          </p:cNvPr>
          <p:cNvSpPr/>
          <p:nvPr/>
        </p:nvSpPr>
        <p:spPr bwMode="auto">
          <a:xfrm>
            <a:off x="6569813" y="2566780"/>
            <a:ext cx="3103078" cy="2840647"/>
          </a:xfrm>
          <a:prstGeom prst="rect">
            <a:avLst/>
          </a:prstGeom>
          <a:noFill/>
          <a:ln>
            <a:solidFill>
              <a:schemeClr val="bg1">
                <a:lumMod val="85000"/>
              </a:schemeClr>
            </a:solid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1" name="吹き出し: 四角形 30">
            <a:extLst>
              <a:ext uri="{FF2B5EF4-FFF2-40B4-BE49-F238E27FC236}">
                <a16:creationId xmlns:a16="http://schemas.microsoft.com/office/drawing/2014/main" id="{A6D76C97-73EA-4379-99A6-A344B5B63FED}"/>
              </a:ext>
            </a:extLst>
          </p:cNvPr>
          <p:cNvSpPr/>
          <p:nvPr/>
        </p:nvSpPr>
        <p:spPr>
          <a:xfrm>
            <a:off x="6234071" y="2224341"/>
            <a:ext cx="2840979" cy="799705"/>
          </a:xfrm>
          <a:custGeom>
            <a:avLst/>
            <a:gdLst>
              <a:gd name="connsiteX0" fmla="*/ 0 w 2840979"/>
              <a:gd name="connsiteY0" fmla="*/ 0 h 635201"/>
              <a:gd name="connsiteX1" fmla="*/ 473497 w 2840979"/>
              <a:gd name="connsiteY1" fmla="*/ 0 h 635201"/>
              <a:gd name="connsiteX2" fmla="*/ 473497 w 2840979"/>
              <a:gd name="connsiteY2" fmla="*/ 0 h 635201"/>
              <a:gd name="connsiteX3" fmla="*/ 1183741 w 2840979"/>
              <a:gd name="connsiteY3" fmla="*/ 0 h 635201"/>
              <a:gd name="connsiteX4" fmla="*/ 2840979 w 2840979"/>
              <a:gd name="connsiteY4" fmla="*/ 0 h 635201"/>
              <a:gd name="connsiteX5" fmla="*/ 2840979 w 2840979"/>
              <a:gd name="connsiteY5" fmla="*/ 370534 h 635201"/>
              <a:gd name="connsiteX6" fmla="*/ 2840979 w 2840979"/>
              <a:gd name="connsiteY6" fmla="*/ 370534 h 635201"/>
              <a:gd name="connsiteX7" fmla="*/ 2840979 w 2840979"/>
              <a:gd name="connsiteY7" fmla="*/ 529334 h 635201"/>
              <a:gd name="connsiteX8" fmla="*/ 2840979 w 2840979"/>
              <a:gd name="connsiteY8" fmla="*/ 635201 h 635201"/>
              <a:gd name="connsiteX9" fmla="*/ 1183741 w 2840979"/>
              <a:gd name="connsiteY9" fmla="*/ 635201 h 635201"/>
              <a:gd name="connsiteX10" fmla="*/ 1246224 w 2840979"/>
              <a:gd name="connsiteY10" fmla="*/ 799705 h 635201"/>
              <a:gd name="connsiteX11" fmla="*/ 473497 w 2840979"/>
              <a:gd name="connsiteY11" fmla="*/ 635201 h 635201"/>
              <a:gd name="connsiteX12" fmla="*/ 0 w 2840979"/>
              <a:gd name="connsiteY12" fmla="*/ 635201 h 635201"/>
              <a:gd name="connsiteX13" fmla="*/ 0 w 2840979"/>
              <a:gd name="connsiteY13" fmla="*/ 529334 h 635201"/>
              <a:gd name="connsiteX14" fmla="*/ 0 w 2840979"/>
              <a:gd name="connsiteY14" fmla="*/ 370534 h 635201"/>
              <a:gd name="connsiteX15" fmla="*/ 0 w 2840979"/>
              <a:gd name="connsiteY15" fmla="*/ 370534 h 635201"/>
              <a:gd name="connsiteX16" fmla="*/ 0 w 2840979"/>
              <a:gd name="connsiteY16" fmla="*/ 0 h 635201"/>
              <a:gd name="connsiteX0" fmla="*/ 0 w 2840979"/>
              <a:gd name="connsiteY0" fmla="*/ 0 h 799705"/>
              <a:gd name="connsiteX1" fmla="*/ 473497 w 2840979"/>
              <a:gd name="connsiteY1" fmla="*/ 0 h 799705"/>
              <a:gd name="connsiteX2" fmla="*/ 473497 w 2840979"/>
              <a:gd name="connsiteY2" fmla="*/ 0 h 799705"/>
              <a:gd name="connsiteX3" fmla="*/ 1183741 w 2840979"/>
              <a:gd name="connsiteY3" fmla="*/ 0 h 799705"/>
              <a:gd name="connsiteX4" fmla="*/ 2840979 w 2840979"/>
              <a:gd name="connsiteY4" fmla="*/ 0 h 799705"/>
              <a:gd name="connsiteX5" fmla="*/ 2840979 w 2840979"/>
              <a:gd name="connsiteY5" fmla="*/ 370534 h 799705"/>
              <a:gd name="connsiteX6" fmla="*/ 2840979 w 2840979"/>
              <a:gd name="connsiteY6" fmla="*/ 370534 h 799705"/>
              <a:gd name="connsiteX7" fmla="*/ 2840979 w 2840979"/>
              <a:gd name="connsiteY7" fmla="*/ 529334 h 799705"/>
              <a:gd name="connsiteX8" fmla="*/ 2840979 w 2840979"/>
              <a:gd name="connsiteY8" fmla="*/ 635201 h 799705"/>
              <a:gd name="connsiteX9" fmla="*/ 1183741 w 2840979"/>
              <a:gd name="connsiteY9" fmla="*/ 635201 h 799705"/>
              <a:gd name="connsiteX10" fmla="*/ 1246224 w 2840979"/>
              <a:gd name="connsiteY10" fmla="*/ 799705 h 799705"/>
              <a:gd name="connsiteX11" fmla="*/ 865927 w 2840979"/>
              <a:gd name="connsiteY11" fmla="*/ 635201 h 799705"/>
              <a:gd name="connsiteX12" fmla="*/ 0 w 2840979"/>
              <a:gd name="connsiteY12" fmla="*/ 635201 h 799705"/>
              <a:gd name="connsiteX13" fmla="*/ 0 w 2840979"/>
              <a:gd name="connsiteY13" fmla="*/ 529334 h 799705"/>
              <a:gd name="connsiteX14" fmla="*/ 0 w 2840979"/>
              <a:gd name="connsiteY14" fmla="*/ 370534 h 799705"/>
              <a:gd name="connsiteX15" fmla="*/ 0 w 2840979"/>
              <a:gd name="connsiteY15" fmla="*/ 370534 h 799705"/>
              <a:gd name="connsiteX16" fmla="*/ 0 w 2840979"/>
              <a:gd name="connsiteY16" fmla="*/ 0 h 799705"/>
              <a:gd name="connsiteX0" fmla="*/ 0 w 2840979"/>
              <a:gd name="connsiteY0" fmla="*/ 0 h 799705"/>
              <a:gd name="connsiteX1" fmla="*/ 473497 w 2840979"/>
              <a:gd name="connsiteY1" fmla="*/ 0 h 799705"/>
              <a:gd name="connsiteX2" fmla="*/ 473497 w 2840979"/>
              <a:gd name="connsiteY2" fmla="*/ 0 h 799705"/>
              <a:gd name="connsiteX3" fmla="*/ 1183741 w 2840979"/>
              <a:gd name="connsiteY3" fmla="*/ 0 h 799705"/>
              <a:gd name="connsiteX4" fmla="*/ 2840979 w 2840979"/>
              <a:gd name="connsiteY4" fmla="*/ 0 h 799705"/>
              <a:gd name="connsiteX5" fmla="*/ 2840979 w 2840979"/>
              <a:gd name="connsiteY5" fmla="*/ 370534 h 799705"/>
              <a:gd name="connsiteX6" fmla="*/ 2840979 w 2840979"/>
              <a:gd name="connsiteY6" fmla="*/ 370534 h 799705"/>
              <a:gd name="connsiteX7" fmla="*/ 2840979 w 2840979"/>
              <a:gd name="connsiteY7" fmla="*/ 529334 h 799705"/>
              <a:gd name="connsiteX8" fmla="*/ 2840979 w 2840979"/>
              <a:gd name="connsiteY8" fmla="*/ 635201 h 799705"/>
              <a:gd name="connsiteX9" fmla="*/ 1065631 w 2840979"/>
              <a:gd name="connsiteY9" fmla="*/ 627581 h 799705"/>
              <a:gd name="connsiteX10" fmla="*/ 1246224 w 2840979"/>
              <a:gd name="connsiteY10" fmla="*/ 799705 h 799705"/>
              <a:gd name="connsiteX11" fmla="*/ 865927 w 2840979"/>
              <a:gd name="connsiteY11" fmla="*/ 635201 h 799705"/>
              <a:gd name="connsiteX12" fmla="*/ 0 w 2840979"/>
              <a:gd name="connsiteY12" fmla="*/ 635201 h 799705"/>
              <a:gd name="connsiteX13" fmla="*/ 0 w 2840979"/>
              <a:gd name="connsiteY13" fmla="*/ 529334 h 799705"/>
              <a:gd name="connsiteX14" fmla="*/ 0 w 2840979"/>
              <a:gd name="connsiteY14" fmla="*/ 370534 h 799705"/>
              <a:gd name="connsiteX15" fmla="*/ 0 w 2840979"/>
              <a:gd name="connsiteY15" fmla="*/ 370534 h 799705"/>
              <a:gd name="connsiteX16" fmla="*/ 0 w 2840979"/>
              <a:gd name="connsiteY16" fmla="*/ 0 h 79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40979" h="799705">
                <a:moveTo>
                  <a:pt x="0" y="0"/>
                </a:moveTo>
                <a:lnTo>
                  <a:pt x="473497" y="0"/>
                </a:lnTo>
                <a:lnTo>
                  <a:pt x="473497" y="0"/>
                </a:lnTo>
                <a:lnTo>
                  <a:pt x="1183741" y="0"/>
                </a:lnTo>
                <a:lnTo>
                  <a:pt x="2840979" y="0"/>
                </a:lnTo>
                <a:lnTo>
                  <a:pt x="2840979" y="370534"/>
                </a:lnTo>
                <a:lnTo>
                  <a:pt x="2840979" y="370534"/>
                </a:lnTo>
                <a:lnTo>
                  <a:pt x="2840979" y="529334"/>
                </a:lnTo>
                <a:lnTo>
                  <a:pt x="2840979" y="635201"/>
                </a:lnTo>
                <a:lnTo>
                  <a:pt x="1065631" y="627581"/>
                </a:lnTo>
                <a:lnTo>
                  <a:pt x="1246224" y="799705"/>
                </a:lnTo>
                <a:lnTo>
                  <a:pt x="865927" y="635201"/>
                </a:lnTo>
                <a:lnTo>
                  <a:pt x="0" y="635201"/>
                </a:lnTo>
                <a:lnTo>
                  <a:pt x="0" y="529334"/>
                </a:lnTo>
                <a:lnTo>
                  <a:pt x="0" y="370534"/>
                </a:lnTo>
                <a:lnTo>
                  <a:pt x="0" y="370534"/>
                </a:lnTo>
                <a:lnTo>
                  <a:pt x="0" y="0"/>
                </a:lnTo>
                <a:close/>
              </a:path>
            </a:pathLst>
          </a:cu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dirty="0">
              <a:solidFill>
                <a:schemeClr val="bg1"/>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6AD5935F-D0E5-8260-1430-9033478FDFB9}"/>
              </a:ext>
            </a:extLst>
          </p:cNvPr>
          <p:cNvSpPr txBox="1"/>
          <p:nvPr/>
        </p:nvSpPr>
        <p:spPr>
          <a:xfrm>
            <a:off x="6234071" y="2279933"/>
            <a:ext cx="2840979" cy="542456"/>
          </a:xfrm>
          <a:prstGeom prst="rect">
            <a:avLst/>
          </a:prstGeom>
          <a:noFill/>
        </p:spPr>
        <p:txBody>
          <a:bodyPr wrap="square">
            <a:spAutoFit/>
          </a:bodyPr>
          <a:lstStyle/>
          <a:p>
            <a:pPr algn="ctr">
              <a:lnSpc>
                <a:spcPts val="1800"/>
              </a:lnSpc>
            </a:pPr>
            <a:r>
              <a:rPr lang="ja-JP" altLang="en-US" sz="1200" b="1" kern="100" spc="50" dirty="0">
                <a:solidFill>
                  <a:schemeClr val="bg1"/>
                </a:solidFill>
                <a:latin typeface="メイリオ" panose="020B0604030504040204" pitchFamily="50" charset="-128"/>
                <a:ea typeface="メイリオ" panose="020B0604030504040204" pitchFamily="50" charset="-128"/>
              </a:rPr>
              <a:t>個人情報を扱う共有</a:t>
            </a:r>
            <a:r>
              <a:rPr lang="en-US" altLang="ja-JP" sz="1200" b="1" kern="100" spc="50" dirty="0">
                <a:solidFill>
                  <a:schemeClr val="bg1"/>
                </a:solidFill>
                <a:latin typeface="メイリオ" panose="020B0604030504040204" pitchFamily="50" charset="-128"/>
                <a:ea typeface="メイリオ" panose="020B0604030504040204" pitchFamily="50" charset="-128"/>
              </a:rPr>
              <a:t>PC</a:t>
            </a:r>
            <a:r>
              <a:rPr lang="ja-JP" altLang="en-US" sz="1200" b="1" kern="100" spc="50" dirty="0">
                <a:solidFill>
                  <a:schemeClr val="bg1"/>
                </a:solidFill>
                <a:latin typeface="メイリオ" panose="020B0604030504040204" pitchFamily="50" charset="-128"/>
                <a:ea typeface="メイリオ" panose="020B0604030504040204" pitchFamily="50" charset="-128"/>
              </a:rPr>
              <a:t>を低コストで</a:t>
            </a:r>
            <a:endParaRPr lang="en-US" altLang="ja-JP" sz="1200" b="1" kern="100" spc="50" dirty="0">
              <a:solidFill>
                <a:schemeClr val="bg1"/>
              </a:solidFill>
              <a:latin typeface="メイリオ" panose="020B0604030504040204" pitchFamily="50" charset="-128"/>
              <a:ea typeface="メイリオ" panose="020B0604030504040204" pitchFamily="50" charset="-128"/>
            </a:endParaRPr>
          </a:p>
          <a:p>
            <a:pPr algn="ctr">
              <a:lnSpc>
                <a:spcPts val="1800"/>
              </a:lnSpc>
            </a:pPr>
            <a:r>
              <a:rPr lang="ja-JP" altLang="en-US" sz="1200" b="1" kern="100" spc="50" dirty="0">
                <a:solidFill>
                  <a:schemeClr val="bg1"/>
                </a:solidFill>
                <a:latin typeface="メイリオ" panose="020B0604030504040204" pitchFamily="50" charset="-128"/>
                <a:ea typeface="メイリオ" panose="020B0604030504040204" pitchFamily="50" charset="-128"/>
              </a:rPr>
              <a:t>多要素認証対応に</a:t>
            </a:r>
            <a:endParaRPr kumimoji="1" lang="ja-JP" altLang="en-US" sz="1200" b="1" kern="100" spc="50" dirty="0">
              <a:solidFill>
                <a:schemeClr val="bg1"/>
              </a:solidFill>
              <a:latin typeface="メイリオ" panose="020B0604030504040204" pitchFamily="50" charset="-128"/>
              <a:ea typeface="メイリオ" panose="020B0604030504040204" pitchFamily="50" charset="-128"/>
            </a:endParaRPr>
          </a:p>
        </p:txBody>
      </p:sp>
      <p:sp>
        <p:nvSpPr>
          <p:cNvPr id="9" name="フッター プレースホルダー 4">
            <a:extLst>
              <a:ext uri="{FF2B5EF4-FFF2-40B4-BE49-F238E27FC236}">
                <a16:creationId xmlns:a16="http://schemas.microsoft.com/office/drawing/2014/main" id="{226C2BB5-3DF9-B77C-F5B9-FD3AC41DD7D7}"/>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3129426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2F1E2C-FC46-4CED-9BF5-7380C6CB26E3}"/>
              </a:ext>
            </a:extLst>
          </p:cNvPr>
          <p:cNvSpPr>
            <a:spLocks noGrp="1"/>
          </p:cNvSpPr>
          <p:nvPr>
            <p:ph type="title"/>
          </p:nvPr>
        </p:nvSpPr>
        <p:spPr/>
        <p:txBody>
          <a:bodyPr/>
          <a:lstStyle/>
          <a:p>
            <a:r>
              <a:rPr kumimoji="1" lang="en-US" altLang="ja-JP" dirty="0"/>
              <a:t>SmartSESAME </a:t>
            </a:r>
            <a:r>
              <a:rPr kumimoji="1" lang="ja-JP" altLang="en-US" dirty="0"/>
              <a:t>自治体の導入実績</a:t>
            </a:r>
          </a:p>
        </p:txBody>
      </p:sp>
      <p:sp>
        <p:nvSpPr>
          <p:cNvPr id="4" name="スライド番号プレースホルダー 3">
            <a:extLst>
              <a:ext uri="{FF2B5EF4-FFF2-40B4-BE49-F238E27FC236}">
                <a16:creationId xmlns:a16="http://schemas.microsoft.com/office/drawing/2014/main" id="{7001276B-54A9-4D8F-BC07-533F8EEEF3EC}"/>
              </a:ext>
            </a:extLst>
          </p:cNvPr>
          <p:cNvSpPr>
            <a:spLocks noGrp="1"/>
          </p:cNvSpPr>
          <p:nvPr>
            <p:ph type="sldNum" sz="quarter" idx="11"/>
          </p:nvPr>
        </p:nvSpPr>
        <p:spPr/>
        <p:txBody>
          <a:bodyPr/>
          <a:lstStyle/>
          <a:p>
            <a:fld id="{CA6536ED-BD5D-BB4A-995A-A44D28302799}" type="slidenum">
              <a:rPr lang="en-US" altLang="ja-JP" smtClean="0"/>
              <a:pPr/>
              <a:t>4</a:t>
            </a:fld>
            <a:endParaRPr lang="en-US" altLang="ja-JP"/>
          </a:p>
        </p:txBody>
      </p:sp>
      <p:pic>
        <p:nvPicPr>
          <p:cNvPr id="8" name="図 7" descr="ロゴ&#10;&#10;低い精度で自動的に生成された説明">
            <a:extLst>
              <a:ext uri="{FF2B5EF4-FFF2-40B4-BE49-F238E27FC236}">
                <a16:creationId xmlns:a16="http://schemas.microsoft.com/office/drawing/2014/main" id="{DF502427-C66D-4405-AD8D-37BECDDD6D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82956" y="5374178"/>
            <a:ext cx="3488809" cy="499687"/>
          </a:xfrm>
          <a:prstGeom prst="rect">
            <a:avLst/>
          </a:prstGeom>
        </p:spPr>
      </p:pic>
      <p:pic>
        <p:nvPicPr>
          <p:cNvPr id="9" name="図 8">
            <a:extLst>
              <a:ext uri="{FF2B5EF4-FFF2-40B4-BE49-F238E27FC236}">
                <a16:creationId xmlns:a16="http://schemas.microsoft.com/office/drawing/2014/main" id="{CB921E0D-813E-46C3-9110-C864D65181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34500" y="5867514"/>
            <a:ext cx="3622616" cy="416016"/>
          </a:xfrm>
          <a:prstGeom prst="rect">
            <a:avLst/>
          </a:prstGeom>
        </p:spPr>
      </p:pic>
      <p:pic>
        <p:nvPicPr>
          <p:cNvPr id="10" name="図 9">
            <a:extLst>
              <a:ext uri="{FF2B5EF4-FFF2-40B4-BE49-F238E27FC236}">
                <a16:creationId xmlns:a16="http://schemas.microsoft.com/office/drawing/2014/main" id="{A50BDE64-A01A-409A-99E7-FED84010919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57116" y="5410803"/>
            <a:ext cx="3622616" cy="430501"/>
          </a:xfrm>
          <a:prstGeom prst="rect">
            <a:avLst/>
          </a:prstGeom>
        </p:spPr>
      </p:pic>
      <p:pic>
        <p:nvPicPr>
          <p:cNvPr id="11" name="図 10">
            <a:extLst>
              <a:ext uri="{FF2B5EF4-FFF2-40B4-BE49-F238E27FC236}">
                <a16:creationId xmlns:a16="http://schemas.microsoft.com/office/drawing/2014/main" id="{4E6E63D8-F82D-434D-AE31-D7FDC5E5D67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660" y="5960550"/>
            <a:ext cx="3519528" cy="309588"/>
          </a:xfrm>
          <a:prstGeom prst="rect">
            <a:avLst/>
          </a:prstGeom>
        </p:spPr>
      </p:pic>
      <p:sp>
        <p:nvSpPr>
          <p:cNvPr id="19" name="フッター プレースホルダー 4">
            <a:extLst>
              <a:ext uri="{FF2B5EF4-FFF2-40B4-BE49-F238E27FC236}">
                <a16:creationId xmlns:a16="http://schemas.microsoft.com/office/drawing/2014/main" id="{50A03271-2332-A97B-FBC8-23B6DFAC315C}"/>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pic>
        <p:nvPicPr>
          <p:cNvPr id="12" name="グラフィックス 11">
            <a:extLst>
              <a:ext uri="{FF2B5EF4-FFF2-40B4-BE49-F238E27FC236}">
                <a16:creationId xmlns:a16="http://schemas.microsoft.com/office/drawing/2014/main" id="{32AE6D7E-1524-3C37-3215-15B2152FDE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7133" y="942364"/>
            <a:ext cx="7810941" cy="4891973"/>
          </a:xfrm>
          <a:prstGeom prst="rect">
            <a:avLst/>
          </a:prstGeom>
        </p:spPr>
      </p:pic>
    </p:spTree>
    <p:extLst>
      <p:ext uri="{BB962C8B-B14F-4D97-AF65-F5344CB8AC3E}">
        <p14:creationId xmlns:p14="http://schemas.microsoft.com/office/powerpoint/2010/main" val="1972514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B30D4C-1F5A-7643-6876-367066B22E8F}"/>
              </a:ext>
            </a:extLst>
          </p:cNvPr>
          <p:cNvSpPr>
            <a:spLocks noGrp="1"/>
          </p:cNvSpPr>
          <p:nvPr>
            <p:ph type="sldNum" sz="quarter" idx="11"/>
          </p:nvPr>
        </p:nvSpPr>
        <p:spPr/>
        <p:txBody>
          <a:bodyPr/>
          <a:lstStyle/>
          <a:p>
            <a:fld id="{CA6536ED-BD5D-BB4A-995A-A44D28302799}" type="slidenum">
              <a:rPr lang="en-US" altLang="ja-JP" smtClean="0"/>
              <a:pPr/>
              <a:t>5</a:t>
            </a:fld>
            <a:endParaRPr lang="en-US" altLang="ja-JP"/>
          </a:p>
        </p:txBody>
      </p:sp>
      <p:sp>
        <p:nvSpPr>
          <p:cNvPr id="5" name="フッター プレースホルダー 4">
            <a:extLst>
              <a:ext uri="{FF2B5EF4-FFF2-40B4-BE49-F238E27FC236}">
                <a16:creationId xmlns:a16="http://schemas.microsoft.com/office/drawing/2014/main" id="{37B964A2-29EC-5287-494F-5C764EDD7087}"/>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正方形/長方形 5">
            <a:extLst>
              <a:ext uri="{FF2B5EF4-FFF2-40B4-BE49-F238E27FC236}">
                <a16:creationId xmlns:a16="http://schemas.microsoft.com/office/drawing/2014/main" id="{DB29D763-C2D9-C0C0-6D12-2E4C23A7F57D}"/>
              </a:ext>
            </a:extLst>
          </p:cNvPr>
          <p:cNvSpPr/>
          <p:nvPr/>
        </p:nvSpPr>
        <p:spPr bwMode="auto">
          <a:xfrm>
            <a:off x="978704" y="1465451"/>
            <a:ext cx="7274799" cy="90428"/>
          </a:xfrm>
          <a:prstGeom prst="rect">
            <a:avLst/>
          </a:prstGeom>
          <a:solidFill>
            <a:srgbClr val="FFFF0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pic>
        <p:nvPicPr>
          <p:cNvPr id="7" name="図 6" descr="図形, 円&#10;&#10;自動的に生成された説明">
            <a:extLst>
              <a:ext uri="{FF2B5EF4-FFF2-40B4-BE49-F238E27FC236}">
                <a16:creationId xmlns:a16="http://schemas.microsoft.com/office/drawing/2014/main" id="{8B963B6C-DB9E-E386-959E-7A63C93C9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41" y="1926765"/>
            <a:ext cx="1115418" cy="1115418"/>
          </a:xfrm>
          <a:prstGeom prst="rect">
            <a:avLst/>
          </a:prstGeom>
        </p:spPr>
      </p:pic>
      <p:pic>
        <p:nvPicPr>
          <p:cNvPr id="8" name="図 7" descr="図形, 円&#10;&#10;自動的に生成された説明">
            <a:extLst>
              <a:ext uri="{FF2B5EF4-FFF2-40B4-BE49-F238E27FC236}">
                <a16:creationId xmlns:a16="http://schemas.microsoft.com/office/drawing/2014/main" id="{A71DDFCC-2C9E-6FA0-3EF4-52BD90EB2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41" y="1926764"/>
            <a:ext cx="1115418" cy="1115418"/>
          </a:xfrm>
          <a:prstGeom prst="rect">
            <a:avLst/>
          </a:prstGeom>
        </p:spPr>
      </p:pic>
      <p:pic>
        <p:nvPicPr>
          <p:cNvPr id="9" name="図 8" descr="図形, 円&#10;&#10;自動的に生成された説明">
            <a:extLst>
              <a:ext uri="{FF2B5EF4-FFF2-40B4-BE49-F238E27FC236}">
                <a16:creationId xmlns:a16="http://schemas.microsoft.com/office/drawing/2014/main" id="{AF48D94D-D5DA-3880-D2E3-4D0642FD2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40" y="3222908"/>
            <a:ext cx="1115418" cy="1115418"/>
          </a:xfrm>
          <a:prstGeom prst="rect">
            <a:avLst/>
          </a:prstGeom>
        </p:spPr>
      </p:pic>
      <p:pic>
        <p:nvPicPr>
          <p:cNvPr id="10" name="図 9" descr="図形, 円&#10;&#10;自動的に生成された説明">
            <a:extLst>
              <a:ext uri="{FF2B5EF4-FFF2-40B4-BE49-F238E27FC236}">
                <a16:creationId xmlns:a16="http://schemas.microsoft.com/office/drawing/2014/main" id="{7F15FD41-1E24-0026-EA77-A1463059B8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40" y="4519051"/>
            <a:ext cx="1115418" cy="1115418"/>
          </a:xfrm>
          <a:prstGeom prst="rect">
            <a:avLst/>
          </a:prstGeom>
        </p:spPr>
      </p:pic>
      <p:pic>
        <p:nvPicPr>
          <p:cNvPr id="11" name="グラフィックス 10">
            <a:extLst>
              <a:ext uri="{FF2B5EF4-FFF2-40B4-BE49-F238E27FC236}">
                <a16:creationId xmlns:a16="http://schemas.microsoft.com/office/drawing/2014/main" id="{46363EDB-0229-060C-2487-6C2958EE62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3700" y="1177419"/>
            <a:ext cx="8394314" cy="4578717"/>
          </a:xfrm>
          <a:prstGeom prst="rect">
            <a:avLst/>
          </a:prstGeom>
        </p:spPr>
      </p:pic>
      <p:sp>
        <p:nvSpPr>
          <p:cNvPr id="3" name="タイトル 2">
            <a:extLst>
              <a:ext uri="{FF2B5EF4-FFF2-40B4-BE49-F238E27FC236}">
                <a16:creationId xmlns:a16="http://schemas.microsoft.com/office/drawing/2014/main" id="{C629E3A2-1C36-7731-306F-31532BA8670F}"/>
              </a:ext>
            </a:extLst>
          </p:cNvPr>
          <p:cNvSpPr>
            <a:spLocks noGrp="1"/>
          </p:cNvSpPr>
          <p:nvPr>
            <p:ph type="title"/>
          </p:nvPr>
        </p:nvSpPr>
        <p:spPr/>
        <p:txBody>
          <a:bodyPr/>
          <a:lstStyle/>
          <a:p>
            <a:r>
              <a:rPr kumimoji="1" lang="ja-JP" altLang="en-US" dirty="0"/>
              <a:t>導入実績の高いセキュリティサービス</a:t>
            </a:r>
          </a:p>
        </p:txBody>
      </p:sp>
    </p:spTree>
    <p:extLst>
      <p:ext uri="{BB962C8B-B14F-4D97-AF65-F5344CB8AC3E}">
        <p14:creationId xmlns:p14="http://schemas.microsoft.com/office/powerpoint/2010/main" val="1772830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4138345-0A36-4482-8E70-F3455A39DBF1}"/>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dirty="0">
              <a:latin typeface="メイリオ" panose="020B0604030504040204" pitchFamily="50" charset="-128"/>
              <a:ea typeface="メイリオ" panose="020B0604030504040204" pitchFamily="50" charset="-128"/>
              <a:cs typeface="Meiryo UI" pitchFamily="50" charset="-128"/>
            </a:endParaRPr>
          </a:p>
        </p:txBody>
      </p:sp>
      <p:sp>
        <p:nvSpPr>
          <p:cNvPr id="7" name="スライド番号プレースホルダー 21">
            <a:extLst>
              <a:ext uri="{FF2B5EF4-FFF2-40B4-BE49-F238E27FC236}">
                <a16:creationId xmlns:a16="http://schemas.microsoft.com/office/drawing/2014/main" id="{8FA796E5-089F-4AC0-B951-50F734DECACB}"/>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6</a:t>
            </a:fld>
            <a:endParaRPr lang="en-US" altLang="ja-JP"/>
          </a:p>
        </p:txBody>
      </p:sp>
      <p:sp>
        <p:nvSpPr>
          <p:cNvPr id="8" name="タイトル 1">
            <a:extLst>
              <a:ext uri="{FF2B5EF4-FFF2-40B4-BE49-F238E27FC236}">
                <a16:creationId xmlns:a16="http://schemas.microsoft.com/office/drawing/2014/main" id="{2C59F3C2-16D0-4C66-999F-A565B42581D6}"/>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endParaRPr lang="en-US" altLang="ja-JP" sz="3200" b="1" kern="0" dirty="0">
              <a:solidFill>
                <a:schemeClr val="tx1">
                  <a:lumMod val="85000"/>
                  <a:lumOff val="15000"/>
                </a:schemeClr>
              </a:solidFill>
            </a:endParaRPr>
          </a:p>
          <a:p>
            <a:r>
              <a:rPr lang="en-US" altLang="ja-JP" sz="3200" b="1" kern="0" spc="100" dirty="0">
                <a:solidFill>
                  <a:schemeClr val="tx1">
                    <a:lumMod val="85000"/>
                    <a:lumOff val="15000"/>
                  </a:schemeClr>
                </a:solidFill>
              </a:rPr>
              <a:t>SmartSESAME PC</a:t>
            </a:r>
            <a:r>
              <a:rPr lang="ja-JP" altLang="en-US" sz="3200" b="1" kern="0" spc="100" dirty="0">
                <a:solidFill>
                  <a:schemeClr val="tx1">
                    <a:lumMod val="85000"/>
                    <a:lumOff val="15000"/>
                  </a:schemeClr>
                </a:solidFill>
              </a:rPr>
              <a:t>ログオンとは</a:t>
            </a:r>
            <a:endParaRPr lang="en-US" altLang="ja-JP" sz="3200" b="1" kern="0" spc="100" dirty="0">
              <a:solidFill>
                <a:schemeClr val="tx1">
                  <a:lumMod val="85000"/>
                  <a:lumOff val="15000"/>
                </a:schemeClr>
              </a:solidFill>
            </a:endParaRPr>
          </a:p>
        </p:txBody>
      </p:sp>
      <p:sp>
        <p:nvSpPr>
          <p:cNvPr id="9" name="フッター プレースホルダー 1">
            <a:extLst>
              <a:ext uri="{FF2B5EF4-FFF2-40B4-BE49-F238E27FC236}">
                <a16:creationId xmlns:a16="http://schemas.microsoft.com/office/drawing/2014/main" id="{75E0DECB-5FF6-45DC-8587-96C67D47B8CF}"/>
              </a:ext>
            </a:extLst>
          </p:cNvPr>
          <p:cNvSpPr>
            <a:spLocks noGrp="1"/>
          </p:cNvSpPr>
          <p:nvPr>
            <p:ph type="ftr" sz="quarter" idx="10"/>
          </p:nvPr>
        </p:nvSpPr>
        <p:spPr>
          <a:xfrm>
            <a:off x="200472" y="6534000"/>
            <a:ext cx="6033600" cy="306000"/>
          </a:xfrm>
        </p:spPr>
        <p:txBody>
          <a:bodyPr/>
          <a:lstStyle/>
          <a:p>
            <a:pPr>
              <a:defRPr/>
            </a:pPr>
            <a:r>
              <a:rPr lang="en-US" altLang="ja-JP" dirty="0"/>
              <a:t>© Computer Engineering &amp; Consulting Ltd. All rights reserved.</a:t>
            </a:r>
          </a:p>
        </p:txBody>
      </p:sp>
    </p:spTree>
    <p:extLst>
      <p:ext uri="{BB962C8B-B14F-4D97-AF65-F5344CB8AC3E}">
        <p14:creationId xmlns:p14="http://schemas.microsoft.com/office/powerpoint/2010/main" val="313068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7DE98F-74AA-4AD8-9152-C94A15E8C4F3}"/>
              </a:ext>
            </a:extLst>
          </p:cNvPr>
          <p:cNvSpPr>
            <a:spLocks noGrp="1"/>
          </p:cNvSpPr>
          <p:nvPr>
            <p:ph type="title"/>
          </p:nvPr>
        </p:nvSpPr>
        <p:spPr/>
        <p:txBody>
          <a:bodyPr/>
          <a:lstStyle/>
          <a:p>
            <a:r>
              <a:rPr kumimoji="1" lang="en-US" altLang="ja-JP" dirty="0"/>
              <a:t>PC</a:t>
            </a:r>
            <a:r>
              <a:rPr kumimoji="1" lang="ja-JP" altLang="en-US" dirty="0"/>
              <a:t>ログオンの特長</a:t>
            </a:r>
          </a:p>
        </p:txBody>
      </p:sp>
      <p:sp>
        <p:nvSpPr>
          <p:cNvPr id="4" name="スライド番号プレースホルダー 3">
            <a:extLst>
              <a:ext uri="{FF2B5EF4-FFF2-40B4-BE49-F238E27FC236}">
                <a16:creationId xmlns:a16="http://schemas.microsoft.com/office/drawing/2014/main" id="{54A7C64D-497A-4EE2-8C37-8DB701FC2174}"/>
              </a:ext>
            </a:extLst>
          </p:cNvPr>
          <p:cNvSpPr>
            <a:spLocks noGrp="1"/>
          </p:cNvSpPr>
          <p:nvPr>
            <p:ph type="sldNum" sz="quarter" idx="11"/>
          </p:nvPr>
        </p:nvSpPr>
        <p:spPr/>
        <p:txBody>
          <a:bodyPr/>
          <a:lstStyle/>
          <a:p>
            <a:fld id="{CA6536ED-BD5D-BB4A-995A-A44D28302799}" type="slidenum">
              <a:rPr lang="en-US" altLang="ja-JP" smtClean="0"/>
              <a:pPr/>
              <a:t>7</a:t>
            </a:fld>
            <a:endParaRPr lang="en-US" altLang="ja-JP" dirty="0"/>
          </a:p>
        </p:txBody>
      </p:sp>
      <p:sp>
        <p:nvSpPr>
          <p:cNvPr id="5" name="フッター プレースホルダー 4">
            <a:extLst>
              <a:ext uri="{FF2B5EF4-FFF2-40B4-BE49-F238E27FC236}">
                <a16:creationId xmlns:a16="http://schemas.microsoft.com/office/drawing/2014/main" id="{C9A14EC4-1F90-441C-AE44-334B780651A1}"/>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26" name="图片 35">
            <a:extLst>
              <a:ext uri="{FF2B5EF4-FFF2-40B4-BE49-F238E27FC236}">
                <a16:creationId xmlns:a16="http://schemas.microsoft.com/office/drawing/2014/main" id="{C1D441B6-63CC-4105-B423-F8907C2BF55D}"/>
              </a:ext>
            </a:extLst>
          </p:cNvPr>
          <p:cNvPicPr>
            <a:picLocks noChangeAspect="1"/>
          </p:cNvPicPr>
          <p:nvPr/>
        </p:nvPicPr>
        <p:blipFill>
          <a:blip r:embed="rId3"/>
          <a:srcRect l="17537" r="17503" b="6429"/>
          <a:stretch>
            <a:fillRect/>
          </a:stretch>
        </p:blipFill>
        <p:spPr>
          <a:xfrm>
            <a:off x="450232" y="1500062"/>
            <a:ext cx="2114408" cy="2155018"/>
          </a:xfrm>
          <a:prstGeom prst="rect">
            <a:avLst/>
          </a:prstGeom>
          <a:noFill/>
          <a:ln w="9525">
            <a:noFill/>
          </a:ln>
        </p:spPr>
      </p:pic>
      <p:pic>
        <p:nvPicPr>
          <p:cNvPr id="27" name="图片 33">
            <a:extLst>
              <a:ext uri="{FF2B5EF4-FFF2-40B4-BE49-F238E27FC236}">
                <a16:creationId xmlns:a16="http://schemas.microsoft.com/office/drawing/2014/main" id="{BCC4535C-A952-4539-A64B-42AF569F92B9}"/>
              </a:ext>
            </a:extLst>
          </p:cNvPr>
          <p:cNvPicPr>
            <a:picLocks noChangeAspect="1"/>
          </p:cNvPicPr>
          <p:nvPr/>
        </p:nvPicPr>
        <p:blipFill>
          <a:blip r:embed="rId4"/>
          <a:srcRect l="14879" r="19913"/>
          <a:stretch>
            <a:fillRect/>
          </a:stretch>
        </p:blipFill>
        <p:spPr>
          <a:xfrm>
            <a:off x="2574183" y="1500062"/>
            <a:ext cx="2129298" cy="2155018"/>
          </a:xfrm>
          <a:prstGeom prst="rect">
            <a:avLst/>
          </a:prstGeom>
          <a:noFill/>
          <a:ln w="9525">
            <a:noFill/>
          </a:ln>
        </p:spPr>
      </p:pic>
      <p:pic>
        <p:nvPicPr>
          <p:cNvPr id="28" name="图片 32">
            <a:extLst>
              <a:ext uri="{FF2B5EF4-FFF2-40B4-BE49-F238E27FC236}">
                <a16:creationId xmlns:a16="http://schemas.microsoft.com/office/drawing/2014/main" id="{0544D99D-4A3E-45E2-B8D0-8460A3D752CA}"/>
              </a:ext>
            </a:extLst>
          </p:cNvPr>
          <p:cNvPicPr>
            <a:picLocks noChangeAspect="1"/>
          </p:cNvPicPr>
          <p:nvPr/>
        </p:nvPicPr>
        <p:blipFill>
          <a:blip r:embed="rId5"/>
          <a:srcRect l="4443" r="22621"/>
          <a:stretch>
            <a:fillRect/>
          </a:stretch>
        </p:blipFill>
        <p:spPr>
          <a:xfrm>
            <a:off x="452666" y="3661897"/>
            <a:ext cx="2114408" cy="2144188"/>
          </a:xfrm>
          <a:prstGeom prst="rect">
            <a:avLst/>
          </a:prstGeom>
          <a:noFill/>
          <a:ln w="9525">
            <a:noFill/>
          </a:ln>
        </p:spPr>
      </p:pic>
      <p:pic>
        <p:nvPicPr>
          <p:cNvPr id="29" name="图片 34">
            <a:extLst>
              <a:ext uri="{FF2B5EF4-FFF2-40B4-BE49-F238E27FC236}">
                <a16:creationId xmlns:a16="http://schemas.microsoft.com/office/drawing/2014/main" id="{BC03C59B-AE89-40AB-B5D5-0C75654543EF}"/>
              </a:ext>
            </a:extLst>
          </p:cNvPr>
          <p:cNvPicPr>
            <a:picLocks noChangeAspect="1"/>
          </p:cNvPicPr>
          <p:nvPr/>
        </p:nvPicPr>
        <p:blipFill>
          <a:blip r:embed="rId6"/>
          <a:srcRect l="33713" t="705" r="10503" b="5983"/>
          <a:stretch>
            <a:fillRect/>
          </a:stretch>
        </p:blipFill>
        <p:spPr>
          <a:xfrm>
            <a:off x="2579598" y="3661897"/>
            <a:ext cx="2123883" cy="2149602"/>
          </a:xfrm>
          <a:prstGeom prst="rect">
            <a:avLst/>
          </a:prstGeom>
          <a:noFill/>
          <a:ln w="9525">
            <a:noFill/>
          </a:ln>
        </p:spPr>
      </p:pic>
      <p:sp>
        <p:nvSpPr>
          <p:cNvPr id="37" name="テキスト ボックス 36">
            <a:extLst>
              <a:ext uri="{FF2B5EF4-FFF2-40B4-BE49-F238E27FC236}">
                <a16:creationId xmlns:a16="http://schemas.microsoft.com/office/drawing/2014/main" id="{307B6B20-4A2F-40E0-89E1-E4D9636FBEB3}"/>
              </a:ext>
            </a:extLst>
          </p:cNvPr>
          <p:cNvSpPr txBox="1"/>
          <p:nvPr/>
        </p:nvSpPr>
        <p:spPr>
          <a:xfrm>
            <a:off x="5240684" y="984956"/>
            <a:ext cx="3403600" cy="323165"/>
          </a:xfrm>
          <a:prstGeom prst="rect">
            <a:avLst/>
          </a:prstGeom>
          <a:noFill/>
        </p:spPr>
        <p:txBody>
          <a:bodyPr wrap="square" rtlCol="0">
            <a:spAutoFit/>
          </a:bodyPr>
          <a:lstStyle/>
          <a:p>
            <a:r>
              <a:rPr lang="ja-JP" altLang="en-US" sz="1500" b="1" kern="100" spc="100" dirty="0">
                <a:solidFill>
                  <a:srgbClr val="3366FF"/>
                </a:solidFill>
                <a:latin typeface="メイリオ" panose="020B0604030504040204" pitchFamily="50" charset="-128"/>
                <a:ea typeface="メイリオ" panose="020B0604030504040204" pitchFamily="50" charset="-128"/>
              </a:rPr>
              <a:t>選べる認証方式・管理方式</a:t>
            </a:r>
            <a:endParaRPr kumimoji="1" lang="ja-JP" altLang="en-US" sz="1500" b="1" kern="100" spc="100" dirty="0">
              <a:solidFill>
                <a:srgbClr val="3366FF"/>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7677D62C-79CC-4D67-AF55-F1CA731CCC53}"/>
              </a:ext>
            </a:extLst>
          </p:cNvPr>
          <p:cNvSpPr txBox="1"/>
          <p:nvPr/>
        </p:nvSpPr>
        <p:spPr>
          <a:xfrm>
            <a:off x="5240684" y="1328145"/>
            <a:ext cx="4230588" cy="867930"/>
          </a:xfrm>
          <a:prstGeom prst="rect">
            <a:avLst/>
          </a:prstGeom>
          <a:noFill/>
        </p:spPr>
        <p:txBody>
          <a:bodyPr wrap="square" rtlCol="0">
            <a:spAutoFit/>
          </a:bodyPr>
          <a:lstStyle/>
          <a:p>
            <a:pPr marL="285750" indent="-285750">
              <a:spcBef>
                <a:spcPct val="20000"/>
              </a:spcBef>
              <a:buClr>
                <a:schemeClr val="tx1"/>
              </a:buClr>
              <a:buSzPct val="100000"/>
              <a:buFont typeface="Arial" panose="020B0604020202020204" pitchFamily="34" charset="0"/>
              <a:buChar char="•"/>
              <a:defRPr/>
            </a:pP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カードや顔・指紋・静脈など生体認証による二要素認証に対応</a:t>
            </a:r>
          </a:p>
          <a:p>
            <a:pPr marL="285750" indent="-285750">
              <a:spcBef>
                <a:spcPct val="20000"/>
              </a:spcBef>
              <a:buClr>
                <a:schemeClr val="tx1"/>
              </a:buClr>
              <a:buSzPct val="100000"/>
              <a:buFont typeface="Arial" panose="020B0604020202020204" pitchFamily="34" charset="0"/>
              <a:buChar char="•"/>
              <a:defRPr/>
            </a:pP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Active Directory</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対応の集中管理、ワークグループ環境下のスタンドアローンにも対応</a:t>
            </a:r>
          </a:p>
        </p:txBody>
      </p:sp>
      <p:sp>
        <p:nvSpPr>
          <p:cNvPr id="52" name="テキスト ボックス 51">
            <a:extLst>
              <a:ext uri="{FF2B5EF4-FFF2-40B4-BE49-F238E27FC236}">
                <a16:creationId xmlns:a16="http://schemas.microsoft.com/office/drawing/2014/main" id="{B2FDA71C-9357-4F0B-AD32-C65BE587FB9F}"/>
              </a:ext>
            </a:extLst>
          </p:cNvPr>
          <p:cNvSpPr txBox="1"/>
          <p:nvPr/>
        </p:nvSpPr>
        <p:spPr>
          <a:xfrm>
            <a:off x="5246652" y="2311625"/>
            <a:ext cx="4273931" cy="323165"/>
          </a:xfrm>
          <a:prstGeom prst="rect">
            <a:avLst/>
          </a:prstGeom>
          <a:noFill/>
        </p:spPr>
        <p:txBody>
          <a:bodyPr wrap="square" rtlCol="0">
            <a:spAutoFit/>
          </a:bodyPr>
          <a:lstStyle/>
          <a:p>
            <a:r>
              <a:rPr lang="ja-JP" altLang="en-US" sz="1500" b="1" kern="100" spc="100" dirty="0">
                <a:solidFill>
                  <a:srgbClr val="3366FF"/>
                </a:solidFill>
                <a:latin typeface="メイリオ" panose="020B0604030504040204" pitchFamily="50" charset="-128"/>
                <a:ea typeface="メイリオ" panose="020B0604030504040204" pitchFamily="50" charset="-128"/>
              </a:rPr>
              <a:t>認証サーバー、ログサーバーレスで導入可能</a:t>
            </a:r>
          </a:p>
        </p:txBody>
      </p:sp>
      <p:sp>
        <p:nvSpPr>
          <p:cNvPr id="53" name="テキスト ボックス 52">
            <a:extLst>
              <a:ext uri="{FF2B5EF4-FFF2-40B4-BE49-F238E27FC236}">
                <a16:creationId xmlns:a16="http://schemas.microsoft.com/office/drawing/2014/main" id="{11961217-D1F1-4AD8-8665-7BD1294AE85A}"/>
              </a:ext>
            </a:extLst>
          </p:cNvPr>
          <p:cNvSpPr txBox="1"/>
          <p:nvPr/>
        </p:nvSpPr>
        <p:spPr>
          <a:xfrm>
            <a:off x="5246652" y="2654814"/>
            <a:ext cx="4224620" cy="867930"/>
          </a:xfrm>
          <a:prstGeom prst="rect">
            <a:avLst/>
          </a:prstGeom>
          <a:noFill/>
        </p:spPr>
        <p:txBody>
          <a:bodyPr wrap="square" rtlCol="0">
            <a:spAutoFit/>
          </a:bodyPr>
          <a:lstStyle/>
          <a:p>
            <a:pPr marL="285750" indent="-285750">
              <a:spcBef>
                <a:spcPct val="20000"/>
              </a:spcBef>
              <a:buClr>
                <a:schemeClr val="tx1"/>
              </a:buClr>
              <a:buSzPct val="1000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集中管理する場合でも、</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Active Directory</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内で生体・カード番号の管理が可能</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marL="285750" indent="-285750">
              <a:spcBef>
                <a:spcPct val="20000"/>
              </a:spcBef>
              <a:buClr>
                <a:schemeClr val="tx1"/>
              </a:buClr>
              <a:buSzPct val="1000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専任のサーバー担当者を設ける必要がないため管理負荷を軽減</a:t>
            </a:r>
          </a:p>
        </p:txBody>
      </p:sp>
      <p:sp>
        <p:nvSpPr>
          <p:cNvPr id="54" name="テキスト ボックス 53">
            <a:extLst>
              <a:ext uri="{FF2B5EF4-FFF2-40B4-BE49-F238E27FC236}">
                <a16:creationId xmlns:a16="http://schemas.microsoft.com/office/drawing/2014/main" id="{0AB620DC-85FC-4101-8B51-EC2DD10C626B}"/>
              </a:ext>
            </a:extLst>
          </p:cNvPr>
          <p:cNvSpPr txBox="1"/>
          <p:nvPr/>
        </p:nvSpPr>
        <p:spPr>
          <a:xfrm>
            <a:off x="5246653" y="3652745"/>
            <a:ext cx="3403600" cy="323165"/>
          </a:xfrm>
          <a:prstGeom prst="rect">
            <a:avLst/>
          </a:prstGeom>
          <a:noFill/>
        </p:spPr>
        <p:txBody>
          <a:bodyPr wrap="square" rtlCol="0">
            <a:spAutoFit/>
          </a:bodyPr>
          <a:lstStyle/>
          <a:p>
            <a:r>
              <a:rPr lang="ja-JP" altLang="en-US" sz="1500" b="1" kern="100" spc="100" dirty="0">
                <a:solidFill>
                  <a:srgbClr val="3366FF"/>
                </a:solidFill>
                <a:latin typeface="メイリオ" panose="020B0604030504040204" pitchFamily="50" charset="-128"/>
                <a:ea typeface="メイリオ" panose="020B0604030504040204" pitchFamily="50" charset="-128"/>
              </a:rPr>
              <a:t>登録・管理もラクラク</a:t>
            </a:r>
          </a:p>
        </p:txBody>
      </p:sp>
      <p:sp>
        <p:nvSpPr>
          <p:cNvPr id="55" name="テキスト ボックス 54">
            <a:extLst>
              <a:ext uri="{FF2B5EF4-FFF2-40B4-BE49-F238E27FC236}">
                <a16:creationId xmlns:a16="http://schemas.microsoft.com/office/drawing/2014/main" id="{4084D03B-D51D-495D-A53A-CD7259DC5E29}"/>
              </a:ext>
            </a:extLst>
          </p:cNvPr>
          <p:cNvSpPr txBox="1"/>
          <p:nvPr/>
        </p:nvSpPr>
        <p:spPr>
          <a:xfrm>
            <a:off x="5246652" y="3995934"/>
            <a:ext cx="4224620" cy="1052596"/>
          </a:xfrm>
          <a:prstGeom prst="rect">
            <a:avLst/>
          </a:prstGeom>
          <a:noFill/>
        </p:spPr>
        <p:txBody>
          <a:bodyPr wrap="square" rtlCol="0">
            <a:spAutoFit/>
          </a:bodyPr>
          <a:lstStyle/>
          <a:p>
            <a:pPr marL="285750" indent="-285750">
              <a:spcBef>
                <a:spcPct val="20000"/>
              </a:spcBef>
              <a:buClr>
                <a:schemeClr val="tx1"/>
              </a:buClr>
              <a:buSzPct val="1000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初期登録は、ユーザーが自分の</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PC</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で生体・</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アカウントを登録</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marL="285750" indent="-285750">
              <a:spcBef>
                <a:spcPct val="20000"/>
              </a:spcBef>
              <a:buClr>
                <a:schemeClr val="tx1"/>
              </a:buClr>
              <a:buSzPct val="1000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徹底したスリム設計で余分な機能を外し、</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PC</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の</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ログオン</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に特化。管理項目が少なく簡単導入、管理負荷軽減を実現</a:t>
            </a:r>
          </a:p>
        </p:txBody>
      </p:sp>
      <p:sp>
        <p:nvSpPr>
          <p:cNvPr id="56" name="テキスト ボックス 55">
            <a:extLst>
              <a:ext uri="{FF2B5EF4-FFF2-40B4-BE49-F238E27FC236}">
                <a16:creationId xmlns:a16="http://schemas.microsoft.com/office/drawing/2014/main" id="{E81E6E86-08F1-4862-A27B-EF675BAFEADF}"/>
              </a:ext>
            </a:extLst>
          </p:cNvPr>
          <p:cNvSpPr txBox="1"/>
          <p:nvPr/>
        </p:nvSpPr>
        <p:spPr>
          <a:xfrm>
            <a:off x="5246653" y="5184365"/>
            <a:ext cx="3403600" cy="323165"/>
          </a:xfrm>
          <a:prstGeom prst="rect">
            <a:avLst/>
          </a:prstGeom>
          <a:noFill/>
        </p:spPr>
        <p:txBody>
          <a:bodyPr wrap="square" rtlCol="0">
            <a:spAutoFit/>
          </a:bodyPr>
          <a:lstStyle/>
          <a:p>
            <a:r>
              <a:rPr lang="ja-JP" altLang="en-US" sz="1500" b="1" kern="100" spc="100" dirty="0">
                <a:solidFill>
                  <a:srgbClr val="3366FF"/>
                </a:solidFill>
                <a:latin typeface="メイリオ" panose="020B0604030504040204" pitchFamily="50" charset="-128"/>
                <a:ea typeface="メイリオ" panose="020B0604030504040204" pitchFamily="50" charset="-128"/>
              </a:rPr>
              <a:t>マイナンバーカードにも対応</a:t>
            </a:r>
          </a:p>
        </p:txBody>
      </p:sp>
      <p:sp>
        <p:nvSpPr>
          <p:cNvPr id="57" name="テキスト ボックス 56">
            <a:extLst>
              <a:ext uri="{FF2B5EF4-FFF2-40B4-BE49-F238E27FC236}">
                <a16:creationId xmlns:a16="http://schemas.microsoft.com/office/drawing/2014/main" id="{F45B7BA2-40C4-4B88-961A-EA864ADE6173}"/>
              </a:ext>
            </a:extLst>
          </p:cNvPr>
          <p:cNvSpPr txBox="1"/>
          <p:nvPr/>
        </p:nvSpPr>
        <p:spPr>
          <a:xfrm>
            <a:off x="5246652" y="5527554"/>
            <a:ext cx="4224620" cy="683264"/>
          </a:xfrm>
          <a:prstGeom prst="rect">
            <a:avLst/>
          </a:prstGeom>
          <a:noFill/>
        </p:spPr>
        <p:txBody>
          <a:bodyPr wrap="square" rtlCol="0">
            <a:spAutoFit/>
          </a:bodyPr>
          <a:lstStyle/>
          <a:p>
            <a:pPr marL="285750" indent="-285750">
              <a:spcBef>
                <a:spcPct val="20000"/>
              </a:spcBef>
              <a:buClr>
                <a:schemeClr val="tx1"/>
              </a:buClr>
              <a:buSzPct val="100000"/>
              <a:buFont typeface="Arial" panose="020B0604020202020204" pitchFamily="34" charset="0"/>
              <a:buChar char="•"/>
              <a:defRPr/>
            </a:pP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FeliCa</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や</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Mifare</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などの</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カードはもちろんのこと、    マイナンバーカードによるログオンにも対応</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a:spcBef>
                <a:spcPct val="20000"/>
              </a:spcBef>
              <a:buClr>
                <a:schemeClr val="tx1"/>
              </a:buClr>
              <a:buSzPct val="100000"/>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※JPKI</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シリアル方式は現在開発中</a:t>
            </a:r>
          </a:p>
        </p:txBody>
      </p:sp>
      <p:cxnSp>
        <p:nvCxnSpPr>
          <p:cNvPr id="61" name="直線コネクタ 60">
            <a:extLst>
              <a:ext uri="{FF2B5EF4-FFF2-40B4-BE49-F238E27FC236}">
                <a16:creationId xmlns:a16="http://schemas.microsoft.com/office/drawing/2014/main" id="{0223A0A7-7247-42AB-BC33-52BD79FCDD0F}"/>
              </a:ext>
            </a:extLst>
          </p:cNvPr>
          <p:cNvCxnSpPr>
            <a:cxnSpLocks/>
          </p:cNvCxnSpPr>
          <p:nvPr/>
        </p:nvCxnSpPr>
        <p:spPr bwMode="auto">
          <a:xfrm>
            <a:off x="4847334" y="1500062"/>
            <a:ext cx="0" cy="4306023"/>
          </a:xfrm>
          <a:prstGeom prst="line">
            <a:avLst/>
          </a:prstGeom>
          <a:noFill/>
          <a:ln w="28575" cap="flat" cmpd="sng" algn="ctr">
            <a:solidFill>
              <a:schemeClr val="bg1">
                <a:lumMod val="85000"/>
              </a:schemeClr>
            </a:solidFill>
            <a:prstDash val="solid"/>
            <a:round/>
            <a:headEnd type="none" w="med" len="med"/>
            <a:tailEnd type="none" w="med" len="med"/>
          </a:ln>
          <a:effectLst>
            <a:outerShdw dist="35921" dir="2700000" algn="ctr" rotWithShape="0">
              <a:schemeClr val="bg1">
                <a:lumMod val="95000"/>
              </a:schemeClr>
            </a:outerShdw>
          </a:effectLst>
          <a:extLst>
            <a:ext uri="{909E8E84-426E-40DD-AFC4-6F175D3DCCD1}">
              <a14:hiddenFill xmlns:a14="http://schemas.microsoft.com/office/drawing/2010/main">
                <a:solidFill>
                  <a:schemeClr val="accent1"/>
                </a:solidFill>
              </a14:hiddenFill>
            </a:ext>
          </a:extLst>
        </p:spPr>
      </p:cxnSp>
    </p:spTree>
    <p:extLst>
      <p:ext uri="{BB962C8B-B14F-4D97-AF65-F5344CB8AC3E}">
        <p14:creationId xmlns:p14="http://schemas.microsoft.com/office/powerpoint/2010/main" val="179034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427BAB77-37C7-4B45-850D-6A0FB1F76780}"/>
              </a:ext>
            </a:extLst>
          </p:cNvPr>
          <p:cNvSpPr/>
          <p:nvPr/>
        </p:nvSpPr>
        <p:spPr bwMode="auto">
          <a:xfrm>
            <a:off x="497121" y="2045940"/>
            <a:ext cx="4403651" cy="4094633"/>
          </a:xfrm>
          <a:prstGeom prst="rect">
            <a:avLst/>
          </a:prstGeom>
          <a:no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3" name="正方形/長方形 52">
            <a:extLst>
              <a:ext uri="{FF2B5EF4-FFF2-40B4-BE49-F238E27FC236}">
                <a16:creationId xmlns:a16="http://schemas.microsoft.com/office/drawing/2014/main" id="{9623287F-9813-45F9-948E-BEEA2F785883}"/>
              </a:ext>
            </a:extLst>
          </p:cNvPr>
          <p:cNvSpPr/>
          <p:nvPr/>
        </p:nvSpPr>
        <p:spPr bwMode="auto">
          <a:xfrm>
            <a:off x="5022777" y="2045940"/>
            <a:ext cx="4403064" cy="4094630"/>
          </a:xfrm>
          <a:prstGeom prst="rect">
            <a:avLst/>
          </a:prstGeom>
          <a:solidFill>
            <a:schemeClr val="bg1"/>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62B4349A-8722-80F6-2141-80E5491939B7}"/>
              </a:ext>
            </a:extLst>
          </p:cNvPr>
          <p:cNvSpPr/>
          <p:nvPr/>
        </p:nvSpPr>
        <p:spPr bwMode="auto">
          <a:xfrm>
            <a:off x="4276319" y="2709890"/>
            <a:ext cx="1426049" cy="979929"/>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選べる認証方式</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8</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427423" y="1085559"/>
            <a:ext cx="8185316" cy="371884"/>
          </a:xfrm>
        </p:spPr>
        <p:txBody>
          <a:bodyPr/>
          <a:lstStyle/>
          <a:p>
            <a:pPr marL="0" indent="0">
              <a:buNone/>
            </a:pPr>
            <a:r>
              <a:rPr kumimoji="1" lang="en-US" altLang="ja-JP" sz="1600" b="1" dirty="0">
                <a:solidFill>
                  <a:srgbClr val="3366FF"/>
                </a:solidFill>
              </a:rPr>
              <a:t>IC</a:t>
            </a:r>
            <a:r>
              <a:rPr kumimoji="1" lang="ja-JP" altLang="en-US" sz="1600" b="1" dirty="0">
                <a:solidFill>
                  <a:srgbClr val="3366FF"/>
                </a:solidFill>
              </a:rPr>
              <a:t>カードや生体認証による多要素・二要素認証に対応</a:t>
            </a: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427422" y="1409774"/>
            <a:ext cx="9082338" cy="628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200" kern="0" dirty="0">
                <a:solidFill>
                  <a:schemeClr val="tx1"/>
                </a:solidFill>
              </a:rPr>
              <a:t>IC</a:t>
            </a:r>
            <a:r>
              <a:rPr lang="ja-JP" altLang="en-US" sz="1200" kern="0" dirty="0">
                <a:solidFill>
                  <a:schemeClr val="tx1"/>
                </a:solidFill>
              </a:rPr>
              <a:t>カードや顔・静脈・指紋などの生体認証で多要素・二要素認証の仕組みを取り入れることができます。テレワーク時にも、</a:t>
            </a:r>
            <a:r>
              <a:rPr lang="en-US" altLang="ja-JP" sz="1200" kern="0" dirty="0">
                <a:solidFill>
                  <a:schemeClr val="tx1"/>
                </a:solidFill>
              </a:rPr>
              <a:t>PC</a:t>
            </a:r>
            <a:r>
              <a:rPr lang="ja-JP" altLang="en-US" sz="1200" kern="0" dirty="0">
                <a:solidFill>
                  <a:schemeClr val="tx1"/>
                </a:solidFill>
              </a:rPr>
              <a:t>に多要素認証が入っていることで</a:t>
            </a:r>
            <a:r>
              <a:rPr lang="en-US" altLang="ja-JP" sz="1200" kern="0" dirty="0">
                <a:solidFill>
                  <a:schemeClr val="tx1"/>
                </a:solidFill>
              </a:rPr>
              <a:t>PC</a:t>
            </a:r>
            <a:r>
              <a:rPr lang="ja-JP" altLang="en-US" sz="1200" kern="0" dirty="0">
                <a:solidFill>
                  <a:schemeClr val="tx1"/>
                </a:solidFill>
              </a:rPr>
              <a:t>の紛失・盗難時の情報漏えいのリスクを解消。安心して作業を行うことが可能です。</a:t>
            </a:r>
          </a:p>
        </p:txBody>
      </p:sp>
      <p:sp>
        <p:nvSpPr>
          <p:cNvPr id="55" name="正方形/長方形 54">
            <a:extLst>
              <a:ext uri="{FF2B5EF4-FFF2-40B4-BE49-F238E27FC236}">
                <a16:creationId xmlns:a16="http://schemas.microsoft.com/office/drawing/2014/main" id="{B91D5136-ABFC-4A43-87CB-8D359D9F4EC3}"/>
              </a:ext>
            </a:extLst>
          </p:cNvPr>
          <p:cNvSpPr/>
          <p:nvPr/>
        </p:nvSpPr>
        <p:spPr bwMode="auto">
          <a:xfrm>
            <a:off x="5034167" y="2071020"/>
            <a:ext cx="856228" cy="242572"/>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C3DF0E93-4C47-419D-BEE4-1AFFD7CA1056}"/>
              </a:ext>
            </a:extLst>
          </p:cNvPr>
          <p:cNvSpPr txBox="1"/>
          <p:nvPr/>
        </p:nvSpPr>
        <p:spPr>
          <a:xfrm>
            <a:off x="5152549" y="2047628"/>
            <a:ext cx="692144" cy="267652"/>
          </a:xfrm>
          <a:prstGeom prst="rect">
            <a:avLst/>
          </a:prstGeom>
          <a:noFill/>
        </p:spPr>
        <p:txBody>
          <a:bodyPr wrap="square" lIns="0" rIns="0" rtlCol="0" anchor="t" anchorCtr="0">
            <a:noAutofit/>
          </a:bodyPr>
          <a:lstStyle/>
          <a:p>
            <a:pP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生体認証</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57" name="正方形/長方形 56">
            <a:extLst>
              <a:ext uri="{FF2B5EF4-FFF2-40B4-BE49-F238E27FC236}">
                <a16:creationId xmlns:a16="http://schemas.microsoft.com/office/drawing/2014/main" id="{8A1EA83F-F4C6-474A-B537-9A08ED7F9F8E}"/>
              </a:ext>
            </a:extLst>
          </p:cNvPr>
          <p:cNvSpPr/>
          <p:nvPr/>
        </p:nvSpPr>
        <p:spPr bwMode="auto">
          <a:xfrm>
            <a:off x="509139" y="2058753"/>
            <a:ext cx="1164615" cy="244202"/>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079013FC-2EB7-4914-81C4-578B286E48B6}"/>
              </a:ext>
            </a:extLst>
          </p:cNvPr>
          <p:cNvSpPr txBox="1"/>
          <p:nvPr/>
        </p:nvSpPr>
        <p:spPr>
          <a:xfrm>
            <a:off x="606724" y="2038426"/>
            <a:ext cx="1164615" cy="240894"/>
          </a:xfrm>
          <a:prstGeom prst="rect">
            <a:avLst/>
          </a:prstGeom>
          <a:noFill/>
        </p:spPr>
        <p:txBody>
          <a:bodyPr wrap="square" lIns="0" rIns="0" rtlCol="0" anchor="t" anchorCtr="0">
            <a:noAutofit/>
          </a:bodyPr>
          <a:lstStyle/>
          <a:p>
            <a:pPr>
              <a:lnSpc>
                <a:spcPct val="110000"/>
              </a:lnSpc>
              <a:spcBef>
                <a:spcPts val="100"/>
              </a:spcBef>
            </a:pPr>
            <a:r>
              <a:rPr lang="en-US" altLang="ja-JP"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IC</a:t>
            </a: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カード認証</a:t>
            </a:r>
            <a:r>
              <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p>
        </p:txBody>
      </p:sp>
      <p:sp>
        <p:nvSpPr>
          <p:cNvPr id="63" name="正方形/長方形 62">
            <a:extLst>
              <a:ext uri="{FF2B5EF4-FFF2-40B4-BE49-F238E27FC236}">
                <a16:creationId xmlns:a16="http://schemas.microsoft.com/office/drawing/2014/main" id="{E63A2DC4-9C3D-4956-8FE1-6D4C143EE7E2}"/>
              </a:ext>
            </a:extLst>
          </p:cNvPr>
          <p:cNvSpPr/>
          <p:nvPr/>
        </p:nvSpPr>
        <p:spPr>
          <a:xfrm>
            <a:off x="5034166" y="4530101"/>
            <a:ext cx="4365337" cy="1238801"/>
          </a:xfrm>
          <a:prstGeom prst="rect">
            <a:avLst/>
          </a:prstGeom>
        </p:spPr>
        <p:txBody>
          <a:bodyPr wrap="square">
            <a:spAutoFit/>
          </a:bodyPr>
          <a:lstStyle/>
          <a:p>
            <a:pPr eaLnBrk="1" hangingPunct="1">
              <a:lnSpc>
                <a:spcPts val="1500"/>
              </a:lnSpc>
              <a:spcBef>
                <a:spcPct val="50000"/>
              </a:spcBef>
              <a:defRPr/>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生体情報による認証チェックを実施します。</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spcBef>
                <a:spcPct val="50000"/>
              </a:spcBef>
              <a:defRPr/>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顔認証は</a:t>
            </a: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内蔵の</a:t>
            </a: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カメラ及び外付けの</a:t>
            </a: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カメラが利用可能</a:t>
            </a:r>
            <a:b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b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です（</a:t>
            </a: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カメラは</a:t>
            </a: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SVGA</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以上が必要）。</a:t>
            </a:r>
          </a:p>
          <a:p>
            <a:pPr eaLnBrk="1" hangingPunct="1">
              <a:lnSpc>
                <a:spcPts val="1500"/>
              </a:lnSpc>
              <a:spcBef>
                <a:spcPct val="50000"/>
              </a:spcBef>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指静脈</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認証または指紋認証が利用可能です（当社指定の認証リーダー以外は事前検証が必要）。</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4" name="テキスト ボックス 63">
            <a:extLst>
              <a:ext uri="{FF2B5EF4-FFF2-40B4-BE49-F238E27FC236}">
                <a16:creationId xmlns:a16="http://schemas.microsoft.com/office/drawing/2014/main" id="{A10372F9-38CC-470B-BED1-CA01AE37AB08}"/>
              </a:ext>
            </a:extLst>
          </p:cNvPr>
          <p:cNvSpPr txBox="1"/>
          <p:nvPr/>
        </p:nvSpPr>
        <p:spPr>
          <a:xfrm>
            <a:off x="565131" y="4201042"/>
            <a:ext cx="4248830" cy="26777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endParaRPr lang="ja-JP" altLang="en-US" sz="1200" b="1"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293386D8-DCD0-469B-87F6-C9368E118836}"/>
              </a:ext>
            </a:extLst>
          </p:cNvPr>
          <p:cNvSpPr txBox="1"/>
          <p:nvPr/>
        </p:nvSpPr>
        <p:spPr>
          <a:xfrm>
            <a:off x="563944" y="4880485"/>
            <a:ext cx="4248830" cy="26777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endParaRPr lang="ja-JP" altLang="en-US" sz="1200" b="1" dirty="0">
              <a:latin typeface="メイリオ" panose="020B0604030504040204" pitchFamily="50" charset="-128"/>
              <a:ea typeface="メイリオ" panose="020B0604030504040204" pitchFamily="50" charset="-128"/>
            </a:endParaRPr>
          </a:p>
        </p:txBody>
      </p:sp>
      <p:sp>
        <p:nvSpPr>
          <p:cNvPr id="66" name="正方形/長方形 65">
            <a:extLst>
              <a:ext uri="{FF2B5EF4-FFF2-40B4-BE49-F238E27FC236}">
                <a16:creationId xmlns:a16="http://schemas.microsoft.com/office/drawing/2014/main" id="{670E488A-7DD9-4792-909F-8AA5CE5EF340}"/>
              </a:ext>
            </a:extLst>
          </p:cNvPr>
          <p:cNvSpPr/>
          <p:nvPr/>
        </p:nvSpPr>
        <p:spPr>
          <a:xfrm>
            <a:off x="491868" y="5771777"/>
            <a:ext cx="4403651" cy="275075"/>
          </a:xfrm>
          <a:prstGeom prst="rect">
            <a:avLst/>
          </a:prstGeom>
        </p:spPr>
        <p:txBody>
          <a:bodyPr wrap="square">
            <a:spAutoFit/>
          </a:bodyPr>
          <a:lstStyle/>
          <a:p>
            <a:pPr eaLnBrk="1" hangingPunct="1">
              <a:lnSpc>
                <a:spcPts val="1500"/>
              </a:lnSpc>
              <a:spcBef>
                <a:spcPct val="50000"/>
              </a:spcBef>
              <a:defRPr/>
            </a:pP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暗証番号）の入力を必要としないことも可能です。</a:t>
            </a:r>
          </a:p>
        </p:txBody>
      </p:sp>
      <p:sp>
        <p:nvSpPr>
          <p:cNvPr id="67" name="テキスト ボックス 66">
            <a:extLst>
              <a:ext uri="{FF2B5EF4-FFF2-40B4-BE49-F238E27FC236}">
                <a16:creationId xmlns:a16="http://schemas.microsoft.com/office/drawing/2014/main" id="{ADC673AE-7C7B-462C-8510-452AC01DDD1A}"/>
              </a:ext>
            </a:extLst>
          </p:cNvPr>
          <p:cNvSpPr txBox="1"/>
          <p:nvPr/>
        </p:nvSpPr>
        <p:spPr>
          <a:xfrm>
            <a:off x="5095241" y="4201042"/>
            <a:ext cx="4248830" cy="267779"/>
          </a:xfrm>
          <a:prstGeom prst="rect">
            <a:avLst/>
          </a:prstGeom>
          <a:solidFill>
            <a:schemeClr val="bg1">
              <a:lumMod val="85000"/>
            </a:schemeClr>
          </a:solidFill>
          <a:ln>
            <a:solidFill>
              <a:schemeClr val="bg1">
                <a:lumMod val="85000"/>
              </a:schemeClr>
            </a:solidFill>
          </a:ln>
        </p:spPr>
        <p:txBody>
          <a:bodyPr wrap="square" rtlCol="0" anchor="ctr" anchorCtr="0">
            <a:noAutofit/>
          </a:bodyPr>
          <a:lstStyle/>
          <a:p>
            <a:endParaRPr lang="ja-JP" altLang="en-US" sz="1200" b="1" dirty="0">
              <a:latin typeface="メイリオ" panose="020B0604030504040204" pitchFamily="50" charset="-128"/>
              <a:ea typeface="メイリオ" panose="020B0604030504040204" pitchFamily="50" charset="-128"/>
            </a:endParaRPr>
          </a:p>
        </p:txBody>
      </p:sp>
      <p:sp>
        <p:nvSpPr>
          <p:cNvPr id="68" name="正方形/長方形 67">
            <a:extLst>
              <a:ext uri="{FF2B5EF4-FFF2-40B4-BE49-F238E27FC236}">
                <a16:creationId xmlns:a16="http://schemas.microsoft.com/office/drawing/2014/main" id="{478B1AE4-A94C-4166-ACFA-60999D7F9AF4}"/>
              </a:ext>
            </a:extLst>
          </p:cNvPr>
          <p:cNvSpPr/>
          <p:nvPr/>
        </p:nvSpPr>
        <p:spPr>
          <a:xfrm>
            <a:off x="5038468" y="5784477"/>
            <a:ext cx="4403651" cy="275075"/>
          </a:xfrm>
          <a:prstGeom prst="rect">
            <a:avLst/>
          </a:prstGeom>
        </p:spPr>
        <p:txBody>
          <a:bodyPr wrap="square">
            <a:spAutoFit/>
          </a:bodyPr>
          <a:lstStyle/>
          <a:p>
            <a:pPr eaLnBrk="1" hangingPunct="1">
              <a:lnSpc>
                <a:spcPts val="1500"/>
              </a:lnSpc>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顔認証は</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暗証番号）による認証も可能です。</a:t>
            </a:r>
          </a:p>
        </p:txBody>
      </p:sp>
      <p:grpSp>
        <p:nvGrpSpPr>
          <p:cNvPr id="69" name="グループ化 68">
            <a:extLst>
              <a:ext uri="{FF2B5EF4-FFF2-40B4-BE49-F238E27FC236}">
                <a16:creationId xmlns:a16="http://schemas.microsoft.com/office/drawing/2014/main" id="{28327A16-5EED-48EE-B8D6-AFAF35B50F98}"/>
              </a:ext>
            </a:extLst>
          </p:cNvPr>
          <p:cNvGrpSpPr/>
          <p:nvPr/>
        </p:nvGrpSpPr>
        <p:grpSpPr>
          <a:xfrm>
            <a:off x="4276319" y="2709890"/>
            <a:ext cx="1362202" cy="995688"/>
            <a:chOff x="-5922963" y="4064000"/>
            <a:chExt cx="3103563" cy="2327275"/>
          </a:xfrm>
          <a:solidFill>
            <a:schemeClr val="tx1"/>
          </a:solidFill>
        </p:grpSpPr>
        <p:sp>
          <p:nvSpPr>
            <p:cNvPr id="70" name="Freeform 34">
              <a:extLst>
                <a:ext uri="{FF2B5EF4-FFF2-40B4-BE49-F238E27FC236}">
                  <a16:creationId xmlns:a16="http://schemas.microsoft.com/office/drawing/2014/main" id="{9D4EA657-089B-4810-B63D-38CD66EBF4DD}"/>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1" name="Rectangle 35">
              <a:extLst>
                <a:ext uri="{FF2B5EF4-FFF2-40B4-BE49-F238E27FC236}">
                  <a16:creationId xmlns:a16="http://schemas.microsoft.com/office/drawing/2014/main" id="{6FBAD65B-3C8D-4218-85A4-9B09F6AD550D}"/>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2" name="Freeform 36">
              <a:extLst>
                <a:ext uri="{FF2B5EF4-FFF2-40B4-BE49-F238E27FC236}">
                  <a16:creationId xmlns:a16="http://schemas.microsoft.com/office/drawing/2014/main" id="{C1C6C9CD-A6BF-4F0E-8C79-D1A15485AD73}"/>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37">
              <a:extLst>
                <a:ext uri="{FF2B5EF4-FFF2-40B4-BE49-F238E27FC236}">
                  <a16:creationId xmlns:a16="http://schemas.microsoft.com/office/drawing/2014/main" id="{00563D55-7BDE-4C64-995C-145297BDA80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38">
              <a:extLst>
                <a:ext uri="{FF2B5EF4-FFF2-40B4-BE49-F238E27FC236}">
                  <a16:creationId xmlns:a16="http://schemas.microsoft.com/office/drawing/2014/main" id="{8B8D7FFE-4F77-4AF1-99B8-953F126A9566}"/>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5" name="Freeform 39">
              <a:extLst>
                <a:ext uri="{FF2B5EF4-FFF2-40B4-BE49-F238E27FC236}">
                  <a16:creationId xmlns:a16="http://schemas.microsoft.com/office/drawing/2014/main" id="{1898E2EC-A5E7-4C6A-83CB-B3E365E97679}"/>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76" name="グラフィックス 75" descr="ロック 単色塗りつぶし">
            <a:extLst>
              <a:ext uri="{FF2B5EF4-FFF2-40B4-BE49-F238E27FC236}">
                <a16:creationId xmlns:a16="http://schemas.microsoft.com/office/drawing/2014/main" id="{AF85822C-4378-45E7-9EE7-32B1FE92C3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9464" y="2781319"/>
            <a:ext cx="564676" cy="564676"/>
          </a:xfrm>
          <a:prstGeom prst="rect">
            <a:avLst/>
          </a:prstGeom>
        </p:spPr>
      </p:pic>
      <p:pic>
        <p:nvPicPr>
          <p:cNvPr id="78" name="図 77">
            <a:extLst>
              <a:ext uri="{FF2B5EF4-FFF2-40B4-BE49-F238E27FC236}">
                <a16:creationId xmlns:a16="http://schemas.microsoft.com/office/drawing/2014/main" id="{1B53A1EE-F265-4D32-9295-0A3E5347BDC6}"/>
              </a:ext>
            </a:extLst>
          </p:cNvPr>
          <p:cNvPicPr>
            <a:picLocks noChangeAspect="1"/>
          </p:cNvPicPr>
          <p:nvPr/>
        </p:nvPicPr>
        <p:blipFill>
          <a:blip r:embed="rId5"/>
          <a:stretch>
            <a:fillRect/>
          </a:stretch>
        </p:blipFill>
        <p:spPr>
          <a:xfrm>
            <a:off x="1205734" y="2399823"/>
            <a:ext cx="2734235" cy="1713382"/>
          </a:xfrm>
          <a:prstGeom prst="rect">
            <a:avLst/>
          </a:prstGeom>
        </p:spPr>
      </p:pic>
      <p:sp>
        <p:nvSpPr>
          <p:cNvPr id="79" name="四角形吹き出し 62">
            <a:extLst>
              <a:ext uri="{FF2B5EF4-FFF2-40B4-BE49-F238E27FC236}">
                <a16:creationId xmlns:a16="http://schemas.microsoft.com/office/drawing/2014/main" id="{2EAD77F0-1E9F-42DD-9600-AA3D6068D585}"/>
              </a:ext>
            </a:extLst>
          </p:cNvPr>
          <p:cNvSpPr/>
          <p:nvPr/>
        </p:nvSpPr>
        <p:spPr bwMode="auto">
          <a:xfrm>
            <a:off x="960653" y="2725792"/>
            <a:ext cx="1473662" cy="809949"/>
          </a:xfrm>
          <a:custGeom>
            <a:avLst/>
            <a:gdLst>
              <a:gd name="connsiteX0" fmla="*/ 0 w 1473662"/>
              <a:gd name="connsiteY0" fmla="*/ 0 h 581092"/>
              <a:gd name="connsiteX1" fmla="*/ 859636 w 1473662"/>
              <a:gd name="connsiteY1" fmla="*/ 0 h 581092"/>
              <a:gd name="connsiteX2" fmla="*/ 859636 w 1473662"/>
              <a:gd name="connsiteY2" fmla="*/ 0 h 581092"/>
              <a:gd name="connsiteX3" fmla="*/ 1228052 w 1473662"/>
              <a:gd name="connsiteY3" fmla="*/ 0 h 581092"/>
              <a:gd name="connsiteX4" fmla="*/ 1473662 w 1473662"/>
              <a:gd name="connsiteY4" fmla="*/ 0 h 581092"/>
              <a:gd name="connsiteX5" fmla="*/ 1473662 w 1473662"/>
              <a:gd name="connsiteY5" fmla="*/ 338970 h 581092"/>
              <a:gd name="connsiteX6" fmla="*/ 1473662 w 1473662"/>
              <a:gd name="connsiteY6" fmla="*/ 338970 h 581092"/>
              <a:gd name="connsiteX7" fmla="*/ 1473662 w 1473662"/>
              <a:gd name="connsiteY7" fmla="*/ 484243 h 581092"/>
              <a:gd name="connsiteX8" fmla="*/ 1473662 w 1473662"/>
              <a:gd name="connsiteY8" fmla="*/ 581092 h 581092"/>
              <a:gd name="connsiteX9" fmla="*/ 1228052 w 1473662"/>
              <a:gd name="connsiteY9" fmla="*/ 581092 h 581092"/>
              <a:gd name="connsiteX10" fmla="*/ 773879 w 1473662"/>
              <a:gd name="connsiteY10" fmla="*/ 809949 h 581092"/>
              <a:gd name="connsiteX11" fmla="*/ 859636 w 1473662"/>
              <a:gd name="connsiteY11" fmla="*/ 581092 h 581092"/>
              <a:gd name="connsiteX12" fmla="*/ 0 w 1473662"/>
              <a:gd name="connsiteY12" fmla="*/ 581092 h 581092"/>
              <a:gd name="connsiteX13" fmla="*/ 0 w 1473662"/>
              <a:gd name="connsiteY13" fmla="*/ 484243 h 581092"/>
              <a:gd name="connsiteX14" fmla="*/ 0 w 1473662"/>
              <a:gd name="connsiteY14" fmla="*/ 338970 h 581092"/>
              <a:gd name="connsiteX15" fmla="*/ 0 w 1473662"/>
              <a:gd name="connsiteY15" fmla="*/ 338970 h 581092"/>
              <a:gd name="connsiteX16" fmla="*/ 0 w 1473662"/>
              <a:gd name="connsiteY16" fmla="*/ 0 h 581092"/>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228052 w 1473662"/>
              <a:gd name="connsiteY9" fmla="*/ 581092 h 809949"/>
              <a:gd name="connsiteX10" fmla="*/ 773879 w 1473662"/>
              <a:gd name="connsiteY10" fmla="*/ 809949 h 809949"/>
              <a:gd name="connsiteX11" fmla="*/ 985366 w 1473662"/>
              <a:gd name="connsiteY11" fmla="*/ 584902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136612 w 1473662"/>
              <a:gd name="connsiteY9" fmla="*/ 581092 h 809949"/>
              <a:gd name="connsiteX10" fmla="*/ 773879 w 1473662"/>
              <a:gd name="connsiteY10" fmla="*/ 809949 h 809949"/>
              <a:gd name="connsiteX11" fmla="*/ 985366 w 1473662"/>
              <a:gd name="connsiteY11" fmla="*/ 584902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73662" h="809949">
                <a:moveTo>
                  <a:pt x="0" y="0"/>
                </a:moveTo>
                <a:lnTo>
                  <a:pt x="859636" y="0"/>
                </a:lnTo>
                <a:lnTo>
                  <a:pt x="859636" y="0"/>
                </a:lnTo>
                <a:lnTo>
                  <a:pt x="1228052" y="0"/>
                </a:lnTo>
                <a:lnTo>
                  <a:pt x="1473662" y="0"/>
                </a:lnTo>
                <a:lnTo>
                  <a:pt x="1473662" y="338970"/>
                </a:lnTo>
                <a:lnTo>
                  <a:pt x="1473662" y="338970"/>
                </a:lnTo>
                <a:lnTo>
                  <a:pt x="1473662" y="484243"/>
                </a:lnTo>
                <a:lnTo>
                  <a:pt x="1473662" y="581092"/>
                </a:lnTo>
                <a:lnTo>
                  <a:pt x="1136612" y="581092"/>
                </a:lnTo>
                <a:lnTo>
                  <a:pt x="773879" y="809949"/>
                </a:lnTo>
                <a:lnTo>
                  <a:pt x="985366" y="584902"/>
                </a:lnTo>
                <a:lnTo>
                  <a:pt x="0" y="581092"/>
                </a:lnTo>
                <a:lnTo>
                  <a:pt x="0" y="484243"/>
                </a:lnTo>
                <a:lnTo>
                  <a:pt x="0" y="338970"/>
                </a:lnTo>
                <a:lnTo>
                  <a:pt x="0" y="338970"/>
                </a:lnTo>
                <a:lnTo>
                  <a:pt x="0" y="0"/>
                </a:lnTo>
                <a:close/>
              </a:path>
            </a:pathLst>
          </a:custGeom>
          <a:solidFill>
            <a:srgbClr val="3366FF"/>
          </a:solidFill>
          <a:ln w="9525" algn="ctr">
            <a:solidFill>
              <a:schemeClr val="bg1"/>
            </a:solidFill>
            <a:miter lim="800000"/>
            <a:headEnd/>
            <a:tailEnd/>
          </a:ln>
          <a:effectLst/>
        </p:spPr>
        <p:txBody>
          <a:bodyPr wrap="square" lIns="60942" tIns="127187" rIns="60942" bIns="30471"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lnSpc>
                <a:spcPct val="65000"/>
              </a:lnSpc>
              <a:spcBef>
                <a:spcPct val="50000"/>
              </a:spcBef>
            </a:pPr>
            <a:endParaRPr kumimoji="1" lang="ja-JP" altLang="en-US" sz="1333">
              <a:solidFill>
                <a:srgbClr val="002060"/>
              </a:solidFill>
            </a:endParaRPr>
          </a:p>
        </p:txBody>
      </p:sp>
      <p:pic>
        <p:nvPicPr>
          <p:cNvPr id="80" name="図 79">
            <a:extLst>
              <a:ext uri="{FF2B5EF4-FFF2-40B4-BE49-F238E27FC236}">
                <a16:creationId xmlns:a16="http://schemas.microsoft.com/office/drawing/2014/main" id="{17279F37-B423-43FB-BE19-8F448CF43491}"/>
              </a:ext>
            </a:extLst>
          </p:cNvPr>
          <p:cNvPicPr>
            <a:picLocks noChangeAspect="1"/>
          </p:cNvPicPr>
          <p:nvPr/>
        </p:nvPicPr>
        <p:blipFill rotWithShape="1">
          <a:blip r:embed="rId5"/>
          <a:srcRect l="40468" t="9359" r="40286" b="55845"/>
          <a:stretch/>
        </p:blipFill>
        <p:spPr>
          <a:xfrm>
            <a:off x="1040379" y="2763187"/>
            <a:ext cx="460283" cy="493721"/>
          </a:xfrm>
          <a:prstGeom prst="rect">
            <a:avLst/>
          </a:prstGeom>
        </p:spPr>
      </p:pic>
      <p:sp>
        <p:nvSpPr>
          <p:cNvPr id="81" name="Text Box 11">
            <a:extLst>
              <a:ext uri="{FF2B5EF4-FFF2-40B4-BE49-F238E27FC236}">
                <a16:creationId xmlns:a16="http://schemas.microsoft.com/office/drawing/2014/main" id="{BF756CDD-3AB7-4B8F-A5C2-DD043C8E5305}"/>
              </a:ext>
            </a:extLst>
          </p:cNvPr>
          <p:cNvSpPr txBox="1">
            <a:spLocks noChangeArrowheads="1"/>
          </p:cNvSpPr>
          <p:nvPr/>
        </p:nvSpPr>
        <p:spPr bwMode="auto">
          <a:xfrm>
            <a:off x="1476165" y="2910517"/>
            <a:ext cx="122413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900"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カードログオン</a:t>
            </a:r>
          </a:p>
        </p:txBody>
      </p:sp>
      <p:grpSp>
        <p:nvGrpSpPr>
          <p:cNvPr id="87" name="グループ化 86">
            <a:extLst>
              <a:ext uri="{FF2B5EF4-FFF2-40B4-BE49-F238E27FC236}">
                <a16:creationId xmlns:a16="http://schemas.microsoft.com/office/drawing/2014/main" id="{DBF993FE-DF72-4922-808C-61644012B854}"/>
              </a:ext>
            </a:extLst>
          </p:cNvPr>
          <p:cNvGrpSpPr/>
          <p:nvPr/>
        </p:nvGrpSpPr>
        <p:grpSpPr>
          <a:xfrm>
            <a:off x="5824373" y="2408769"/>
            <a:ext cx="2935475" cy="1680832"/>
            <a:chOff x="-214777" y="0"/>
            <a:chExt cx="3457670" cy="2143692"/>
          </a:xfrm>
        </p:grpSpPr>
        <p:pic>
          <p:nvPicPr>
            <p:cNvPr id="88" name="図 87">
              <a:extLst>
                <a:ext uri="{FF2B5EF4-FFF2-40B4-BE49-F238E27FC236}">
                  <a16:creationId xmlns:a16="http://schemas.microsoft.com/office/drawing/2014/main" id="{D9D1456C-3AE8-44B5-9E61-3BB7A78971FD}"/>
                </a:ext>
              </a:extLst>
            </p:cNvPr>
            <p:cNvPicPr>
              <a:picLocks noChangeAspect="1"/>
            </p:cNvPicPr>
            <p:nvPr/>
          </p:nvPicPr>
          <p:blipFill>
            <a:blip r:embed="rId6"/>
            <a:stretch>
              <a:fillRect/>
            </a:stretch>
          </p:blipFill>
          <p:spPr>
            <a:xfrm>
              <a:off x="0" y="0"/>
              <a:ext cx="3242893" cy="2143692"/>
            </a:xfrm>
            <a:prstGeom prst="rect">
              <a:avLst/>
            </a:prstGeom>
          </p:spPr>
        </p:pic>
        <p:sp>
          <p:nvSpPr>
            <p:cNvPr id="89" name="四角形: 角を丸くする 88">
              <a:extLst>
                <a:ext uri="{FF2B5EF4-FFF2-40B4-BE49-F238E27FC236}">
                  <a16:creationId xmlns:a16="http://schemas.microsoft.com/office/drawing/2014/main" id="{EB1346B9-0D5A-4DAF-A55B-B20274F24157}"/>
                </a:ext>
              </a:extLst>
            </p:cNvPr>
            <p:cNvSpPr/>
            <p:nvPr/>
          </p:nvSpPr>
          <p:spPr>
            <a:xfrm>
              <a:off x="1305461" y="1543537"/>
              <a:ext cx="1274656" cy="337194"/>
            </a:xfrm>
            <a:prstGeom prst="roundRect">
              <a:avLst/>
            </a:prstGeom>
            <a:no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90" name="四角形: 角を丸くする 89">
              <a:extLst>
                <a:ext uri="{FF2B5EF4-FFF2-40B4-BE49-F238E27FC236}">
                  <a16:creationId xmlns:a16="http://schemas.microsoft.com/office/drawing/2014/main" id="{D67EF83B-74C4-4D6E-A407-BCD5AC65B887}"/>
                </a:ext>
              </a:extLst>
            </p:cNvPr>
            <p:cNvSpPr/>
            <p:nvPr/>
          </p:nvSpPr>
          <p:spPr>
            <a:xfrm>
              <a:off x="2627448" y="1543537"/>
              <a:ext cx="297749" cy="337194"/>
            </a:xfrm>
            <a:prstGeom prst="roundRect">
              <a:avLst/>
            </a:prstGeom>
            <a:no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91" name="四角形吹き出し 62">
              <a:extLst>
                <a:ext uri="{FF2B5EF4-FFF2-40B4-BE49-F238E27FC236}">
                  <a16:creationId xmlns:a16="http://schemas.microsoft.com/office/drawing/2014/main" id="{D0277C53-3D0D-42D9-AAB7-5BFC2375D24C}"/>
                </a:ext>
              </a:extLst>
            </p:cNvPr>
            <p:cNvSpPr/>
            <p:nvPr/>
          </p:nvSpPr>
          <p:spPr bwMode="auto">
            <a:xfrm>
              <a:off x="-214777" y="388589"/>
              <a:ext cx="1735813" cy="1032989"/>
            </a:xfrm>
            <a:custGeom>
              <a:avLst/>
              <a:gdLst>
                <a:gd name="connsiteX0" fmla="*/ 0 w 1473662"/>
                <a:gd name="connsiteY0" fmla="*/ 0 h 581092"/>
                <a:gd name="connsiteX1" fmla="*/ 859636 w 1473662"/>
                <a:gd name="connsiteY1" fmla="*/ 0 h 581092"/>
                <a:gd name="connsiteX2" fmla="*/ 859636 w 1473662"/>
                <a:gd name="connsiteY2" fmla="*/ 0 h 581092"/>
                <a:gd name="connsiteX3" fmla="*/ 1228052 w 1473662"/>
                <a:gd name="connsiteY3" fmla="*/ 0 h 581092"/>
                <a:gd name="connsiteX4" fmla="*/ 1473662 w 1473662"/>
                <a:gd name="connsiteY4" fmla="*/ 0 h 581092"/>
                <a:gd name="connsiteX5" fmla="*/ 1473662 w 1473662"/>
                <a:gd name="connsiteY5" fmla="*/ 338970 h 581092"/>
                <a:gd name="connsiteX6" fmla="*/ 1473662 w 1473662"/>
                <a:gd name="connsiteY6" fmla="*/ 338970 h 581092"/>
                <a:gd name="connsiteX7" fmla="*/ 1473662 w 1473662"/>
                <a:gd name="connsiteY7" fmla="*/ 484243 h 581092"/>
                <a:gd name="connsiteX8" fmla="*/ 1473662 w 1473662"/>
                <a:gd name="connsiteY8" fmla="*/ 581092 h 581092"/>
                <a:gd name="connsiteX9" fmla="*/ 1228052 w 1473662"/>
                <a:gd name="connsiteY9" fmla="*/ 581092 h 581092"/>
                <a:gd name="connsiteX10" fmla="*/ 773879 w 1473662"/>
                <a:gd name="connsiteY10" fmla="*/ 809949 h 581092"/>
                <a:gd name="connsiteX11" fmla="*/ 859636 w 1473662"/>
                <a:gd name="connsiteY11" fmla="*/ 581092 h 581092"/>
                <a:gd name="connsiteX12" fmla="*/ 0 w 1473662"/>
                <a:gd name="connsiteY12" fmla="*/ 581092 h 581092"/>
                <a:gd name="connsiteX13" fmla="*/ 0 w 1473662"/>
                <a:gd name="connsiteY13" fmla="*/ 484243 h 581092"/>
                <a:gd name="connsiteX14" fmla="*/ 0 w 1473662"/>
                <a:gd name="connsiteY14" fmla="*/ 338970 h 581092"/>
                <a:gd name="connsiteX15" fmla="*/ 0 w 1473662"/>
                <a:gd name="connsiteY15" fmla="*/ 338970 h 581092"/>
                <a:gd name="connsiteX16" fmla="*/ 0 w 1473662"/>
                <a:gd name="connsiteY16" fmla="*/ 0 h 581092"/>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228052 w 1473662"/>
                <a:gd name="connsiteY9" fmla="*/ 581092 h 809949"/>
                <a:gd name="connsiteX10" fmla="*/ 773879 w 1473662"/>
                <a:gd name="connsiteY10" fmla="*/ 809949 h 809949"/>
                <a:gd name="connsiteX11" fmla="*/ 1018132 w 1473662"/>
                <a:gd name="connsiteY11" fmla="*/ 574996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228052 w 1473662"/>
                <a:gd name="connsiteY9" fmla="*/ 581092 h 809949"/>
                <a:gd name="connsiteX10" fmla="*/ 773879 w 1473662"/>
                <a:gd name="connsiteY10" fmla="*/ 809949 h 809949"/>
                <a:gd name="connsiteX11" fmla="*/ 1018132 w 1473662"/>
                <a:gd name="connsiteY11" fmla="*/ 568900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148804 w 1473662"/>
                <a:gd name="connsiteY9" fmla="*/ 593284 h 809949"/>
                <a:gd name="connsiteX10" fmla="*/ 773879 w 1473662"/>
                <a:gd name="connsiteY10" fmla="*/ 809949 h 809949"/>
                <a:gd name="connsiteX11" fmla="*/ 1018132 w 1473662"/>
                <a:gd name="connsiteY11" fmla="*/ 568900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146264 w 1473662"/>
                <a:gd name="connsiteY9" fmla="*/ 575504 h 809949"/>
                <a:gd name="connsiteX10" fmla="*/ 773879 w 1473662"/>
                <a:gd name="connsiteY10" fmla="*/ 809949 h 809949"/>
                <a:gd name="connsiteX11" fmla="*/ 1018132 w 1473662"/>
                <a:gd name="connsiteY11" fmla="*/ 568900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146264 w 1473662"/>
                <a:gd name="connsiteY9" fmla="*/ 575504 h 809949"/>
                <a:gd name="connsiteX10" fmla="*/ 773879 w 1473662"/>
                <a:gd name="connsiteY10" fmla="*/ 809949 h 809949"/>
                <a:gd name="connsiteX11" fmla="*/ 1015592 w 1473662"/>
                <a:gd name="connsiteY11" fmla="*/ 576520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 name="connsiteX0" fmla="*/ 0 w 1473662"/>
                <a:gd name="connsiteY0" fmla="*/ 0 h 809949"/>
                <a:gd name="connsiteX1" fmla="*/ 859636 w 1473662"/>
                <a:gd name="connsiteY1" fmla="*/ 0 h 809949"/>
                <a:gd name="connsiteX2" fmla="*/ 859636 w 1473662"/>
                <a:gd name="connsiteY2" fmla="*/ 0 h 809949"/>
                <a:gd name="connsiteX3" fmla="*/ 1228052 w 1473662"/>
                <a:gd name="connsiteY3" fmla="*/ 0 h 809949"/>
                <a:gd name="connsiteX4" fmla="*/ 1473662 w 1473662"/>
                <a:gd name="connsiteY4" fmla="*/ 0 h 809949"/>
                <a:gd name="connsiteX5" fmla="*/ 1473662 w 1473662"/>
                <a:gd name="connsiteY5" fmla="*/ 338970 h 809949"/>
                <a:gd name="connsiteX6" fmla="*/ 1473662 w 1473662"/>
                <a:gd name="connsiteY6" fmla="*/ 338970 h 809949"/>
                <a:gd name="connsiteX7" fmla="*/ 1473662 w 1473662"/>
                <a:gd name="connsiteY7" fmla="*/ 484243 h 809949"/>
                <a:gd name="connsiteX8" fmla="*/ 1473662 w 1473662"/>
                <a:gd name="connsiteY8" fmla="*/ 581092 h 809949"/>
                <a:gd name="connsiteX9" fmla="*/ 1146264 w 1473662"/>
                <a:gd name="connsiteY9" fmla="*/ 575504 h 809949"/>
                <a:gd name="connsiteX10" fmla="*/ 773879 w 1473662"/>
                <a:gd name="connsiteY10" fmla="*/ 809949 h 809949"/>
                <a:gd name="connsiteX11" fmla="*/ 1015592 w 1473662"/>
                <a:gd name="connsiteY11" fmla="*/ 576520 h 809949"/>
                <a:gd name="connsiteX12" fmla="*/ 0 w 1473662"/>
                <a:gd name="connsiteY12" fmla="*/ 581092 h 809949"/>
                <a:gd name="connsiteX13" fmla="*/ 0 w 1473662"/>
                <a:gd name="connsiteY13" fmla="*/ 484243 h 809949"/>
                <a:gd name="connsiteX14" fmla="*/ 0 w 1473662"/>
                <a:gd name="connsiteY14" fmla="*/ 338970 h 809949"/>
                <a:gd name="connsiteX15" fmla="*/ 0 w 1473662"/>
                <a:gd name="connsiteY15" fmla="*/ 338970 h 809949"/>
                <a:gd name="connsiteX16" fmla="*/ 0 w 1473662"/>
                <a:gd name="connsiteY16" fmla="*/ 0 h 80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73662" h="809949">
                  <a:moveTo>
                    <a:pt x="0" y="0"/>
                  </a:moveTo>
                  <a:lnTo>
                    <a:pt x="859636" y="0"/>
                  </a:lnTo>
                  <a:lnTo>
                    <a:pt x="859636" y="0"/>
                  </a:lnTo>
                  <a:lnTo>
                    <a:pt x="1228052" y="0"/>
                  </a:lnTo>
                  <a:lnTo>
                    <a:pt x="1473662" y="0"/>
                  </a:lnTo>
                  <a:lnTo>
                    <a:pt x="1473662" y="338970"/>
                  </a:lnTo>
                  <a:lnTo>
                    <a:pt x="1473662" y="338970"/>
                  </a:lnTo>
                  <a:lnTo>
                    <a:pt x="1473662" y="484243"/>
                  </a:lnTo>
                  <a:lnTo>
                    <a:pt x="1473662" y="581092"/>
                  </a:lnTo>
                  <a:lnTo>
                    <a:pt x="1146264" y="575504"/>
                  </a:lnTo>
                  <a:lnTo>
                    <a:pt x="773879" y="809949"/>
                  </a:lnTo>
                  <a:lnTo>
                    <a:pt x="1015592" y="576520"/>
                  </a:lnTo>
                  <a:lnTo>
                    <a:pt x="0" y="581092"/>
                  </a:lnTo>
                  <a:lnTo>
                    <a:pt x="0" y="484243"/>
                  </a:lnTo>
                  <a:lnTo>
                    <a:pt x="0" y="338970"/>
                  </a:lnTo>
                  <a:lnTo>
                    <a:pt x="0" y="338970"/>
                  </a:lnTo>
                  <a:lnTo>
                    <a:pt x="0" y="0"/>
                  </a:lnTo>
                  <a:close/>
                </a:path>
              </a:pathLst>
            </a:custGeom>
            <a:solidFill>
              <a:srgbClr val="3366FF"/>
            </a:solidFill>
            <a:ln w="9525" algn="ctr">
              <a:solidFill>
                <a:schemeClr val="bg1"/>
              </a:solidFill>
              <a:miter lim="800000"/>
              <a:headEnd/>
              <a:tailEnd/>
            </a:ln>
            <a:effectLst/>
          </p:spPr>
          <p:txBody>
            <a:bodyPr wrap="square" lIns="60942" tIns="127187" rIns="60942" bIns="30471"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lnSpc>
                  <a:spcPct val="65000"/>
                </a:lnSpc>
                <a:spcBef>
                  <a:spcPct val="50000"/>
                </a:spcBef>
              </a:pPr>
              <a:endParaRPr kumimoji="1" lang="ja-JP" altLang="en-US" sz="1333">
                <a:solidFill>
                  <a:srgbClr val="002060"/>
                </a:solidFill>
              </a:endParaRPr>
            </a:p>
          </p:txBody>
        </p:sp>
      </p:grpSp>
      <p:pic>
        <p:nvPicPr>
          <p:cNvPr id="92" name="図 91">
            <a:extLst>
              <a:ext uri="{FF2B5EF4-FFF2-40B4-BE49-F238E27FC236}">
                <a16:creationId xmlns:a16="http://schemas.microsoft.com/office/drawing/2014/main" id="{8B1D63AF-7BE6-4788-A83A-D931FE83FBF3}"/>
              </a:ext>
            </a:extLst>
          </p:cNvPr>
          <p:cNvPicPr>
            <a:picLocks noChangeAspect="1"/>
          </p:cNvPicPr>
          <p:nvPr/>
        </p:nvPicPr>
        <p:blipFill rotWithShape="1">
          <a:blip r:embed="rId6"/>
          <a:srcRect l="48673" t="7097" r="21438" b="47086"/>
          <a:stretch/>
        </p:blipFill>
        <p:spPr>
          <a:xfrm>
            <a:off x="5890394" y="2756733"/>
            <a:ext cx="535985" cy="501615"/>
          </a:xfrm>
          <a:prstGeom prst="rect">
            <a:avLst/>
          </a:prstGeom>
        </p:spPr>
      </p:pic>
      <p:sp>
        <p:nvSpPr>
          <p:cNvPr id="93" name="Text Box 11">
            <a:extLst>
              <a:ext uri="{FF2B5EF4-FFF2-40B4-BE49-F238E27FC236}">
                <a16:creationId xmlns:a16="http://schemas.microsoft.com/office/drawing/2014/main" id="{9CA2F50C-CD9D-47CA-ACCA-DFEF16B4EFF3}"/>
              </a:ext>
            </a:extLst>
          </p:cNvPr>
          <p:cNvSpPr txBox="1">
            <a:spLocks noChangeArrowheads="1"/>
          </p:cNvSpPr>
          <p:nvPr/>
        </p:nvSpPr>
        <p:spPr bwMode="auto">
          <a:xfrm>
            <a:off x="6511044" y="2879739"/>
            <a:ext cx="67619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900"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顔</a:t>
            </a:r>
          </a:p>
        </p:txBody>
      </p:sp>
      <p:sp>
        <p:nvSpPr>
          <p:cNvPr id="94" name="正方形/長方形 93">
            <a:extLst>
              <a:ext uri="{FF2B5EF4-FFF2-40B4-BE49-F238E27FC236}">
                <a16:creationId xmlns:a16="http://schemas.microsoft.com/office/drawing/2014/main" id="{4C04635A-9497-4A6A-80EC-5519E8FB4CB4}"/>
              </a:ext>
            </a:extLst>
          </p:cNvPr>
          <p:cNvSpPr/>
          <p:nvPr/>
        </p:nvSpPr>
        <p:spPr>
          <a:xfrm>
            <a:off x="502374" y="4535688"/>
            <a:ext cx="4403651" cy="276999"/>
          </a:xfrm>
          <a:prstGeom prst="rect">
            <a:avLst/>
          </a:prstGeom>
        </p:spPr>
        <p:txBody>
          <a:bodyPr wrap="square">
            <a:spAutoFit/>
          </a:bodyPr>
          <a:lstStyle/>
          <a:p>
            <a:pPr eaLnBrk="1" hangingPunct="1">
              <a:lnSpc>
                <a:spcPts val="1500"/>
              </a:lnSpc>
              <a:spcBef>
                <a:spcPct val="50000"/>
              </a:spcBef>
              <a:defRPr/>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登録済みカード以外は使用できません。</a:t>
            </a:r>
          </a:p>
        </p:txBody>
      </p:sp>
      <p:sp>
        <p:nvSpPr>
          <p:cNvPr id="95" name="正方形/長方形 94">
            <a:extLst>
              <a:ext uri="{FF2B5EF4-FFF2-40B4-BE49-F238E27FC236}">
                <a16:creationId xmlns:a16="http://schemas.microsoft.com/office/drawing/2014/main" id="{9DF7325D-559C-4FD4-AFB1-613461014CA7}"/>
              </a:ext>
            </a:extLst>
          </p:cNvPr>
          <p:cNvSpPr/>
          <p:nvPr/>
        </p:nvSpPr>
        <p:spPr>
          <a:xfrm>
            <a:off x="502374" y="5234188"/>
            <a:ext cx="4403651" cy="276999"/>
          </a:xfrm>
          <a:prstGeom prst="rect">
            <a:avLst/>
          </a:prstGeom>
        </p:spPr>
        <p:txBody>
          <a:bodyPr wrap="square">
            <a:spAutoFit/>
          </a:bodyPr>
          <a:lstStyle/>
          <a:p>
            <a:pPr eaLnBrk="1" hangingPunct="1">
              <a:lnSpc>
                <a:spcPts val="1500"/>
              </a:lnSpc>
              <a:spcBef>
                <a:spcPct val="50000"/>
              </a:spcBef>
              <a:defRPr/>
            </a:pPr>
            <a:r>
              <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（暗証番号）による認証チェックを実施します。</a:t>
            </a:r>
          </a:p>
        </p:txBody>
      </p:sp>
      <p:sp>
        <p:nvSpPr>
          <p:cNvPr id="11" name="テキスト ボックス 10">
            <a:extLst>
              <a:ext uri="{FF2B5EF4-FFF2-40B4-BE49-F238E27FC236}">
                <a16:creationId xmlns:a16="http://schemas.microsoft.com/office/drawing/2014/main" id="{657BEC9E-1074-C376-50F3-E157CDFB8D22}"/>
              </a:ext>
            </a:extLst>
          </p:cNvPr>
          <p:cNvSpPr txBox="1"/>
          <p:nvPr/>
        </p:nvSpPr>
        <p:spPr>
          <a:xfrm>
            <a:off x="514630" y="4222576"/>
            <a:ext cx="1461022" cy="276999"/>
          </a:xfrm>
          <a:prstGeom prst="rect">
            <a:avLst/>
          </a:prstGeom>
          <a:noFill/>
        </p:spPr>
        <p:txBody>
          <a:bodyPr wrap="square">
            <a:spAutoFit/>
          </a:bodyPr>
          <a:lstStyle/>
          <a:p>
            <a:r>
              <a:rPr lang="en-US" altLang="ja-JP" sz="1200" b="1" dirty="0">
                <a:latin typeface="メイリオ" panose="020B0604030504040204" pitchFamily="50" charset="-128"/>
                <a:ea typeface="メイリオ" panose="020B0604030504040204" pitchFamily="50" charset="-128"/>
              </a:rPr>
              <a:t>【IC</a:t>
            </a:r>
            <a:r>
              <a:rPr lang="ja-JP" altLang="en-US" sz="1200" b="1" dirty="0">
                <a:latin typeface="メイリオ" panose="020B0604030504040204" pitchFamily="50" charset="-128"/>
                <a:ea typeface="メイリオ" panose="020B0604030504040204" pitchFamily="50" charset="-128"/>
              </a:rPr>
              <a:t>カード認証</a:t>
            </a: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　</a:t>
            </a:r>
          </a:p>
        </p:txBody>
      </p:sp>
      <p:sp>
        <p:nvSpPr>
          <p:cNvPr id="12" name="テキスト ボックス 11">
            <a:extLst>
              <a:ext uri="{FF2B5EF4-FFF2-40B4-BE49-F238E27FC236}">
                <a16:creationId xmlns:a16="http://schemas.microsoft.com/office/drawing/2014/main" id="{915BC715-3845-12F7-B862-5CD41FADCC69}"/>
              </a:ext>
            </a:extLst>
          </p:cNvPr>
          <p:cNvSpPr txBox="1"/>
          <p:nvPr/>
        </p:nvSpPr>
        <p:spPr>
          <a:xfrm>
            <a:off x="514630" y="4893695"/>
            <a:ext cx="1461022" cy="276999"/>
          </a:xfrm>
          <a:prstGeom prst="rect">
            <a:avLst/>
          </a:prstGeom>
          <a:noFill/>
        </p:spPr>
        <p:txBody>
          <a:bodyPr wrap="square">
            <a:spAutoFit/>
          </a:bodyPr>
          <a:lstStyle/>
          <a:p>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本人認証</a:t>
            </a: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　</a:t>
            </a:r>
          </a:p>
        </p:txBody>
      </p:sp>
      <p:sp>
        <p:nvSpPr>
          <p:cNvPr id="13" name="テキスト ボックス 12">
            <a:extLst>
              <a:ext uri="{FF2B5EF4-FFF2-40B4-BE49-F238E27FC236}">
                <a16:creationId xmlns:a16="http://schemas.microsoft.com/office/drawing/2014/main" id="{0DA29301-3BD3-5ADE-8DA3-9B80590B693F}"/>
              </a:ext>
            </a:extLst>
          </p:cNvPr>
          <p:cNvSpPr txBox="1"/>
          <p:nvPr/>
        </p:nvSpPr>
        <p:spPr>
          <a:xfrm>
            <a:off x="5050022" y="4222576"/>
            <a:ext cx="1461022" cy="276999"/>
          </a:xfrm>
          <a:prstGeom prst="rect">
            <a:avLst/>
          </a:prstGeom>
          <a:noFill/>
        </p:spPr>
        <p:txBody>
          <a:bodyPr wrap="square">
            <a:spAutoFit/>
          </a:bodyPr>
          <a:lstStyle/>
          <a:p>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本人認証</a:t>
            </a: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　</a:t>
            </a:r>
          </a:p>
        </p:txBody>
      </p:sp>
    </p:spTree>
    <p:extLst>
      <p:ext uri="{BB962C8B-B14F-4D97-AF65-F5344CB8AC3E}">
        <p14:creationId xmlns:p14="http://schemas.microsoft.com/office/powerpoint/2010/main" val="2697968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 name="正方形/長方形 1276">
            <a:extLst>
              <a:ext uri="{FF2B5EF4-FFF2-40B4-BE49-F238E27FC236}">
                <a16:creationId xmlns:a16="http://schemas.microsoft.com/office/drawing/2014/main" id="{36BCB228-1CCD-483F-9F47-2EF14C38F993}"/>
              </a:ext>
            </a:extLst>
          </p:cNvPr>
          <p:cNvSpPr/>
          <p:nvPr/>
        </p:nvSpPr>
        <p:spPr bwMode="auto">
          <a:xfrm>
            <a:off x="164869" y="3313046"/>
            <a:ext cx="4604552" cy="3126303"/>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選べる管理方式</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9</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426697" y="1090824"/>
            <a:ext cx="8185316" cy="371884"/>
          </a:xfrm>
        </p:spPr>
        <p:txBody>
          <a:bodyPr/>
          <a:lstStyle/>
          <a:p>
            <a:pPr marL="0" indent="0">
              <a:buNone/>
            </a:pPr>
            <a:r>
              <a:rPr kumimoji="1" lang="en-US" altLang="ja-JP" sz="1600" b="1" dirty="0">
                <a:solidFill>
                  <a:srgbClr val="3366FF"/>
                </a:solidFill>
              </a:rPr>
              <a:t>Active Directory</a:t>
            </a:r>
            <a:r>
              <a:rPr kumimoji="1" lang="ja-JP" altLang="en-US" sz="1600" b="1" dirty="0">
                <a:solidFill>
                  <a:srgbClr val="3366FF"/>
                </a:solidFill>
              </a:rPr>
              <a:t>版、スタンドアローン版にも対応</a:t>
            </a: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426696" y="1415039"/>
            <a:ext cx="8232926" cy="319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200" kern="0" dirty="0">
                <a:solidFill>
                  <a:schemeClr val="tx1"/>
                </a:solidFill>
              </a:rPr>
              <a:t>Active Directory</a:t>
            </a:r>
            <a:r>
              <a:rPr lang="ja-JP" altLang="en-US" sz="1200" kern="0" dirty="0">
                <a:solidFill>
                  <a:schemeClr val="tx1"/>
                </a:solidFill>
              </a:rPr>
              <a:t>対応の集中管理、ワークグループ環境下のスタンドアローンにも対応しています。</a:t>
            </a:r>
          </a:p>
        </p:txBody>
      </p:sp>
      <p:cxnSp>
        <p:nvCxnSpPr>
          <p:cNvPr id="46" name="直線コネクタ 45">
            <a:extLst>
              <a:ext uri="{FF2B5EF4-FFF2-40B4-BE49-F238E27FC236}">
                <a16:creationId xmlns:a16="http://schemas.microsoft.com/office/drawing/2014/main" id="{23B067CD-21E9-4438-BE9E-EAA6B7323110}"/>
              </a:ext>
            </a:extLst>
          </p:cNvPr>
          <p:cNvCxnSpPr>
            <a:cxnSpLocks/>
          </p:cNvCxnSpPr>
          <p:nvPr/>
        </p:nvCxnSpPr>
        <p:spPr bwMode="auto">
          <a:xfrm>
            <a:off x="4947408" y="1909980"/>
            <a:ext cx="5592" cy="4427320"/>
          </a:xfrm>
          <a:prstGeom prst="line">
            <a:avLst/>
          </a:prstGeom>
          <a:ln w="38100">
            <a:solidFill>
              <a:srgbClr val="3366FF"/>
            </a:solidFill>
            <a:prstDash val="dash"/>
          </a:ln>
          <a:effectLst/>
        </p:spPr>
        <p:style>
          <a:lnRef idx="1">
            <a:schemeClr val="dk1"/>
          </a:lnRef>
          <a:fillRef idx="0">
            <a:schemeClr val="dk1"/>
          </a:fillRef>
          <a:effectRef idx="0">
            <a:schemeClr val="dk1"/>
          </a:effectRef>
          <a:fontRef idx="minor">
            <a:schemeClr val="tx1"/>
          </a:fontRef>
        </p:style>
      </p:cxnSp>
      <p:sp>
        <p:nvSpPr>
          <p:cNvPr id="132" name="Line 90">
            <a:extLst>
              <a:ext uri="{FF2B5EF4-FFF2-40B4-BE49-F238E27FC236}">
                <a16:creationId xmlns:a16="http://schemas.microsoft.com/office/drawing/2014/main" id="{9AAFEB56-646F-42A3-971E-05BF5E4B8042}"/>
              </a:ext>
            </a:extLst>
          </p:cNvPr>
          <p:cNvSpPr>
            <a:spLocks noChangeShapeType="1"/>
          </p:cNvSpPr>
          <p:nvPr/>
        </p:nvSpPr>
        <p:spPr bwMode="auto">
          <a:xfrm>
            <a:off x="5745314" y="4706880"/>
            <a:ext cx="327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133" name="Line 98">
            <a:extLst>
              <a:ext uri="{FF2B5EF4-FFF2-40B4-BE49-F238E27FC236}">
                <a16:creationId xmlns:a16="http://schemas.microsoft.com/office/drawing/2014/main" id="{9F98B020-6E74-4924-939F-20D173171281}"/>
              </a:ext>
            </a:extLst>
          </p:cNvPr>
          <p:cNvSpPr>
            <a:spLocks noChangeShapeType="1"/>
          </p:cNvSpPr>
          <p:nvPr/>
        </p:nvSpPr>
        <p:spPr bwMode="auto">
          <a:xfrm>
            <a:off x="8225885" y="4716785"/>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36" name="グループ化 135">
            <a:extLst>
              <a:ext uri="{FF2B5EF4-FFF2-40B4-BE49-F238E27FC236}">
                <a16:creationId xmlns:a16="http://schemas.microsoft.com/office/drawing/2014/main" id="{E01AA0EB-8F70-44CC-A431-FBD3C2BD96DA}"/>
              </a:ext>
            </a:extLst>
          </p:cNvPr>
          <p:cNvGrpSpPr/>
          <p:nvPr/>
        </p:nvGrpSpPr>
        <p:grpSpPr>
          <a:xfrm>
            <a:off x="7882260" y="4972302"/>
            <a:ext cx="687249" cy="510575"/>
            <a:chOff x="-5922963" y="4064000"/>
            <a:chExt cx="3103563" cy="2327275"/>
          </a:xfrm>
          <a:solidFill>
            <a:schemeClr val="tx1"/>
          </a:solidFill>
        </p:grpSpPr>
        <p:sp>
          <p:nvSpPr>
            <p:cNvPr id="137" name="Freeform 34">
              <a:extLst>
                <a:ext uri="{FF2B5EF4-FFF2-40B4-BE49-F238E27FC236}">
                  <a16:creationId xmlns:a16="http://schemas.microsoft.com/office/drawing/2014/main" id="{90FA713A-1881-41B3-BB51-F30327EF8F93}"/>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8" name="Rectangle 35">
              <a:extLst>
                <a:ext uri="{FF2B5EF4-FFF2-40B4-BE49-F238E27FC236}">
                  <a16:creationId xmlns:a16="http://schemas.microsoft.com/office/drawing/2014/main" id="{ABFC85CC-352E-4BA5-B377-AB962532AF77}"/>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9" name="Freeform 36">
              <a:extLst>
                <a:ext uri="{FF2B5EF4-FFF2-40B4-BE49-F238E27FC236}">
                  <a16:creationId xmlns:a16="http://schemas.microsoft.com/office/drawing/2014/main" id="{8DAAC632-9954-44CC-BE57-53AA61E33F8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37">
              <a:extLst>
                <a:ext uri="{FF2B5EF4-FFF2-40B4-BE49-F238E27FC236}">
                  <a16:creationId xmlns:a16="http://schemas.microsoft.com/office/drawing/2014/main" id="{211434CD-9A9D-4BDD-9F6A-B5AA2E9B396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38">
              <a:extLst>
                <a:ext uri="{FF2B5EF4-FFF2-40B4-BE49-F238E27FC236}">
                  <a16:creationId xmlns:a16="http://schemas.microsoft.com/office/drawing/2014/main" id="{03045126-65DA-4921-9CD4-EBE31BAC4907}"/>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2" name="Freeform 39">
              <a:extLst>
                <a:ext uri="{FF2B5EF4-FFF2-40B4-BE49-F238E27FC236}">
                  <a16:creationId xmlns:a16="http://schemas.microsoft.com/office/drawing/2014/main" id="{CAC50461-6E79-4A09-A3D3-4F562F60F430}"/>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58" name="グループ化 157">
            <a:extLst>
              <a:ext uri="{FF2B5EF4-FFF2-40B4-BE49-F238E27FC236}">
                <a16:creationId xmlns:a16="http://schemas.microsoft.com/office/drawing/2014/main" id="{0AC95CD9-A292-4123-97F8-4A377414DC76}"/>
              </a:ext>
            </a:extLst>
          </p:cNvPr>
          <p:cNvGrpSpPr>
            <a:grpSpLocks noChangeAspect="1"/>
          </p:cNvGrpSpPr>
          <p:nvPr/>
        </p:nvGrpSpPr>
        <p:grpSpPr>
          <a:xfrm>
            <a:off x="5729576" y="3722163"/>
            <a:ext cx="447750" cy="808433"/>
            <a:chOff x="2743201" y="3695701"/>
            <a:chExt cx="1371600" cy="2476499"/>
          </a:xfrm>
          <a:solidFill>
            <a:schemeClr val="tx1"/>
          </a:solidFill>
        </p:grpSpPr>
        <p:sp>
          <p:nvSpPr>
            <p:cNvPr id="159" name="Freeform 17">
              <a:extLst>
                <a:ext uri="{FF2B5EF4-FFF2-40B4-BE49-F238E27FC236}">
                  <a16:creationId xmlns:a16="http://schemas.microsoft.com/office/drawing/2014/main" id="{42673FC5-19F3-4275-8A46-154EA3F194D8}"/>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60" name="Freeform 18">
              <a:extLst>
                <a:ext uri="{FF2B5EF4-FFF2-40B4-BE49-F238E27FC236}">
                  <a16:creationId xmlns:a16="http://schemas.microsoft.com/office/drawing/2014/main" id="{F60DD23F-6C2E-4D2B-81D7-E07C60A1CC11}"/>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61" name="Rectangle 19">
              <a:extLst>
                <a:ext uri="{FF2B5EF4-FFF2-40B4-BE49-F238E27FC236}">
                  <a16:creationId xmlns:a16="http://schemas.microsoft.com/office/drawing/2014/main" id="{E14FE1B7-3161-484A-8BB4-016792F35204}"/>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sp>
        <p:nvSpPr>
          <p:cNvPr id="162" name="Line 98">
            <a:extLst>
              <a:ext uri="{FF2B5EF4-FFF2-40B4-BE49-F238E27FC236}">
                <a16:creationId xmlns:a16="http://schemas.microsoft.com/office/drawing/2014/main" id="{2D33E41B-EF35-4921-A575-D1D8F6457FB4}"/>
              </a:ext>
            </a:extLst>
          </p:cNvPr>
          <p:cNvSpPr>
            <a:spLocks noChangeShapeType="1"/>
          </p:cNvSpPr>
          <p:nvPr/>
        </p:nvSpPr>
        <p:spPr bwMode="auto">
          <a:xfrm>
            <a:off x="5972007" y="4409883"/>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B6A2581A-49CC-4B92-81AD-19D0C347C723}"/>
              </a:ext>
            </a:extLst>
          </p:cNvPr>
          <p:cNvGrpSpPr/>
          <p:nvPr/>
        </p:nvGrpSpPr>
        <p:grpSpPr>
          <a:xfrm>
            <a:off x="6096819" y="3980793"/>
            <a:ext cx="570071" cy="570071"/>
            <a:chOff x="7545288" y="2171490"/>
            <a:chExt cx="570071" cy="570071"/>
          </a:xfrm>
        </p:grpSpPr>
        <p:sp>
          <p:nvSpPr>
            <p:cNvPr id="9" name="正方形/長方形 8">
              <a:extLst>
                <a:ext uri="{FF2B5EF4-FFF2-40B4-BE49-F238E27FC236}">
                  <a16:creationId xmlns:a16="http://schemas.microsoft.com/office/drawing/2014/main" id="{C5DCBEF4-8554-4C26-89BD-E61FD65D32AC}"/>
                </a:ext>
              </a:extLst>
            </p:cNvPr>
            <p:cNvSpPr/>
            <p:nvPr/>
          </p:nvSpPr>
          <p:spPr bwMode="auto">
            <a:xfrm>
              <a:off x="7545288" y="2211463"/>
              <a:ext cx="562295" cy="510147"/>
            </a:xfrm>
            <a:prstGeom prst="rect">
              <a:avLst/>
            </a:prstGeom>
            <a:solidFill>
              <a:schemeClr val="bg1"/>
            </a:solidFill>
            <a:ln w="28575">
              <a:solidFill>
                <a:schemeClr val="tx1"/>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11" name="グラフィックス 10" descr="ネットワーク図 単色塗りつぶし">
              <a:extLst>
                <a:ext uri="{FF2B5EF4-FFF2-40B4-BE49-F238E27FC236}">
                  <a16:creationId xmlns:a16="http://schemas.microsoft.com/office/drawing/2014/main" id="{03F31B36-D3D6-4163-B66B-D11B3A917A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7545288" y="2171490"/>
              <a:ext cx="570071" cy="570071"/>
            </a:xfrm>
            <a:prstGeom prst="rect">
              <a:avLst/>
            </a:prstGeom>
          </p:spPr>
        </p:pic>
      </p:grpSp>
      <p:sp>
        <p:nvSpPr>
          <p:cNvPr id="593" name="Rectangle 40">
            <a:extLst>
              <a:ext uri="{FF2B5EF4-FFF2-40B4-BE49-F238E27FC236}">
                <a16:creationId xmlns:a16="http://schemas.microsoft.com/office/drawing/2014/main" id="{E285BE01-B322-48AF-B949-48331DBAC822}"/>
              </a:ext>
            </a:extLst>
          </p:cNvPr>
          <p:cNvSpPr>
            <a:spLocks noChangeArrowheads="1"/>
          </p:cNvSpPr>
          <p:nvPr/>
        </p:nvSpPr>
        <p:spPr bwMode="auto">
          <a:xfrm>
            <a:off x="6629881" y="4253538"/>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IC</a:t>
            </a: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カード番号</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生体情報</a:t>
            </a:r>
          </a:p>
        </p:txBody>
      </p:sp>
      <p:sp>
        <p:nvSpPr>
          <p:cNvPr id="595" name="Line 98">
            <a:extLst>
              <a:ext uri="{FF2B5EF4-FFF2-40B4-BE49-F238E27FC236}">
                <a16:creationId xmlns:a16="http://schemas.microsoft.com/office/drawing/2014/main" id="{492AF266-47E6-4D8F-A7DD-071419C080D7}"/>
              </a:ext>
            </a:extLst>
          </p:cNvPr>
          <p:cNvSpPr>
            <a:spLocks noChangeShapeType="1"/>
          </p:cNvSpPr>
          <p:nvPr/>
        </p:nvSpPr>
        <p:spPr bwMode="auto">
          <a:xfrm>
            <a:off x="8294958" y="4424174"/>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596" name="グループ化 595">
            <a:extLst>
              <a:ext uri="{FF2B5EF4-FFF2-40B4-BE49-F238E27FC236}">
                <a16:creationId xmlns:a16="http://schemas.microsoft.com/office/drawing/2014/main" id="{059E9067-7648-493F-A7B3-7E3D599CA571}"/>
              </a:ext>
            </a:extLst>
          </p:cNvPr>
          <p:cNvGrpSpPr/>
          <p:nvPr/>
        </p:nvGrpSpPr>
        <p:grpSpPr>
          <a:xfrm>
            <a:off x="7951333" y="3993891"/>
            <a:ext cx="687249" cy="510575"/>
            <a:chOff x="-5922963" y="4064000"/>
            <a:chExt cx="3103563" cy="2327275"/>
          </a:xfrm>
          <a:solidFill>
            <a:schemeClr val="tx1"/>
          </a:solidFill>
        </p:grpSpPr>
        <p:sp>
          <p:nvSpPr>
            <p:cNvPr id="597" name="Freeform 34">
              <a:extLst>
                <a:ext uri="{FF2B5EF4-FFF2-40B4-BE49-F238E27FC236}">
                  <a16:creationId xmlns:a16="http://schemas.microsoft.com/office/drawing/2014/main" id="{73244D24-6FE3-478C-BB5B-35B9372B9C8E}"/>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8" name="Rectangle 35">
              <a:extLst>
                <a:ext uri="{FF2B5EF4-FFF2-40B4-BE49-F238E27FC236}">
                  <a16:creationId xmlns:a16="http://schemas.microsoft.com/office/drawing/2014/main" id="{2C5FC6DC-F272-4E27-874C-579DEF13F0B8}"/>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9" name="Freeform 36">
              <a:extLst>
                <a:ext uri="{FF2B5EF4-FFF2-40B4-BE49-F238E27FC236}">
                  <a16:creationId xmlns:a16="http://schemas.microsoft.com/office/drawing/2014/main" id="{572F7EFA-17A7-46B3-9D74-134425F1F55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0" name="Freeform 37">
              <a:extLst>
                <a:ext uri="{FF2B5EF4-FFF2-40B4-BE49-F238E27FC236}">
                  <a16:creationId xmlns:a16="http://schemas.microsoft.com/office/drawing/2014/main" id="{9AA59D0F-67D9-4587-B0CC-0DC22F43B72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1" name="Freeform 38">
              <a:extLst>
                <a:ext uri="{FF2B5EF4-FFF2-40B4-BE49-F238E27FC236}">
                  <a16:creationId xmlns:a16="http://schemas.microsoft.com/office/drawing/2014/main" id="{A035704F-ACCC-4AF0-97F4-91BCACC1F87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02" name="Freeform 39">
              <a:extLst>
                <a:ext uri="{FF2B5EF4-FFF2-40B4-BE49-F238E27FC236}">
                  <a16:creationId xmlns:a16="http://schemas.microsoft.com/office/drawing/2014/main" id="{EE600494-221B-4D49-BB2E-055FC6AC02BD}"/>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03" name="円/楕円 5">
            <a:extLst>
              <a:ext uri="{FF2B5EF4-FFF2-40B4-BE49-F238E27FC236}">
                <a16:creationId xmlns:a16="http://schemas.microsoft.com/office/drawing/2014/main" id="{612ECFF5-0316-4C4D-BAF0-296AF33B063F}"/>
              </a:ext>
            </a:extLst>
          </p:cNvPr>
          <p:cNvSpPr>
            <a:spLocks noChangeAspect="1"/>
          </p:cNvSpPr>
          <p:nvPr/>
        </p:nvSpPr>
        <p:spPr>
          <a:xfrm>
            <a:off x="8200592" y="361685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grpSp>
        <p:nvGrpSpPr>
          <p:cNvPr id="604" name="グループ化 603">
            <a:extLst>
              <a:ext uri="{FF2B5EF4-FFF2-40B4-BE49-F238E27FC236}">
                <a16:creationId xmlns:a16="http://schemas.microsoft.com/office/drawing/2014/main" id="{4B2FD596-B43D-4A52-90D2-6A11324F882F}"/>
              </a:ext>
            </a:extLst>
          </p:cNvPr>
          <p:cNvGrpSpPr>
            <a:grpSpLocks noChangeAspect="1"/>
          </p:cNvGrpSpPr>
          <p:nvPr/>
        </p:nvGrpSpPr>
        <p:grpSpPr>
          <a:xfrm rot="10800000">
            <a:off x="7648906" y="3754247"/>
            <a:ext cx="278862" cy="416189"/>
            <a:chOff x="6546784" y="2358699"/>
            <a:chExt cx="325689" cy="451176"/>
          </a:xfrm>
          <a:solidFill>
            <a:srgbClr val="002060"/>
          </a:solidFill>
        </p:grpSpPr>
        <p:sp>
          <p:nvSpPr>
            <p:cNvPr id="605" name="角丸四角形 49">
              <a:extLst>
                <a:ext uri="{FF2B5EF4-FFF2-40B4-BE49-F238E27FC236}">
                  <a16:creationId xmlns:a16="http://schemas.microsoft.com/office/drawing/2014/main" id="{CB32DAEE-D296-44FC-90F2-32BEAFA87A6B}"/>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606" name="円/楕円 50">
              <a:extLst>
                <a:ext uri="{FF2B5EF4-FFF2-40B4-BE49-F238E27FC236}">
                  <a16:creationId xmlns:a16="http://schemas.microsoft.com/office/drawing/2014/main" id="{3840FE84-4CB3-460B-AF58-34DAE555C2EE}"/>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grpSp>
        <p:nvGrpSpPr>
          <p:cNvPr id="17" name="グループ化 16">
            <a:extLst>
              <a:ext uri="{FF2B5EF4-FFF2-40B4-BE49-F238E27FC236}">
                <a16:creationId xmlns:a16="http://schemas.microsoft.com/office/drawing/2014/main" id="{A30F582D-8DD0-4B4E-A824-20AFA32DC57E}"/>
              </a:ext>
            </a:extLst>
          </p:cNvPr>
          <p:cNvGrpSpPr/>
          <p:nvPr/>
        </p:nvGrpSpPr>
        <p:grpSpPr>
          <a:xfrm>
            <a:off x="8700988" y="4971054"/>
            <a:ext cx="578456" cy="541096"/>
            <a:chOff x="8253195" y="4774504"/>
            <a:chExt cx="689253" cy="689253"/>
          </a:xfrm>
        </p:grpSpPr>
        <p:pic>
          <p:nvPicPr>
            <p:cNvPr id="16" name="グラフィックス 15" descr="指紋 単色塗りつぶし">
              <a:extLst>
                <a:ext uri="{FF2B5EF4-FFF2-40B4-BE49-F238E27FC236}">
                  <a16:creationId xmlns:a16="http://schemas.microsoft.com/office/drawing/2014/main" id="{655EB120-E0AA-4874-9658-0C9E92A772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0745" y="4920060"/>
              <a:ext cx="413576" cy="413576"/>
            </a:xfrm>
            <a:prstGeom prst="rect">
              <a:avLst/>
            </a:prstGeom>
          </p:spPr>
        </p:pic>
        <p:pic>
          <p:nvPicPr>
            <p:cNvPr id="14" name="グラフィックス 13" descr="ハーベイ ボール 0% 単色塗りつぶし">
              <a:extLst>
                <a:ext uri="{FF2B5EF4-FFF2-40B4-BE49-F238E27FC236}">
                  <a16:creationId xmlns:a16="http://schemas.microsoft.com/office/drawing/2014/main" id="{E758F842-B744-493B-9533-1AC67A3EE17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53195" y="4774504"/>
              <a:ext cx="689253" cy="689253"/>
            </a:xfrm>
            <a:prstGeom prst="rect">
              <a:avLst/>
            </a:prstGeom>
          </p:spPr>
        </p:pic>
      </p:grpSp>
      <p:sp>
        <p:nvSpPr>
          <p:cNvPr id="610" name="Rectangle 40">
            <a:extLst>
              <a:ext uri="{FF2B5EF4-FFF2-40B4-BE49-F238E27FC236}">
                <a16:creationId xmlns:a16="http://schemas.microsoft.com/office/drawing/2014/main" id="{F7F6BB79-E607-4CB7-B8FB-C0907F549DA9}"/>
              </a:ext>
            </a:extLst>
          </p:cNvPr>
          <p:cNvSpPr>
            <a:spLocks noChangeArrowheads="1"/>
          </p:cNvSpPr>
          <p:nvPr/>
        </p:nvSpPr>
        <p:spPr bwMode="auto">
          <a:xfrm>
            <a:off x="8567400" y="4247144"/>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sp>
        <p:nvSpPr>
          <p:cNvPr id="611" name="Rectangle 40">
            <a:extLst>
              <a:ext uri="{FF2B5EF4-FFF2-40B4-BE49-F238E27FC236}">
                <a16:creationId xmlns:a16="http://schemas.microsoft.com/office/drawing/2014/main" id="{DBF284D3-17C7-41C7-8D91-0D0050929987}"/>
              </a:ext>
            </a:extLst>
          </p:cNvPr>
          <p:cNvSpPr>
            <a:spLocks noChangeArrowheads="1"/>
          </p:cNvSpPr>
          <p:nvPr/>
        </p:nvSpPr>
        <p:spPr bwMode="auto">
          <a:xfrm>
            <a:off x="6930801" y="4766350"/>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sp>
        <p:nvSpPr>
          <p:cNvPr id="612" name="円/楕円 5">
            <a:extLst>
              <a:ext uri="{FF2B5EF4-FFF2-40B4-BE49-F238E27FC236}">
                <a16:creationId xmlns:a16="http://schemas.microsoft.com/office/drawing/2014/main" id="{F8754769-320E-468B-BD0E-F91B5988C91E}"/>
              </a:ext>
            </a:extLst>
          </p:cNvPr>
          <p:cNvSpPr>
            <a:spLocks noChangeAspect="1"/>
          </p:cNvSpPr>
          <p:nvPr/>
        </p:nvSpPr>
        <p:spPr>
          <a:xfrm>
            <a:off x="7619733" y="5149430"/>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8" name="フリーフォーム: 図形 17">
            <a:extLst>
              <a:ext uri="{FF2B5EF4-FFF2-40B4-BE49-F238E27FC236}">
                <a16:creationId xmlns:a16="http://schemas.microsoft.com/office/drawing/2014/main" id="{633DE740-4406-4114-8049-275FB95A89D1}"/>
              </a:ext>
            </a:extLst>
          </p:cNvPr>
          <p:cNvSpPr/>
          <p:nvPr/>
        </p:nvSpPr>
        <p:spPr bwMode="auto">
          <a:xfrm>
            <a:off x="7839542" y="3873500"/>
            <a:ext cx="407831" cy="558800"/>
          </a:xfrm>
          <a:custGeom>
            <a:avLst/>
            <a:gdLst>
              <a:gd name="connsiteX0" fmla="*/ 72558 w 407831"/>
              <a:gd name="connsiteY0" fmla="*/ 0 h 558800"/>
              <a:gd name="connsiteX1" fmla="*/ 351958 w 407831"/>
              <a:gd name="connsiteY1" fmla="*/ 38100 h 558800"/>
              <a:gd name="connsiteX2" fmla="*/ 377358 w 407831"/>
              <a:gd name="connsiteY2" fmla="*/ 139700 h 558800"/>
              <a:gd name="connsiteX3" fmla="*/ 9058 w 407831"/>
              <a:gd name="connsiteY3" fmla="*/ 381000 h 558800"/>
              <a:gd name="connsiteX4" fmla="*/ 148758 w 407831"/>
              <a:gd name="connsiteY4" fmla="*/ 558800 h 55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31" h="558800">
                <a:moveTo>
                  <a:pt x="72558" y="0"/>
                </a:moveTo>
                <a:cubicBezTo>
                  <a:pt x="186858" y="7408"/>
                  <a:pt x="301158" y="14817"/>
                  <a:pt x="351958" y="38100"/>
                </a:cubicBezTo>
                <a:cubicBezTo>
                  <a:pt x="402758" y="61383"/>
                  <a:pt x="434508" y="82550"/>
                  <a:pt x="377358" y="139700"/>
                </a:cubicBezTo>
                <a:cubicBezTo>
                  <a:pt x="320208" y="196850"/>
                  <a:pt x="47158" y="311150"/>
                  <a:pt x="9058" y="381000"/>
                </a:cubicBezTo>
                <a:cubicBezTo>
                  <a:pt x="-29042" y="450850"/>
                  <a:pt x="59858" y="504825"/>
                  <a:pt x="148758" y="558800"/>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 name="フリーフォーム: 図形 19">
            <a:extLst>
              <a:ext uri="{FF2B5EF4-FFF2-40B4-BE49-F238E27FC236}">
                <a16:creationId xmlns:a16="http://schemas.microsoft.com/office/drawing/2014/main" id="{E7479A07-78BC-4652-979A-79F6C3F290E5}"/>
              </a:ext>
            </a:extLst>
          </p:cNvPr>
          <p:cNvSpPr/>
          <p:nvPr/>
        </p:nvSpPr>
        <p:spPr bwMode="auto">
          <a:xfrm>
            <a:off x="8521700" y="5244936"/>
            <a:ext cx="330200" cy="184269"/>
          </a:xfrm>
          <a:custGeom>
            <a:avLst/>
            <a:gdLst>
              <a:gd name="connsiteX0" fmla="*/ 0 w 330200"/>
              <a:gd name="connsiteY0" fmla="*/ 152564 h 184269"/>
              <a:gd name="connsiteX1" fmla="*/ 88900 w 330200"/>
              <a:gd name="connsiteY1" fmla="*/ 164 h 184269"/>
              <a:gd name="connsiteX2" fmla="*/ 203200 w 330200"/>
              <a:gd name="connsiteY2" fmla="*/ 177964 h 184269"/>
              <a:gd name="connsiteX3" fmla="*/ 330200 w 330200"/>
              <a:gd name="connsiteY3" fmla="*/ 127164 h 184269"/>
            </a:gdLst>
            <a:ahLst/>
            <a:cxnLst>
              <a:cxn ang="0">
                <a:pos x="connsiteX0" y="connsiteY0"/>
              </a:cxn>
              <a:cxn ang="0">
                <a:pos x="connsiteX1" y="connsiteY1"/>
              </a:cxn>
              <a:cxn ang="0">
                <a:pos x="connsiteX2" y="connsiteY2"/>
              </a:cxn>
              <a:cxn ang="0">
                <a:pos x="connsiteX3" y="connsiteY3"/>
              </a:cxn>
            </a:cxnLst>
            <a:rect l="l" t="t" r="r" b="b"/>
            <a:pathLst>
              <a:path w="330200" h="184269">
                <a:moveTo>
                  <a:pt x="0" y="152564"/>
                </a:moveTo>
                <a:cubicBezTo>
                  <a:pt x="27516" y="74247"/>
                  <a:pt x="55033" y="-4069"/>
                  <a:pt x="88900" y="164"/>
                </a:cubicBezTo>
                <a:cubicBezTo>
                  <a:pt x="122767" y="4397"/>
                  <a:pt x="162983" y="156797"/>
                  <a:pt x="203200" y="177964"/>
                </a:cubicBezTo>
                <a:cubicBezTo>
                  <a:pt x="243417" y="199131"/>
                  <a:pt x="286808" y="163147"/>
                  <a:pt x="330200" y="127164"/>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618" name="Line 98">
            <a:extLst>
              <a:ext uri="{FF2B5EF4-FFF2-40B4-BE49-F238E27FC236}">
                <a16:creationId xmlns:a16="http://schemas.microsoft.com/office/drawing/2014/main" id="{1AF2BEBB-7CBB-44BC-B9A0-BFE1EF641D0D}"/>
              </a:ext>
            </a:extLst>
          </p:cNvPr>
          <p:cNvSpPr>
            <a:spLocks noChangeShapeType="1"/>
          </p:cNvSpPr>
          <p:nvPr/>
        </p:nvSpPr>
        <p:spPr bwMode="auto">
          <a:xfrm>
            <a:off x="6570978" y="4717987"/>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620" name="Line 90">
            <a:extLst>
              <a:ext uri="{FF2B5EF4-FFF2-40B4-BE49-F238E27FC236}">
                <a16:creationId xmlns:a16="http://schemas.microsoft.com/office/drawing/2014/main" id="{71D0011A-A33A-4F21-A2A5-9CB4CCA05A7D}"/>
              </a:ext>
            </a:extLst>
          </p:cNvPr>
          <p:cNvSpPr>
            <a:spLocks noChangeShapeType="1"/>
          </p:cNvSpPr>
          <p:nvPr/>
        </p:nvSpPr>
        <p:spPr bwMode="auto">
          <a:xfrm>
            <a:off x="1146268" y="4748683"/>
            <a:ext cx="273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621" name="Line 98">
            <a:extLst>
              <a:ext uri="{FF2B5EF4-FFF2-40B4-BE49-F238E27FC236}">
                <a16:creationId xmlns:a16="http://schemas.microsoft.com/office/drawing/2014/main" id="{5F702021-8462-42D7-8F65-5443423AFFBE}"/>
              </a:ext>
            </a:extLst>
          </p:cNvPr>
          <p:cNvSpPr>
            <a:spLocks noChangeShapeType="1"/>
          </p:cNvSpPr>
          <p:nvPr/>
        </p:nvSpPr>
        <p:spPr bwMode="auto">
          <a:xfrm>
            <a:off x="2661639" y="4758588"/>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622" name="グループ化 621">
            <a:extLst>
              <a:ext uri="{FF2B5EF4-FFF2-40B4-BE49-F238E27FC236}">
                <a16:creationId xmlns:a16="http://schemas.microsoft.com/office/drawing/2014/main" id="{6B379142-AB3A-407F-BA3F-491C53397385}"/>
              </a:ext>
            </a:extLst>
          </p:cNvPr>
          <p:cNvGrpSpPr/>
          <p:nvPr/>
        </p:nvGrpSpPr>
        <p:grpSpPr>
          <a:xfrm>
            <a:off x="2343414" y="5014105"/>
            <a:ext cx="687249" cy="510575"/>
            <a:chOff x="-5922963" y="4064000"/>
            <a:chExt cx="3103563" cy="2327275"/>
          </a:xfrm>
          <a:solidFill>
            <a:schemeClr val="tx1"/>
          </a:solidFill>
        </p:grpSpPr>
        <p:sp>
          <p:nvSpPr>
            <p:cNvPr id="623" name="Freeform 34">
              <a:extLst>
                <a:ext uri="{FF2B5EF4-FFF2-40B4-BE49-F238E27FC236}">
                  <a16:creationId xmlns:a16="http://schemas.microsoft.com/office/drawing/2014/main" id="{CFB7B4D5-288A-4F07-B853-256CA1BCAB41}"/>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4" name="Rectangle 35">
              <a:extLst>
                <a:ext uri="{FF2B5EF4-FFF2-40B4-BE49-F238E27FC236}">
                  <a16:creationId xmlns:a16="http://schemas.microsoft.com/office/drawing/2014/main" id="{F959D3A0-CACD-4DAD-A589-E23727D7F5EB}"/>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5" name="Freeform 36">
              <a:extLst>
                <a:ext uri="{FF2B5EF4-FFF2-40B4-BE49-F238E27FC236}">
                  <a16:creationId xmlns:a16="http://schemas.microsoft.com/office/drawing/2014/main" id="{580527F1-D4BF-4C23-9081-C9C7E5BD35DF}"/>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6" name="Freeform 37">
              <a:extLst>
                <a:ext uri="{FF2B5EF4-FFF2-40B4-BE49-F238E27FC236}">
                  <a16:creationId xmlns:a16="http://schemas.microsoft.com/office/drawing/2014/main" id="{C810281F-7D25-4A01-97DE-BE5175374782}"/>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7" name="Freeform 38">
              <a:extLst>
                <a:ext uri="{FF2B5EF4-FFF2-40B4-BE49-F238E27FC236}">
                  <a16:creationId xmlns:a16="http://schemas.microsoft.com/office/drawing/2014/main" id="{B82BD4E3-038C-4D13-8A50-C23B26F4BD4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8" name="Freeform 39">
              <a:extLst>
                <a:ext uri="{FF2B5EF4-FFF2-40B4-BE49-F238E27FC236}">
                  <a16:creationId xmlns:a16="http://schemas.microsoft.com/office/drawing/2014/main" id="{A04F0841-B543-4EDC-A599-258CEF09E545}"/>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39" name="Line 98">
            <a:extLst>
              <a:ext uri="{FF2B5EF4-FFF2-40B4-BE49-F238E27FC236}">
                <a16:creationId xmlns:a16="http://schemas.microsoft.com/office/drawing/2014/main" id="{5579D330-6FCE-4F4C-8566-2DBCE6AD6939}"/>
              </a:ext>
            </a:extLst>
          </p:cNvPr>
          <p:cNvSpPr>
            <a:spLocks noChangeShapeType="1"/>
          </p:cNvSpPr>
          <p:nvPr/>
        </p:nvSpPr>
        <p:spPr bwMode="auto">
          <a:xfrm>
            <a:off x="2273512" y="4465977"/>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640" name="グループ化 639">
            <a:extLst>
              <a:ext uri="{FF2B5EF4-FFF2-40B4-BE49-F238E27FC236}">
                <a16:creationId xmlns:a16="http://schemas.microsoft.com/office/drawing/2014/main" id="{8895C5AC-B18B-4063-94EC-6D0C5847DDC2}"/>
              </a:ext>
            </a:extLst>
          </p:cNvPr>
          <p:cNvGrpSpPr/>
          <p:nvPr/>
        </p:nvGrpSpPr>
        <p:grpSpPr>
          <a:xfrm>
            <a:off x="1929887" y="4035694"/>
            <a:ext cx="687249" cy="510575"/>
            <a:chOff x="-5922963" y="4064000"/>
            <a:chExt cx="3103563" cy="2327275"/>
          </a:xfrm>
          <a:solidFill>
            <a:schemeClr val="tx1"/>
          </a:solidFill>
        </p:grpSpPr>
        <p:sp>
          <p:nvSpPr>
            <p:cNvPr id="641" name="Freeform 34">
              <a:extLst>
                <a:ext uri="{FF2B5EF4-FFF2-40B4-BE49-F238E27FC236}">
                  <a16:creationId xmlns:a16="http://schemas.microsoft.com/office/drawing/2014/main" id="{72FAADEF-9E7A-4425-B76B-5E4BB59C42AA}"/>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2" name="Rectangle 35">
              <a:extLst>
                <a:ext uri="{FF2B5EF4-FFF2-40B4-BE49-F238E27FC236}">
                  <a16:creationId xmlns:a16="http://schemas.microsoft.com/office/drawing/2014/main" id="{8C1EA76F-0D38-4436-B17D-CEA9E5205384}"/>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3" name="Freeform 36">
              <a:extLst>
                <a:ext uri="{FF2B5EF4-FFF2-40B4-BE49-F238E27FC236}">
                  <a16:creationId xmlns:a16="http://schemas.microsoft.com/office/drawing/2014/main" id="{F733F8D3-79A6-4D17-8586-0FD7E80E2CF5}"/>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4" name="Freeform 37">
              <a:extLst>
                <a:ext uri="{FF2B5EF4-FFF2-40B4-BE49-F238E27FC236}">
                  <a16:creationId xmlns:a16="http://schemas.microsoft.com/office/drawing/2014/main" id="{DFB36AD4-1A2F-492E-9D3B-84F572288AB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5" name="Freeform 38">
              <a:extLst>
                <a:ext uri="{FF2B5EF4-FFF2-40B4-BE49-F238E27FC236}">
                  <a16:creationId xmlns:a16="http://schemas.microsoft.com/office/drawing/2014/main" id="{F1E2A1DB-CBDF-4F55-8720-54382ABF29E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6" name="Freeform 39">
              <a:extLst>
                <a:ext uri="{FF2B5EF4-FFF2-40B4-BE49-F238E27FC236}">
                  <a16:creationId xmlns:a16="http://schemas.microsoft.com/office/drawing/2014/main" id="{2147DF53-E3D2-447D-AA83-0FB17E36C848}"/>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47" name="円/楕円 5">
            <a:extLst>
              <a:ext uri="{FF2B5EF4-FFF2-40B4-BE49-F238E27FC236}">
                <a16:creationId xmlns:a16="http://schemas.microsoft.com/office/drawing/2014/main" id="{BF0524DC-86E9-4199-AA9A-747C75A08CC1}"/>
              </a:ext>
            </a:extLst>
          </p:cNvPr>
          <p:cNvSpPr>
            <a:spLocks noChangeAspect="1"/>
          </p:cNvSpPr>
          <p:nvPr/>
        </p:nvSpPr>
        <p:spPr>
          <a:xfrm>
            <a:off x="2179146" y="3658656"/>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grpSp>
        <p:nvGrpSpPr>
          <p:cNvPr id="648" name="グループ化 647">
            <a:extLst>
              <a:ext uri="{FF2B5EF4-FFF2-40B4-BE49-F238E27FC236}">
                <a16:creationId xmlns:a16="http://schemas.microsoft.com/office/drawing/2014/main" id="{B7D6198B-6E0B-4108-8552-6E3C53D6FB49}"/>
              </a:ext>
            </a:extLst>
          </p:cNvPr>
          <p:cNvGrpSpPr>
            <a:grpSpLocks noChangeAspect="1"/>
          </p:cNvGrpSpPr>
          <p:nvPr/>
        </p:nvGrpSpPr>
        <p:grpSpPr>
          <a:xfrm rot="10800000">
            <a:off x="1627460" y="3796050"/>
            <a:ext cx="278862" cy="416189"/>
            <a:chOff x="6546784" y="2358699"/>
            <a:chExt cx="325689" cy="451176"/>
          </a:xfrm>
          <a:solidFill>
            <a:srgbClr val="002060"/>
          </a:solidFill>
        </p:grpSpPr>
        <p:sp>
          <p:nvSpPr>
            <p:cNvPr id="649" name="角丸四角形 49">
              <a:extLst>
                <a:ext uri="{FF2B5EF4-FFF2-40B4-BE49-F238E27FC236}">
                  <a16:creationId xmlns:a16="http://schemas.microsoft.com/office/drawing/2014/main" id="{A5F07DFC-1127-4BFD-94F5-D3416AC88F4C}"/>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650" name="円/楕円 50">
              <a:extLst>
                <a:ext uri="{FF2B5EF4-FFF2-40B4-BE49-F238E27FC236}">
                  <a16:creationId xmlns:a16="http://schemas.microsoft.com/office/drawing/2014/main" id="{9B9D2D94-B2C5-4430-B15C-D25C6545613F}"/>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grpSp>
        <p:nvGrpSpPr>
          <p:cNvPr id="652" name="グループ化 651">
            <a:extLst>
              <a:ext uri="{FF2B5EF4-FFF2-40B4-BE49-F238E27FC236}">
                <a16:creationId xmlns:a16="http://schemas.microsoft.com/office/drawing/2014/main" id="{21A36FE1-6F0E-45B3-A2C4-EFF994BE6823}"/>
              </a:ext>
            </a:extLst>
          </p:cNvPr>
          <p:cNvGrpSpPr/>
          <p:nvPr/>
        </p:nvGrpSpPr>
        <p:grpSpPr>
          <a:xfrm>
            <a:off x="3162142" y="5012857"/>
            <a:ext cx="578456" cy="541096"/>
            <a:chOff x="8253195" y="4774504"/>
            <a:chExt cx="689253" cy="689253"/>
          </a:xfrm>
        </p:grpSpPr>
        <p:pic>
          <p:nvPicPr>
            <p:cNvPr id="653" name="グラフィックス 652" descr="指紋 単色塗りつぶし">
              <a:extLst>
                <a:ext uri="{FF2B5EF4-FFF2-40B4-BE49-F238E27FC236}">
                  <a16:creationId xmlns:a16="http://schemas.microsoft.com/office/drawing/2014/main" id="{334B0FE8-35AD-4742-82F1-AA151CF59C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0745" y="4920060"/>
              <a:ext cx="413576" cy="413576"/>
            </a:xfrm>
            <a:prstGeom prst="rect">
              <a:avLst/>
            </a:prstGeom>
          </p:spPr>
        </p:pic>
        <p:pic>
          <p:nvPicPr>
            <p:cNvPr id="654" name="グラフィックス 653" descr="ハーベイ ボール 0% 単色塗りつぶし">
              <a:extLst>
                <a:ext uri="{FF2B5EF4-FFF2-40B4-BE49-F238E27FC236}">
                  <a16:creationId xmlns:a16="http://schemas.microsoft.com/office/drawing/2014/main" id="{6057B9EB-F50B-4623-A8DE-B0CA98490EB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53195" y="4774504"/>
              <a:ext cx="689253" cy="689253"/>
            </a:xfrm>
            <a:prstGeom prst="rect">
              <a:avLst/>
            </a:prstGeom>
          </p:spPr>
        </p:pic>
      </p:grpSp>
      <p:sp>
        <p:nvSpPr>
          <p:cNvPr id="656" name="Rectangle 40">
            <a:extLst>
              <a:ext uri="{FF2B5EF4-FFF2-40B4-BE49-F238E27FC236}">
                <a16:creationId xmlns:a16="http://schemas.microsoft.com/office/drawing/2014/main" id="{4A58C1AF-A219-4819-88E8-307E3020FB63}"/>
              </a:ext>
            </a:extLst>
          </p:cNvPr>
          <p:cNvSpPr>
            <a:spLocks noChangeArrowheads="1"/>
          </p:cNvSpPr>
          <p:nvPr/>
        </p:nvSpPr>
        <p:spPr bwMode="auto">
          <a:xfrm>
            <a:off x="2918641" y="4215403"/>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IC</a:t>
            </a: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カード番号</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657" name="Rectangle 40">
            <a:extLst>
              <a:ext uri="{FF2B5EF4-FFF2-40B4-BE49-F238E27FC236}">
                <a16:creationId xmlns:a16="http://schemas.microsoft.com/office/drawing/2014/main" id="{C1F849E2-9006-448E-B95C-805E4BB7110A}"/>
              </a:ext>
            </a:extLst>
          </p:cNvPr>
          <p:cNvSpPr>
            <a:spLocks noChangeArrowheads="1"/>
          </p:cNvSpPr>
          <p:nvPr/>
        </p:nvSpPr>
        <p:spPr bwMode="auto">
          <a:xfrm>
            <a:off x="1180467" y="5340983"/>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生体情報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658" name="円/楕円 5">
            <a:extLst>
              <a:ext uri="{FF2B5EF4-FFF2-40B4-BE49-F238E27FC236}">
                <a16:creationId xmlns:a16="http://schemas.microsoft.com/office/drawing/2014/main" id="{AB64434B-81EC-4E3E-9DBD-E520E4E71C2F}"/>
              </a:ext>
            </a:extLst>
          </p:cNvPr>
          <p:cNvSpPr>
            <a:spLocks noChangeAspect="1"/>
          </p:cNvSpPr>
          <p:nvPr/>
        </p:nvSpPr>
        <p:spPr>
          <a:xfrm>
            <a:off x="2080887" y="519123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659" name="フリーフォーム: 図形 658">
            <a:extLst>
              <a:ext uri="{FF2B5EF4-FFF2-40B4-BE49-F238E27FC236}">
                <a16:creationId xmlns:a16="http://schemas.microsoft.com/office/drawing/2014/main" id="{91492136-96EA-4756-8C81-042DF39438C0}"/>
              </a:ext>
            </a:extLst>
          </p:cNvPr>
          <p:cNvSpPr/>
          <p:nvPr/>
        </p:nvSpPr>
        <p:spPr bwMode="auto">
          <a:xfrm>
            <a:off x="1818096" y="3915303"/>
            <a:ext cx="407831" cy="558800"/>
          </a:xfrm>
          <a:custGeom>
            <a:avLst/>
            <a:gdLst>
              <a:gd name="connsiteX0" fmla="*/ 72558 w 407831"/>
              <a:gd name="connsiteY0" fmla="*/ 0 h 558800"/>
              <a:gd name="connsiteX1" fmla="*/ 351958 w 407831"/>
              <a:gd name="connsiteY1" fmla="*/ 38100 h 558800"/>
              <a:gd name="connsiteX2" fmla="*/ 377358 w 407831"/>
              <a:gd name="connsiteY2" fmla="*/ 139700 h 558800"/>
              <a:gd name="connsiteX3" fmla="*/ 9058 w 407831"/>
              <a:gd name="connsiteY3" fmla="*/ 381000 h 558800"/>
              <a:gd name="connsiteX4" fmla="*/ 148758 w 407831"/>
              <a:gd name="connsiteY4" fmla="*/ 558800 h 55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31" h="558800">
                <a:moveTo>
                  <a:pt x="72558" y="0"/>
                </a:moveTo>
                <a:cubicBezTo>
                  <a:pt x="186858" y="7408"/>
                  <a:pt x="301158" y="14817"/>
                  <a:pt x="351958" y="38100"/>
                </a:cubicBezTo>
                <a:cubicBezTo>
                  <a:pt x="402758" y="61383"/>
                  <a:pt x="434508" y="82550"/>
                  <a:pt x="377358" y="139700"/>
                </a:cubicBezTo>
                <a:cubicBezTo>
                  <a:pt x="320208" y="196850"/>
                  <a:pt x="47158" y="311150"/>
                  <a:pt x="9058" y="381000"/>
                </a:cubicBezTo>
                <a:cubicBezTo>
                  <a:pt x="-29042" y="450850"/>
                  <a:pt x="59858" y="504825"/>
                  <a:pt x="148758" y="558800"/>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660" name="フリーフォーム: 図形 659">
            <a:extLst>
              <a:ext uri="{FF2B5EF4-FFF2-40B4-BE49-F238E27FC236}">
                <a16:creationId xmlns:a16="http://schemas.microsoft.com/office/drawing/2014/main" id="{5B995CDF-3BAD-4270-BA9A-0AA4A2449BAD}"/>
              </a:ext>
            </a:extLst>
          </p:cNvPr>
          <p:cNvSpPr/>
          <p:nvPr/>
        </p:nvSpPr>
        <p:spPr bwMode="auto">
          <a:xfrm>
            <a:off x="2982854" y="5286739"/>
            <a:ext cx="330200" cy="184269"/>
          </a:xfrm>
          <a:custGeom>
            <a:avLst/>
            <a:gdLst>
              <a:gd name="connsiteX0" fmla="*/ 0 w 330200"/>
              <a:gd name="connsiteY0" fmla="*/ 152564 h 184269"/>
              <a:gd name="connsiteX1" fmla="*/ 88900 w 330200"/>
              <a:gd name="connsiteY1" fmla="*/ 164 h 184269"/>
              <a:gd name="connsiteX2" fmla="*/ 203200 w 330200"/>
              <a:gd name="connsiteY2" fmla="*/ 177964 h 184269"/>
              <a:gd name="connsiteX3" fmla="*/ 330200 w 330200"/>
              <a:gd name="connsiteY3" fmla="*/ 127164 h 184269"/>
            </a:gdLst>
            <a:ahLst/>
            <a:cxnLst>
              <a:cxn ang="0">
                <a:pos x="connsiteX0" y="connsiteY0"/>
              </a:cxn>
              <a:cxn ang="0">
                <a:pos x="connsiteX1" y="connsiteY1"/>
              </a:cxn>
              <a:cxn ang="0">
                <a:pos x="connsiteX2" y="connsiteY2"/>
              </a:cxn>
              <a:cxn ang="0">
                <a:pos x="connsiteX3" y="connsiteY3"/>
              </a:cxn>
            </a:cxnLst>
            <a:rect l="l" t="t" r="r" b="b"/>
            <a:pathLst>
              <a:path w="330200" h="184269">
                <a:moveTo>
                  <a:pt x="0" y="152564"/>
                </a:moveTo>
                <a:cubicBezTo>
                  <a:pt x="27516" y="74247"/>
                  <a:pt x="55033" y="-4069"/>
                  <a:pt x="88900" y="164"/>
                </a:cubicBezTo>
                <a:cubicBezTo>
                  <a:pt x="122767" y="4397"/>
                  <a:pt x="162983" y="156797"/>
                  <a:pt x="203200" y="177964"/>
                </a:cubicBezTo>
                <a:cubicBezTo>
                  <a:pt x="243417" y="199131"/>
                  <a:pt x="286808" y="163147"/>
                  <a:pt x="330200" y="127164"/>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667" name="Rectangle 40">
            <a:extLst>
              <a:ext uri="{FF2B5EF4-FFF2-40B4-BE49-F238E27FC236}">
                <a16:creationId xmlns:a16="http://schemas.microsoft.com/office/drawing/2014/main" id="{DCBA6149-4C13-4A88-94BB-F54400C97509}"/>
              </a:ext>
            </a:extLst>
          </p:cNvPr>
          <p:cNvSpPr>
            <a:spLocks noChangeArrowheads="1"/>
          </p:cNvSpPr>
          <p:nvPr/>
        </p:nvSpPr>
        <p:spPr bwMode="auto">
          <a:xfrm>
            <a:off x="5249661" y="5200791"/>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grpSp>
        <p:nvGrpSpPr>
          <p:cNvPr id="1255" name="グループ化 1254">
            <a:extLst>
              <a:ext uri="{FF2B5EF4-FFF2-40B4-BE49-F238E27FC236}">
                <a16:creationId xmlns:a16="http://schemas.microsoft.com/office/drawing/2014/main" id="{2FB4C065-B8DD-4EBC-A0E8-B73096C4C744}"/>
              </a:ext>
            </a:extLst>
          </p:cNvPr>
          <p:cNvGrpSpPr/>
          <p:nvPr/>
        </p:nvGrpSpPr>
        <p:grpSpPr>
          <a:xfrm>
            <a:off x="582788" y="5003436"/>
            <a:ext cx="687249" cy="510575"/>
            <a:chOff x="-5922963" y="4064000"/>
            <a:chExt cx="3103563" cy="2327275"/>
          </a:xfrm>
          <a:solidFill>
            <a:schemeClr val="tx1"/>
          </a:solidFill>
        </p:grpSpPr>
        <p:sp>
          <p:nvSpPr>
            <p:cNvPr id="1256" name="Freeform 34">
              <a:extLst>
                <a:ext uri="{FF2B5EF4-FFF2-40B4-BE49-F238E27FC236}">
                  <a16:creationId xmlns:a16="http://schemas.microsoft.com/office/drawing/2014/main" id="{4CA92042-5381-4625-B62B-C8147F380F62}"/>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57" name="Rectangle 35">
              <a:extLst>
                <a:ext uri="{FF2B5EF4-FFF2-40B4-BE49-F238E27FC236}">
                  <a16:creationId xmlns:a16="http://schemas.microsoft.com/office/drawing/2014/main" id="{AF0E254E-A1DE-49AB-A7B1-631BE1FA500A}"/>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58" name="Freeform 36">
              <a:extLst>
                <a:ext uri="{FF2B5EF4-FFF2-40B4-BE49-F238E27FC236}">
                  <a16:creationId xmlns:a16="http://schemas.microsoft.com/office/drawing/2014/main" id="{23E0C62D-8C30-4661-9A32-F1F61D2ED0BD}"/>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59" name="Freeform 37">
              <a:extLst>
                <a:ext uri="{FF2B5EF4-FFF2-40B4-BE49-F238E27FC236}">
                  <a16:creationId xmlns:a16="http://schemas.microsoft.com/office/drawing/2014/main" id="{689166FD-BB63-4635-A326-AB4833D5E6ED}"/>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60" name="Freeform 38">
              <a:extLst>
                <a:ext uri="{FF2B5EF4-FFF2-40B4-BE49-F238E27FC236}">
                  <a16:creationId xmlns:a16="http://schemas.microsoft.com/office/drawing/2014/main" id="{85A51578-1EB2-4328-9B53-C1B5D1E613C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61" name="Freeform 39">
              <a:extLst>
                <a:ext uri="{FF2B5EF4-FFF2-40B4-BE49-F238E27FC236}">
                  <a16:creationId xmlns:a16="http://schemas.microsoft.com/office/drawing/2014/main" id="{3AC67FAF-3F9A-4B67-8651-4338834E2CEF}"/>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269" name="フリーフォーム: 図形 1268">
            <a:extLst>
              <a:ext uri="{FF2B5EF4-FFF2-40B4-BE49-F238E27FC236}">
                <a16:creationId xmlns:a16="http://schemas.microsoft.com/office/drawing/2014/main" id="{71FB7922-8D1E-4380-9ACB-0E90C37840D5}"/>
              </a:ext>
            </a:extLst>
          </p:cNvPr>
          <p:cNvSpPr/>
          <p:nvPr/>
        </p:nvSpPr>
        <p:spPr>
          <a:xfrm>
            <a:off x="790918" y="5053441"/>
            <a:ext cx="276225" cy="276225"/>
          </a:xfrm>
          <a:custGeom>
            <a:avLst/>
            <a:gdLst>
              <a:gd name="connsiteX0" fmla="*/ 0 w 276225"/>
              <a:gd name="connsiteY0" fmla="*/ 138113 h 276225"/>
              <a:gd name="connsiteX1" fmla="*/ 138113 w 276225"/>
              <a:gd name="connsiteY1" fmla="*/ 276225 h 276225"/>
              <a:gd name="connsiteX2" fmla="*/ 276225 w 276225"/>
              <a:gd name="connsiteY2" fmla="*/ 138113 h 276225"/>
              <a:gd name="connsiteX3" fmla="*/ 138113 w 276225"/>
              <a:gd name="connsiteY3" fmla="*/ 0 h 276225"/>
              <a:gd name="connsiteX4" fmla="*/ 0 w 276225"/>
              <a:gd name="connsiteY4" fmla="*/ 138113 h 276225"/>
              <a:gd name="connsiteX5" fmla="*/ 215265 w 276225"/>
              <a:gd name="connsiteY5" fmla="*/ 179070 h 276225"/>
              <a:gd name="connsiteX6" fmla="*/ 215265 w 276225"/>
              <a:gd name="connsiteY6" fmla="*/ 208598 h 276225"/>
              <a:gd name="connsiteX7" fmla="*/ 60007 w 276225"/>
              <a:gd name="connsiteY7" fmla="*/ 208598 h 276225"/>
              <a:gd name="connsiteX8" fmla="*/ 60007 w 276225"/>
              <a:gd name="connsiteY8" fmla="*/ 179070 h 276225"/>
              <a:gd name="connsiteX9" fmla="*/ 67627 w 276225"/>
              <a:gd name="connsiteY9" fmla="*/ 163830 h 276225"/>
              <a:gd name="connsiteX10" fmla="*/ 105727 w 276225"/>
              <a:gd name="connsiteY10" fmla="*/ 145733 h 276225"/>
              <a:gd name="connsiteX11" fmla="*/ 138113 w 276225"/>
              <a:gd name="connsiteY11" fmla="*/ 140970 h 276225"/>
              <a:gd name="connsiteX12" fmla="*/ 170498 w 276225"/>
              <a:gd name="connsiteY12" fmla="*/ 145733 h 276225"/>
              <a:gd name="connsiteX13" fmla="*/ 208598 w 276225"/>
              <a:gd name="connsiteY13" fmla="*/ 163830 h 276225"/>
              <a:gd name="connsiteX14" fmla="*/ 215265 w 276225"/>
              <a:gd name="connsiteY14" fmla="*/ 179070 h 276225"/>
              <a:gd name="connsiteX15" fmla="*/ 138113 w 276225"/>
              <a:gd name="connsiteY15" fmla="*/ 53340 h 276225"/>
              <a:gd name="connsiteX16" fmla="*/ 177165 w 276225"/>
              <a:gd name="connsiteY16" fmla="*/ 92393 h 276225"/>
              <a:gd name="connsiteX17" fmla="*/ 177165 w 276225"/>
              <a:gd name="connsiteY17" fmla="*/ 92393 h 276225"/>
              <a:gd name="connsiteX18" fmla="*/ 138113 w 276225"/>
              <a:gd name="connsiteY18" fmla="*/ 131445 h 276225"/>
              <a:gd name="connsiteX19" fmla="*/ 99060 w 276225"/>
              <a:gd name="connsiteY19" fmla="*/ 92393 h 276225"/>
              <a:gd name="connsiteX20" fmla="*/ 138113 w 276225"/>
              <a:gd name="connsiteY20" fmla="*/ 5334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6225" h="276225">
                <a:moveTo>
                  <a:pt x="0" y="138113"/>
                </a:moveTo>
                <a:cubicBezTo>
                  <a:pt x="0" y="214313"/>
                  <a:pt x="61913" y="276225"/>
                  <a:pt x="138113" y="276225"/>
                </a:cubicBezTo>
                <a:cubicBezTo>
                  <a:pt x="214313" y="276225"/>
                  <a:pt x="276225" y="214313"/>
                  <a:pt x="276225" y="138113"/>
                </a:cubicBezTo>
                <a:cubicBezTo>
                  <a:pt x="276225" y="61913"/>
                  <a:pt x="214313" y="0"/>
                  <a:pt x="138113" y="0"/>
                </a:cubicBezTo>
                <a:cubicBezTo>
                  <a:pt x="61913" y="0"/>
                  <a:pt x="0" y="61913"/>
                  <a:pt x="0" y="138113"/>
                </a:cubicBezTo>
                <a:close/>
                <a:moveTo>
                  <a:pt x="215265" y="179070"/>
                </a:moveTo>
                <a:lnTo>
                  <a:pt x="215265" y="208598"/>
                </a:lnTo>
                <a:lnTo>
                  <a:pt x="60007" y="208598"/>
                </a:lnTo>
                <a:lnTo>
                  <a:pt x="60007" y="179070"/>
                </a:lnTo>
                <a:cubicBezTo>
                  <a:pt x="60007" y="173355"/>
                  <a:pt x="62865" y="167640"/>
                  <a:pt x="67627" y="163830"/>
                </a:cubicBezTo>
                <a:cubicBezTo>
                  <a:pt x="79057" y="155258"/>
                  <a:pt x="91440" y="149543"/>
                  <a:pt x="105727" y="145733"/>
                </a:cubicBezTo>
                <a:cubicBezTo>
                  <a:pt x="116205" y="142875"/>
                  <a:pt x="126682" y="140970"/>
                  <a:pt x="138113" y="140970"/>
                </a:cubicBezTo>
                <a:cubicBezTo>
                  <a:pt x="148590" y="140970"/>
                  <a:pt x="160020" y="142875"/>
                  <a:pt x="170498" y="145733"/>
                </a:cubicBezTo>
                <a:cubicBezTo>
                  <a:pt x="183833" y="149543"/>
                  <a:pt x="197168" y="155258"/>
                  <a:pt x="208598" y="163830"/>
                </a:cubicBezTo>
                <a:cubicBezTo>
                  <a:pt x="212408" y="167640"/>
                  <a:pt x="215265" y="173355"/>
                  <a:pt x="215265" y="179070"/>
                </a:cubicBezTo>
                <a:close/>
                <a:moveTo>
                  <a:pt x="138113" y="53340"/>
                </a:moveTo>
                <a:cubicBezTo>
                  <a:pt x="159068" y="53340"/>
                  <a:pt x="177165" y="70485"/>
                  <a:pt x="177165" y="92393"/>
                </a:cubicBezTo>
                <a:lnTo>
                  <a:pt x="177165" y="92393"/>
                </a:lnTo>
                <a:cubicBezTo>
                  <a:pt x="177165" y="113348"/>
                  <a:pt x="160020" y="131445"/>
                  <a:pt x="138113" y="131445"/>
                </a:cubicBezTo>
                <a:cubicBezTo>
                  <a:pt x="117157" y="131445"/>
                  <a:pt x="99060" y="114300"/>
                  <a:pt x="99060" y="92393"/>
                </a:cubicBezTo>
                <a:cubicBezTo>
                  <a:pt x="99060" y="70485"/>
                  <a:pt x="116205" y="53340"/>
                  <a:pt x="138113" y="53340"/>
                </a:cubicBezTo>
                <a:close/>
              </a:path>
            </a:pathLst>
          </a:custGeom>
          <a:solidFill>
            <a:srgbClr val="000000"/>
          </a:solidFill>
          <a:ln w="9525" cap="flat">
            <a:noFill/>
            <a:prstDash val="solid"/>
            <a:miter/>
          </a:ln>
        </p:spPr>
        <p:txBody>
          <a:bodyPr rtlCol="0" anchor="ctr"/>
          <a:lstStyle/>
          <a:p>
            <a:endParaRPr lang="ja-JP" altLang="en-US"/>
          </a:p>
        </p:txBody>
      </p:sp>
      <p:sp>
        <p:nvSpPr>
          <p:cNvPr id="1265" name="円/楕円 5">
            <a:extLst>
              <a:ext uri="{FF2B5EF4-FFF2-40B4-BE49-F238E27FC236}">
                <a16:creationId xmlns:a16="http://schemas.microsoft.com/office/drawing/2014/main" id="{B995899A-F837-4469-AAA0-4C8D6116D72B}"/>
              </a:ext>
            </a:extLst>
          </p:cNvPr>
          <p:cNvSpPr>
            <a:spLocks noChangeAspect="1"/>
          </p:cNvSpPr>
          <p:nvPr/>
        </p:nvSpPr>
        <p:spPr>
          <a:xfrm>
            <a:off x="320261" y="5180564"/>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270" name="Rectangle 40">
            <a:extLst>
              <a:ext uri="{FF2B5EF4-FFF2-40B4-BE49-F238E27FC236}">
                <a16:creationId xmlns:a16="http://schemas.microsoft.com/office/drawing/2014/main" id="{19A52076-A4CB-44C6-9A10-4DF4DAFE9F6F}"/>
              </a:ext>
            </a:extLst>
          </p:cNvPr>
          <p:cNvSpPr>
            <a:spLocks noChangeArrowheads="1"/>
          </p:cNvSpPr>
          <p:nvPr/>
        </p:nvSpPr>
        <p:spPr bwMode="auto">
          <a:xfrm>
            <a:off x="8513009" y="3292255"/>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1000" b="1" dirty="0">
                <a:solidFill>
                  <a:srgbClr val="3366FF"/>
                </a:solidFill>
                <a:latin typeface="メイリオ" panose="020B0604030504040204" pitchFamily="50" charset="-128"/>
                <a:ea typeface="メイリオ" panose="020B0604030504040204" pitchFamily="50" charset="-128"/>
                <a:cs typeface="Meiryo UI" pitchFamily="50" charset="-128"/>
              </a:rPr>
              <a:t>IC</a:t>
            </a: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カード認証</a:t>
            </a:r>
          </a:p>
        </p:txBody>
      </p:sp>
      <p:sp>
        <p:nvSpPr>
          <p:cNvPr id="1271" name="Rectangle 40">
            <a:extLst>
              <a:ext uri="{FF2B5EF4-FFF2-40B4-BE49-F238E27FC236}">
                <a16:creationId xmlns:a16="http://schemas.microsoft.com/office/drawing/2014/main" id="{868D82E4-8D23-4092-90D9-04767B6AA3FF}"/>
              </a:ext>
            </a:extLst>
          </p:cNvPr>
          <p:cNvSpPr>
            <a:spLocks noChangeArrowheads="1"/>
          </p:cNvSpPr>
          <p:nvPr/>
        </p:nvSpPr>
        <p:spPr bwMode="auto">
          <a:xfrm>
            <a:off x="7643012" y="5741404"/>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指静脈・指紋認証</a:t>
            </a:r>
          </a:p>
        </p:txBody>
      </p:sp>
      <p:sp>
        <p:nvSpPr>
          <p:cNvPr id="1272" name="Rectangle 40">
            <a:extLst>
              <a:ext uri="{FF2B5EF4-FFF2-40B4-BE49-F238E27FC236}">
                <a16:creationId xmlns:a16="http://schemas.microsoft.com/office/drawing/2014/main" id="{FE1877AF-4EAB-463C-A8E6-B5E6582D5ABD}"/>
              </a:ext>
            </a:extLst>
          </p:cNvPr>
          <p:cNvSpPr>
            <a:spLocks noChangeArrowheads="1"/>
          </p:cNvSpPr>
          <p:nvPr/>
        </p:nvSpPr>
        <p:spPr bwMode="auto">
          <a:xfrm>
            <a:off x="1978939" y="5792204"/>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指静脈・指紋認証</a:t>
            </a:r>
          </a:p>
        </p:txBody>
      </p:sp>
      <p:sp>
        <p:nvSpPr>
          <p:cNvPr id="1273" name="Rectangle 40">
            <a:extLst>
              <a:ext uri="{FF2B5EF4-FFF2-40B4-BE49-F238E27FC236}">
                <a16:creationId xmlns:a16="http://schemas.microsoft.com/office/drawing/2014/main" id="{4BFEF13B-3C4E-4ACF-921E-A1029A79B7BE}"/>
              </a:ext>
            </a:extLst>
          </p:cNvPr>
          <p:cNvSpPr>
            <a:spLocks noChangeArrowheads="1"/>
          </p:cNvSpPr>
          <p:nvPr/>
        </p:nvSpPr>
        <p:spPr bwMode="auto">
          <a:xfrm>
            <a:off x="618735" y="5780747"/>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顔認証</a:t>
            </a:r>
          </a:p>
        </p:txBody>
      </p:sp>
      <p:sp>
        <p:nvSpPr>
          <p:cNvPr id="1274" name="Rectangle 40">
            <a:extLst>
              <a:ext uri="{FF2B5EF4-FFF2-40B4-BE49-F238E27FC236}">
                <a16:creationId xmlns:a16="http://schemas.microsoft.com/office/drawing/2014/main" id="{208379AC-7A5B-4A95-9EDD-2A4A0F19CF7A}"/>
              </a:ext>
            </a:extLst>
          </p:cNvPr>
          <p:cNvSpPr>
            <a:spLocks noChangeArrowheads="1"/>
          </p:cNvSpPr>
          <p:nvPr/>
        </p:nvSpPr>
        <p:spPr bwMode="auto">
          <a:xfrm>
            <a:off x="2344214" y="3285641"/>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1000" b="1" dirty="0">
                <a:solidFill>
                  <a:srgbClr val="3366FF"/>
                </a:solidFill>
                <a:latin typeface="メイリオ" panose="020B0604030504040204" pitchFamily="50" charset="-128"/>
                <a:ea typeface="メイリオ" panose="020B0604030504040204" pitchFamily="50" charset="-128"/>
                <a:cs typeface="Meiryo UI" pitchFamily="50" charset="-128"/>
              </a:rPr>
              <a:t>IC</a:t>
            </a: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カード認証</a:t>
            </a:r>
          </a:p>
        </p:txBody>
      </p:sp>
      <p:sp>
        <p:nvSpPr>
          <p:cNvPr id="1280" name="Text Box 990">
            <a:extLst>
              <a:ext uri="{FF2B5EF4-FFF2-40B4-BE49-F238E27FC236}">
                <a16:creationId xmlns:a16="http://schemas.microsoft.com/office/drawing/2014/main" id="{7B770DAF-F799-4801-B4D4-85C1109CF490}"/>
              </a:ext>
            </a:extLst>
          </p:cNvPr>
          <p:cNvSpPr txBox="1">
            <a:spLocks noChangeArrowheads="1"/>
          </p:cNvSpPr>
          <p:nvPr/>
        </p:nvSpPr>
        <p:spPr bwMode="auto">
          <a:xfrm>
            <a:off x="5149350" y="2204407"/>
            <a:ext cx="4604552" cy="1107354"/>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defTabSz="1524000">
              <a:defRPr kumimoji="1">
                <a:solidFill>
                  <a:schemeClr val="tx1"/>
                </a:solidFill>
                <a:latin typeface="Arial" panose="020B0604020202020204" pitchFamily="34" charset="0"/>
                <a:ea typeface="ＭＳ Ｐゴシック" panose="020B0600070205080204" pitchFamily="50" charset="-128"/>
              </a:defRPr>
            </a:lvl1pPr>
            <a:lvl2pPr marL="742950" indent="-285750" defTabSz="1524000">
              <a:defRPr kumimoji="1">
                <a:solidFill>
                  <a:schemeClr val="tx1"/>
                </a:solidFill>
                <a:latin typeface="Arial" panose="020B0604020202020204" pitchFamily="34" charset="0"/>
                <a:ea typeface="ＭＳ Ｐゴシック" panose="020B0600070205080204" pitchFamily="50" charset="-128"/>
              </a:defRPr>
            </a:lvl2pPr>
            <a:lvl3pPr marL="1143000" indent="-228600" defTabSz="1524000">
              <a:defRPr kumimoji="1">
                <a:solidFill>
                  <a:schemeClr val="tx1"/>
                </a:solidFill>
                <a:latin typeface="Arial" panose="020B0604020202020204" pitchFamily="34" charset="0"/>
                <a:ea typeface="ＭＳ Ｐゴシック" panose="020B0600070205080204" pitchFamily="50" charset="-128"/>
              </a:defRPr>
            </a:lvl3pPr>
            <a:lvl4pPr marL="1600200" indent="-228600" defTabSz="1524000">
              <a:defRPr kumimoji="1">
                <a:solidFill>
                  <a:schemeClr val="tx1"/>
                </a:solidFill>
                <a:latin typeface="Arial" panose="020B0604020202020204" pitchFamily="34" charset="0"/>
                <a:ea typeface="ＭＳ Ｐゴシック" panose="020B0600070205080204" pitchFamily="50" charset="-128"/>
              </a:defRPr>
            </a:lvl4pPr>
            <a:lvl5pPr marL="2057400" indent="-228600" defTabSz="1524000">
              <a:defRPr kumimoji="1">
                <a:solidFill>
                  <a:schemeClr val="tx1"/>
                </a:solidFill>
                <a:latin typeface="Arial" panose="020B0604020202020204" pitchFamily="34" charset="0"/>
                <a:ea typeface="ＭＳ Ｐゴシック" panose="020B0600070205080204" pitchFamily="50" charset="-128"/>
              </a:defRPr>
            </a:lvl5pPr>
            <a:lvl6pPr marL="25146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600"/>
              </a:lnSpc>
            </a:pPr>
            <a:r>
              <a:rPr lang="en-US" altLang="ja-JP" sz="1050" dirty="0">
                <a:latin typeface="メイリオ" panose="020B0604030504040204" pitchFamily="50" charset="-128"/>
                <a:ea typeface="メイリオ" panose="020B0604030504040204" pitchFamily="50" charset="-128"/>
              </a:rPr>
              <a:t>Active Directory</a:t>
            </a:r>
            <a:r>
              <a:rPr lang="ja-JP" altLang="en-US" sz="1050" dirty="0">
                <a:latin typeface="メイリオ" panose="020B0604030504040204" pitchFamily="50" charset="-128"/>
                <a:ea typeface="メイリオ" panose="020B0604030504040204" pitchFamily="50" charset="-128"/>
              </a:rPr>
              <a:t>内で</a:t>
            </a:r>
            <a:r>
              <a:rPr lang="en-US" altLang="ja-JP" sz="1050" dirty="0">
                <a:latin typeface="メイリオ" panose="020B0604030504040204" pitchFamily="50" charset="-128"/>
                <a:ea typeface="メイリオ" panose="020B0604030504040204" pitchFamily="50" charset="-128"/>
              </a:rPr>
              <a:t>IC</a:t>
            </a:r>
            <a:r>
              <a:rPr lang="ja-JP" altLang="en-US" sz="1050" dirty="0">
                <a:latin typeface="メイリオ" panose="020B0604030504040204" pitchFamily="50" charset="-128"/>
                <a:ea typeface="メイリオ" panose="020B0604030504040204" pitchFamily="50" charset="-128"/>
              </a:rPr>
              <a:t>カード番号</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生体情報を集中管理し、管理ソフトウェアにて</a:t>
            </a:r>
            <a:r>
              <a:rPr lang="en-US" altLang="ja-JP" sz="1050" dirty="0">
                <a:latin typeface="メイリオ" panose="020B0604030504040204" pitchFamily="50" charset="-128"/>
                <a:ea typeface="メイリオ" panose="020B0604030504040204" pitchFamily="50" charset="-128"/>
              </a:rPr>
              <a:t>IC</a:t>
            </a:r>
            <a:r>
              <a:rPr lang="ja-JP" altLang="en-US" sz="1050" dirty="0">
                <a:latin typeface="メイリオ" panose="020B0604030504040204" pitchFamily="50" charset="-128"/>
                <a:ea typeface="メイリオ" panose="020B0604030504040204" pitchFamily="50" charset="-128"/>
              </a:rPr>
              <a:t>カード番号</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生体データの登録、編集、削除などを行います。登録されている認証情報はドメイン傘下のどの</a:t>
            </a:r>
            <a:r>
              <a:rPr lang="en-US" altLang="ja-JP" sz="1050" dirty="0">
                <a:latin typeface="メイリオ" panose="020B0604030504040204" pitchFamily="50" charset="-128"/>
                <a:ea typeface="メイリオ" panose="020B0604030504040204" pitchFamily="50" charset="-128"/>
              </a:rPr>
              <a:t>PC</a:t>
            </a:r>
            <a:r>
              <a:rPr lang="ja-JP" altLang="en-US" sz="1050" dirty="0">
                <a:latin typeface="メイリオ" panose="020B0604030504040204" pitchFamily="50" charset="-128"/>
                <a:ea typeface="メイリオ" panose="020B0604030504040204" pitchFamily="50" charset="-128"/>
              </a:rPr>
              <a:t>でも利用可能です。</a:t>
            </a:r>
            <a:endParaRPr lang="en-US" altLang="ja-JP" sz="1050" dirty="0">
              <a:latin typeface="メイリオ" panose="020B0604030504040204" pitchFamily="50" charset="-128"/>
              <a:ea typeface="メイリオ" panose="020B0604030504040204" pitchFamily="50" charset="-128"/>
            </a:endParaRPr>
          </a:p>
          <a:p>
            <a:pPr>
              <a:lnSpc>
                <a:spcPts val="1600"/>
              </a:lnSpc>
            </a:pPr>
            <a:r>
              <a:rPr lang="ja-JP" altLang="en-US" sz="1050" dirty="0">
                <a:latin typeface="メイリオ" panose="020B0604030504040204" pitchFamily="50" charset="-128"/>
                <a:ea typeface="メイリオ" panose="020B0604030504040204" pitchFamily="50" charset="-128"/>
              </a:rPr>
              <a:t>各クライアント</a:t>
            </a:r>
            <a:r>
              <a:rPr lang="en-US" altLang="ja-JP" sz="1050" dirty="0">
                <a:latin typeface="メイリオ" panose="020B0604030504040204" pitchFamily="50" charset="-128"/>
                <a:ea typeface="メイリオ" panose="020B0604030504040204" pitchFamily="50" charset="-128"/>
              </a:rPr>
              <a:t>PC</a:t>
            </a:r>
            <a:r>
              <a:rPr lang="ja-JP" altLang="en-US" sz="1050" dirty="0">
                <a:latin typeface="メイリオ" panose="020B0604030504040204" pitchFamily="50" charset="-128"/>
                <a:ea typeface="メイリオ" panose="020B0604030504040204" pitchFamily="50" charset="-128"/>
              </a:rPr>
              <a:t>から出力されたログオン履歴を管理ソフトにて集中管理・閲覧することができます。</a:t>
            </a:r>
          </a:p>
        </p:txBody>
      </p:sp>
      <p:sp>
        <p:nvSpPr>
          <p:cNvPr id="1281" name="Text Box 990">
            <a:extLst>
              <a:ext uri="{FF2B5EF4-FFF2-40B4-BE49-F238E27FC236}">
                <a16:creationId xmlns:a16="http://schemas.microsoft.com/office/drawing/2014/main" id="{30E55646-1F66-4661-9D34-63BD19F76111}"/>
              </a:ext>
            </a:extLst>
          </p:cNvPr>
          <p:cNvSpPr txBox="1">
            <a:spLocks noChangeArrowheads="1"/>
          </p:cNvSpPr>
          <p:nvPr/>
        </p:nvSpPr>
        <p:spPr bwMode="auto">
          <a:xfrm>
            <a:off x="200471" y="2204157"/>
            <a:ext cx="4673525" cy="1107354"/>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defTabSz="1524000">
              <a:defRPr kumimoji="1">
                <a:solidFill>
                  <a:schemeClr val="tx1"/>
                </a:solidFill>
                <a:latin typeface="Arial" panose="020B0604020202020204" pitchFamily="34" charset="0"/>
                <a:ea typeface="ＭＳ Ｐゴシック" panose="020B0600070205080204" pitchFamily="50" charset="-128"/>
              </a:defRPr>
            </a:lvl1pPr>
            <a:lvl2pPr marL="742950" indent="-285750" defTabSz="1524000">
              <a:defRPr kumimoji="1">
                <a:solidFill>
                  <a:schemeClr val="tx1"/>
                </a:solidFill>
                <a:latin typeface="Arial" panose="020B0604020202020204" pitchFamily="34" charset="0"/>
                <a:ea typeface="ＭＳ Ｐゴシック" panose="020B0600070205080204" pitchFamily="50" charset="-128"/>
              </a:defRPr>
            </a:lvl2pPr>
            <a:lvl3pPr marL="1143000" indent="-228600" defTabSz="1524000">
              <a:defRPr kumimoji="1">
                <a:solidFill>
                  <a:schemeClr val="tx1"/>
                </a:solidFill>
                <a:latin typeface="Arial" panose="020B0604020202020204" pitchFamily="34" charset="0"/>
                <a:ea typeface="ＭＳ Ｐゴシック" panose="020B0600070205080204" pitchFamily="50" charset="-128"/>
              </a:defRPr>
            </a:lvl3pPr>
            <a:lvl4pPr marL="1600200" indent="-228600" defTabSz="1524000">
              <a:defRPr kumimoji="1">
                <a:solidFill>
                  <a:schemeClr val="tx1"/>
                </a:solidFill>
                <a:latin typeface="Arial" panose="020B0604020202020204" pitchFamily="34" charset="0"/>
                <a:ea typeface="ＭＳ Ｐゴシック" panose="020B0600070205080204" pitchFamily="50" charset="-128"/>
              </a:defRPr>
            </a:lvl4pPr>
            <a:lvl5pPr marL="2057400" indent="-228600" defTabSz="1524000">
              <a:defRPr kumimoji="1">
                <a:solidFill>
                  <a:schemeClr val="tx1"/>
                </a:solidFill>
                <a:latin typeface="Arial" panose="020B0604020202020204" pitchFamily="34" charset="0"/>
                <a:ea typeface="ＭＳ Ｐゴシック" panose="020B0600070205080204" pitchFamily="50" charset="-128"/>
              </a:defRPr>
            </a:lvl5pPr>
            <a:lvl6pPr marL="25146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600"/>
              </a:lnSpc>
            </a:pPr>
            <a:r>
              <a:rPr lang="ja-JP" altLang="en-US" sz="1050" dirty="0">
                <a:latin typeface="メイリオ" panose="020B0604030504040204" pitchFamily="50" charset="-128"/>
                <a:ea typeface="メイリオ" panose="020B0604030504040204" pitchFamily="50" charset="-128"/>
              </a:rPr>
              <a:t>全ての情報が利用者</a:t>
            </a:r>
            <a:r>
              <a:rPr lang="en-US" altLang="ja-JP" sz="1050" dirty="0">
                <a:latin typeface="メイリオ" panose="020B0604030504040204" pitchFamily="50" charset="-128"/>
                <a:ea typeface="メイリオ" panose="020B0604030504040204" pitchFamily="50" charset="-128"/>
              </a:rPr>
              <a:t>PC</a:t>
            </a:r>
            <a:r>
              <a:rPr lang="ja-JP" altLang="en-US" sz="1050" dirty="0">
                <a:latin typeface="メイリオ" panose="020B0604030504040204" pitchFamily="50" charset="-128"/>
                <a:ea typeface="メイリオ" panose="020B0604030504040204" pitchFamily="50" charset="-128"/>
              </a:rPr>
              <a:t>上で管理されます。各</a:t>
            </a:r>
            <a:r>
              <a:rPr lang="en-US" altLang="ja-JP" sz="1050" dirty="0">
                <a:latin typeface="メイリオ" panose="020B0604030504040204" pitchFamily="50" charset="-128"/>
                <a:ea typeface="メイリオ" panose="020B0604030504040204" pitchFamily="50" charset="-128"/>
              </a:rPr>
              <a:t>PC</a:t>
            </a:r>
            <a:r>
              <a:rPr lang="ja-JP" altLang="en-US" sz="1050" dirty="0">
                <a:latin typeface="メイリオ" panose="020B0604030504040204" pitchFamily="50" charset="-128"/>
                <a:ea typeface="メイリオ" panose="020B0604030504040204" pitchFamily="50" charset="-128"/>
              </a:rPr>
              <a:t>上で</a:t>
            </a:r>
            <a:r>
              <a:rPr lang="en-US" altLang="ja-JP" sz="1050" dirty="0">
                <a:latin typeface="メイリオ" panose="020B0604030504040204" pitchFamily="50" charset="-128"/>
                <a:ea typeface="メイリオ" panose="020B0604030504040204" pitchFamily="50" charset="-128"/>
              </a:rPr>
              <a:t>IC</a:t>
            </a:r>
            <a:r>
              <a:rPr lang="ja-JP" altLang="en-US" sz="1050" dirty="0">
                <a:latin typeface="メイリオ" panose="020B0604030504040204" pitchFamily="50" charset="-128"/>
                <a:ea typeface="メイリオ" panose="020B0604030504040204" pitchFamily="50" charset="-128"/>
              </a:rPr>
              <a:t>カード番号</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生体情報やポリシー情報を設定する必要があります。なお、</a:t>
            </a:r>
            <a:r>
              <a:rPr lang="en-US" altLang="ja-JP" sz="1050" dirty="0">
                <a:latin typeface="メイリオ" panose="020B0604030504040204" pitchFamily="50" charset="-128"/>
                <a:ea typeface="メイリオ" panose="020B0604030504040204" pitchFamily="50" charset="-128"/>
              </a:rPr>
              <a:t>PC</a:t>
            </a:r>
            <a:r>
              <a:rPr lang="ja-JP" altLang="en-US" sz="1050" dirty="0">
                <a:latin typeface="メイリオ" panose="020B0604030504040204" pitchFamily="50" charset="-128"/>
                <a:ea typeface="メイリオ" panose="020B0604030504040204" pitchFamily="50" charset="-128"/>
              </a:rPr>
              <a:t>単位に登録情報を変えることができます。</a:t>
            </a:r>
            <a:endParaRPr lang="en-US" altLang="ja-JP" sz="1050" dirty="0">
              <a:latin typeface="メイリオ" panose="020B0604030504040204" pitchFamily="50" charset="-128"/>
              <a:ea typeface="メイリオ" panose="020B0604030504040204" pitchFamily="50" charset="-128"/>
            </a:endParaRPr>
          </a:p>
          <a:p>
            <a:pPr>
              <a:lnSpc>
                <a:spcPts val="1600"/>
              </a:lnSpc>
            </a:pPr>
            <a:r>
              <a:rPr lang="ja-JP" altLang="en-US" sz="1050" dirty="0">
                <a:latin typeface="メイリオ" panose="020B0604030504040204" pitchFamily="50" charset="-128"/>
                <a:ea typeface="メイリオ" panose="020B0604030504040204" pitchFamily="50" charset="-128"/>
              </a:rPr>
              <a:t>ログオン履歴はパソコンの</a:t>
            </a:r>
            <a:r>
              <a:rPr lang="en-US" altLang="ja-JP" sz="1050" dirty="0">
                <a:latin typeface="メイリオ" panose="020B0604030504040204" pitchFamily="50" charset="-128"/>
                <a:ea typeface="メイリオ" panose="020B0604030504040204" pitchFamily="50" charset="-128"/>
              </a:rPr>
              <a:t>Windows</a:t>
            </a:r>
            <a:r>
              <a:rPr lang="ja-JP" altLang="en-US" sz="1050" dirty="0">
                <a:latin typeface="メイリオ" panose="020B0604030504040204" pitchFamily="50" charset="-128"/>
                <a:ea typeface="メイリオ" panose="020B0604030504040204" pitchFamily="50" charset="-128"/>
              </a:rPr>
              <a:t>イベントログに出力され、パソコンごとに管理・閲覧することができます。</a:t>
            </a:r>
          </a:p>
        </p:txBody>
      </p:sp>
      <p:sp>
        <p:nvSpPr>
          <p:cNvPr id="1282" name="正方形/長方形 1281">
            <a:extLst>
              <a:ext uri="{FF2B5EF4-FFF2-40B4-BE49-F238E27FC236}">
                <a16:creationId xmlns:a16="http://schemas.microsoft.com/office/drawing/2014/main" id="{BDAE4520-1C4E-466D-91FE-96467A9B2369}"/>
              </a:ext>
            </a:extLst>
          </p:cNvPr>
          <p:cNvSpPr/>
          <p:nvPr/>
        </p:nvSpPr>
        <p:spPr bwMode="auto">
          <a:xfrm>
            <a:off x="280922" y="1909979"/>
            <a:ext cx="1669798" cy="262769"/>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283" name="テキスト ボックス 1282">
            <a:extLst>
              <a:ext uri="{FF2B5EF4-FFF2-40B4-BE49-F238E27FC236}">
                <a16:creationId xmlns:a16="http://schemas.microsoft.com/office/drawing/2014/main" id="{DA69B71C-2007-4916-99B5-3E19D87E8F15}"/>
              </a:ext>
            </a:extLst>
          </p:cNvPr>
          <p:cNvSpPr txBox="1"/>
          <p:nvPr/>
        </p:nvSpPr>
        <p:spPr>
          <a:xfrm>
            <a:off x="231013" y="1908858"/>
            <a:ext cx="1625402" cy="275701"/>
          </a:xfrm>
          <a:prstGeom prst="rect">
            <a:avLst/>
          </a:prstGeom>
          <a:noFill/>
        </p:spPr>
        <p:txBody>
          <a:bodyPr wrap="square" lIns="0" rIns="0" rtlCol="0" anchor="t" anchorCtr="0">
            <a:noAutofit/>
          </a:bodyPr>
          <a:lstStyle/>
          <a:p>
            <a:pPr algn="ct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スタンドアローン版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286" name="正方形/長方形 1285">
            <a:extLst>
              <a:ext uri="{FF2B5EF4-FFF2-40B4-BE49-F238E27FC236}">
                <a16:creationId xmlns:a16="http://schemas.microsoft.com/office/drawing/2014/main" id="{10C63CDA-4903-4560-B0EA-6629F75E7944}"/>
              </a:ext>
            </a:extLst>
          </p:cNvPr>
          <p:cNvSpPr/>
          <p:nvPr/>
        </p:nvSpPr>
        <p:spPr bwMode="auto">
          <a:xfrm>
            <a:off x="5223084" y="1909980"/>
            <a:ext cx="1707717" cy="265228"/>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287" name="テキスト ボックス 1286">
            <a:extLst>
              <a:ext uri="{FF2B5EF4-FFF2-40B4-BE49-F238E27FC236}">
                <a16:creationId xmlns:a16="http://schemas.microsoft.com/office/drawing/2014/main" id="{1FD00276-EA77-42B8-ABBB-292BD778BF49}"/>
              </a:ext>
            </a:extLst>
          </p:cNvPr>
          <p:cNvSpPr txBox="1"/>
          <p:nvPr/>
        </p:nvSpPr>
        <p:spPr>
          <a:xfrm>
            <a:off x="5189222" y="1898800"/>
            <a:ext cx="1619811" cy="270604"/>
          </a:xfrm>
          <a:prstGeom prst="rect">
            <a:avLst/>
          </a:prstGeom>
          <a:noFill/>
        </p:spPr>
        <p:txBody>
          <a:bodyPr wrap="square" lIns="0" rIns="0" rtlCol="0" anchor="t" anchorCtr="0">
            <a:noAutofit/>
          </a:bodyPr>
          <a:lstStyle/>
          <a:p>
            <a:pPr algn="ct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r>
              <a:rPr lang="en-US" altLang="ja-JP"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Active Directory</a:t>
            </a: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289" name="Text Box 990">
            <a:extLst>
              <a:ext uri="{FF2B5EF4-FFF2-40B4-BE49-F238E27FC236}">
                <a16:creationId xmlns:a16="http://schemas.microsoft.com/office/drawing/2014/main" id="{70B184C4-970D-4A61-AA4A-4EA38CE98B72}"/>
              </a:ext>
            </a:extLst>
          </p:cNvPr>
          <p:cNvSpPr txBox="1">
            <a:spLocks noChangeArrowheads="1"/>
          </p:cNvSpPr>
          <p:nvPr/>
        </p:nvSpPr>
        <p:spPr bwMode="auto">
          <a:xfrm>
            <a:off x="5002909" y="6064751"/>
            <a:ext cx="3580335" cy="338554"/>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defTabSz="1524000">
              <a:defRPr kumimoji="1">
                <a:solidFill>
                  <a:schemeClr val="tx1"/>
                </a:solidFill>
                <a:latin typeface="Arial" panose="020B0604020202020204" pitchFamily="34" charset="0"/>
                <a:ea typeface="ＭＳ Ｐゴシック" panose="020B0600070205080204" pitchFamily="50" charset="-128"/>
              </a:defRPr>
            </a:lvl1pPr>
            <a:lvl2pPr marL="742950" indent="-285750" defTabSz="1524000">
              <a:defRPr kumimoji="1">
                <a:solidFill>
                  <a:schemeClr val="tx1"/>
                </a:solidFill>
                <a:latin typeface="Arial" panose="020B0604020202020204" pitchFamily="34" charset="0"/>
                <a:ea typeface="ＭＳ Ｐゴシック" panose="020B0600070205080204" pitchFamily="50" charset="-128"/>
              </a:defRPr>
            </a:lvl2pPr>
            <a:lvl3pPr marL="1143000" indent="-228600" defTabSz="1524000">
              <a:defRPr kumimoji="1">
                <a:solidFill>
                  <a:schemeClr val="tx1"/>
                </a:solidFill>
                <a:latin typeface="Arial" panose="020B0604020202020204" pitchFamily="34" charset="0"/>
                <a:ea typeface="ＭＳ Ｐゴシック" panose="020B0600070205080204" pitchFamily="50" charset="-128"/>
              </a:defRPr>
            </a:lvl3pPr>
            <a:lvl4pPr marL="1600200" indent="-228600" defTabSz="1524000">
              <a:defRPr kumimoji="1">
                <a:solidFill>
                  <a:schemeClr val="tx1"/>
                </a:solidFill>
                <a:latin typeface="Arial" panose="020B0604020202020204" pitchFamily="34" charset="0"/>
                <a:ea typeface="ＭＳ Ｐゴシック" panose="020B0600070205080204" pitchFamily="50" charset="-128"/>
              </a:defRPr>
            </a:lvl4pPr>
            <a:lvl5pPr marL="2057400" indent="-228600" defTabSz="1524000">
              <a:defRPr kumimoji="1">
                <a:solidFill>
                  <a:schemeClr val="tx1"/>
                </a:solidFill>
                <a:latin typeface="Arial" panose="020B0604020202020204" pitchFamily="34" charset="0"/>
                <a:ea typeface="ＭＳ Ｐゴシック" panose="020B0600070205080204" pitchFamily="50" charset="-128"/>
              </a:defRPr>
            </a:lvl5pPr>
            <a:lvl6pPr marL="25146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r>
              <a:rPr lang="en-US" altLang="ja-JP" sz="800" dirty="0">
                <a:latin typeface="メイリオ" panose="020B0604030504040204" pitchFamily="50" charset="-128"/>
                <a:ea typeface="メイリオ" panose="020B0604030504040204" pitchFamily="50" charset="-128"/>
              </a:rPr>
              <a:t>※Active Directory</a:t>
            </a:r>
            <a:r>
              <a:rPr lang="ja-JP" altLang="en-US" sz="800" dirty="0">
                <a:latin typeface="メイリオ" panose="020B0604030504040204" pitchFamily="50" charset="-128"/>
                <a:ea typeface="メイリオ" panose="020B0604030504040204" pitchFamily="50" charset="-128"/>
              </a:rPr>
              <a:t>版であっても、正常接続時に保存されたキャッシュを</a:t>
            </a:r>
            <a:endParaRPr lang="en-US" altLang="ja-JP" sz="800" dirty="0">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　使用して外出時やネットワーク断線時でもログオン可能です。</a:t>
            </a:r>
          </a:p>
        </p:txBody>
      </p:sp>
      <p:sp>
        <p:nvSpPr>
          <p:cNvPr id="115" name="Rectangle 40">
            <a:extLst>
              <a:ext uri="{FF2B5EF4-FFF2-40B4-BE49-F238E27FC236}">
                <a16:creationId xmlns:a16="http://schemas.microsoft.com/office/drawing/2014/main" id="{7DCC3F50-C835-4DAD-9727-AD1FB4172B89}"/>
              </a:ext>
            </a:extLst>
          </p:cNvPr>
          <p:cNvSpPr>
            <a:spLocks noChangeArrowheads="1"/>
          </p:cNvSpPr>
          <p:nvPr/>
        </p:nvSpPr>
        <p:spPr bwMode="auto">
          <a:xfrm>
            <a:off x="6626670" y="3854953"/>
            <a:ext cx="1187878"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Windows</a:t>
            </a: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アカウント情報</a:t>
            </a:r>
          </a:p>
        </p:txBody>
      </p:sp>
      <p:sp>
        <p:nvSpPr>
          <p:cNvPr id="116" name="Rectangle 40">
            <a:extLst>
              <a:ext uri="{FF2B5EF4-FFF2-40B4-BE49-F238E27FC236}">
                <a16:creationId xmlns:a16="http://schemas.microsoft.com/office/drawing/2014/main" id="{AC1B756C-7CF2-44B3-806E-44A3B5F1B3FD}"/>
              </a:ext>
            </a:extLst>
          </p:cNvPr>
          <p:cNvSpPr>
            <a:spLocks noChangeArrowheads="1"/>
          </p:cNvSpPr>
          <p:nvPr/>
        </p:nvSpPr>
        <p:spPr bwMode="auto">
          <a:xfrm>
            <a:off x="2927460" y="3751020"/>
            <a:ext cx="1187878"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Windows</a:t>
            </a: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アカウント情報</a:t>
            </a:r>
          </a:p>
        </p:txBody>
      </p:sp>
      <p:sp>
        <p:nvSpPr>
          <p:cNvPr id="117" name="Rectangle 40">
            <a:extLst>
              <a:ext uri="{FF2B5EF4-FFF2-40B4-BE49-F238E27FC236}">
                <a16:creationId xmlns:a16="http://schemas.microsoft.com/office/drawing/2014/main" id="{6E283903-B3FE-4F7F-A739-4C7AB673302C}"/>
              </a:ext>
            </a:extLst>
          </p:cNvPr>
          <p:cNvSpPr>
            <a:spLocks noChangeArrowheads="1"/>
          </p:cNvSpPr>
          <p:nvPr/>
        </p:nvSpPr>
        <p:spPr bwMode="auto">
          <a:xfrm>
            <a:off x="1182924" y="4870804"/>
            <a:ext cx="1187878"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Windows</a:t>
            </a: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アカウント情報</a:t>
            </a:r>
          </a:p>
        </p:txBody>
      </p:sp>
      <p:grpSp>
        <p:nvGrpSpPr>
          <p:cNvPr id="114" name="グループ化 113">
            <a:extLst>
              <a:ext uri="{FF2B5EF4-FFF2-40B4-BE49-F238E27FC236}">
                <a16:creationId xmlns:a16="http://schemas.microsoft.com/office/drawing/2014/main" id="{01CB8A94-CF0C-44C9-B5CC-FB57EDA205DE}"/>
              </a:ext>
            </a:extLst>
          </p:cNvPr>
          <p:cNvGrpSpPr>
            <a:grpSpLocks noChangeAspect="1"/>
          </p:cNvGrpSpPr>
          <p:nvPr/>
        </p:nvGrpSpPr>
        <p:grpSpPr>
          <a:xfrm>
            <a:off x="6502869" y="4979375"/>
            <a:ext cx="447750" cy="808433"/>
            <a:chOff x="2743201" y="3695701"/>
            <a:chExt cx="1371600" cy="2476499"/>
          </a:xfrm>
          <a:solidFill>
            <a:schemeClr val="tx1"/>
          </a:solidFill>
        </p:grpSpPr>
        <p:sp>
          <p:nvSpPr>
            <p:cNvPr id="118" name="Freeform 17">
              <a:extLst>
                <a:ext uri="{FF2B5EF4-FFF2-40B4-BE49-F238E27FC236}">
                  <a16:creationId xmlns:a16="http://schemas.microsoft.com/office/drawing/2014/main" id="{7E699147-31C5-4700-B300-CB5B0C532A9E}"/>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19" name="Freeform 18">
              <a:extLst>
                <a:ext uri="{FF2B5EF4-FFF2-40B4-BE49-F238E27FC236}">
                  <a16:creationId xmlns:a16="http://schemas.microsoft.com/office/drawing/2014/main" id="{42DF7FBE-FA0D-4458-A4BA-4CE53D45C7FA}"/>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20" name="Rectangle 19">
              <a:extLst>
                <a:ext uri="{FF2B5EF4-FFF2-40B4-BE49-F238E27FC236}">
                  <a16:creationId xmlns:a16="http://schemas.microsoft.com/office/drawing/2014/main" id="{239EE89C-6BBB-45E5-8085-424CFB8366B2}"/>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sp>
        <p:nvSpPr>
          <p:cNvPr id="668" name="円/楕円 5">
            <a:extLst>
              <a:ext uri="{FF2B5EF4-FFF2-40B4-BE49-F238E27FC236}">
                <a16:creationId xmlns:a16="http://schemas.microsoft.com/office/drawing/2014/main" id="{79B1EA88-1957-4931-B625-B3CF9BE278EE}"/>
              </a:ext>
            </a:extLst>
          </p:cNvPr>
          <p:cNvSpPr>
            <a:spLocks noChangeAspect="1"/>
          </p:cNvSpPr>
          <p:nvPr/>
        </p:nvSpPr>
        <p:spPr>
          <a:xfrm>
            <a:off x="6003478" y="4844008"/>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ログオン管理ソフト</a:t>
            </a:r>
            <a:endParaRPr lang="ja-JP" altLang="en-US" sz="650" b="1"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3" name="グループ化 12">
            <a:extLst>
              <a:ext uri="{FF2B5EF4-FFF2-40B4-BE49-F238E27FC236}">
                <a16:creationId xmlns:a16="http://schemas.microsoft.com/office/drawing/2014/main" id="{C946B7CB-6775-6A41-2065-ECC88DACAA90}"/>
              </a:ext>
            </a:extLst>
          </p:cNvPr>
          <p:cNvGrpSpPr/>
          <p:nvPr/>
        </p:nvGrpSpPr>
        <p:grpSpPr>
          <a:xfrm>
            <a:off x="1087334" y="3389986"/>
            <a:ext cx="1190441" cy="286930"/>
            <a:chOff x="1087334" y="3389986"/>
            <a:chExt cx="1190441" cy="286930"/>
          </a:xfrm>
        </p:grpSpPr>
        <p:sp>
          <p:nvSpPr>
            <p:cNvPr id="651" name="角丸四角形 26">
              <a:extLst>
                <a:ext uri="{FF2B5EF4-FFF2-40B4-BE49-F238E27FC236}">
                  <a16:creationId xmlns:a16="http://schemas.microsoft.com/office/drawing/2014/main" id="{79FF9FC6-791A-4258-9C9E-9C0FD6E9B891}"/>
                </a:ext>
              </a:extLst>
            </p:cNvPr>
            <p:cNvSpPr/>
            <p:nvPr/>
          </p:nvSpPr>
          <p:spPr>
            <a:xfrm>
              <a:off x="1103502" y="3389986"/>
              <a:ext cx="1159488" cy="286930"/>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6" name="テキスト ボックス 5">
              <a:extLst>
                <a:ext uri="{FF2B5EF4-FFF2-40B4-BE49-F238E27FC236}">
                  <a16:creationId xmlns:a16="http://schemas.microsoft.com/office/drawing/2014/main" id="{4D708117-3346-5D49-4CB7-B633D79C76DF}"/>
                </a:ext>
              </a:extLst>
            </p:cNvPr>
            <p:cNvSpPr txBox="1"/>
            <p:nvPr/>
          </p:nvSpPr>
          <p:spPr>
            <a:xfrm>
              <a:off x="1087334" y="3433910"/>
              <a:ext cx="1190441"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grpSp>
        <p:nvGrpSpPr>
          <p:cNvPr id="10" name="グループ化 9">
            <a:extLst>
              <a:ext uri="{FF2B5EF4-FFF2-40B4-BE49-F238E27FC236}">
                <a16:creationId xmlns:a16="http://schemas.microsoft.com/office/drawing/2014/main" id="{1A7D57EF-25B9-ADA7-77BF-B62208161256}"/>
              </a:ext>
            </a:extLst>
          </p:cNvPr>
          <p:cNvGrpSpPr/>
          <p:nvPr/>
        </p:nvGrpSpPr>
        <p:grpSpPr>
          <a:xfrm>
            <a:off x="3382788" y="5594654"/>
            <a:ext cx="1100512" cy="276897"/>
            <a:chOff x="3382788" y="5594654"/>
            <a:chExt cx="1100512" cy="276897"/>
          </a:xfrm>
        </p:grpSpPr>
        <p:sp>
          <p:nvSpPr>
            <p:cNvPr id="655" name="角丸四角形 26">
              <a:extLst>
                <a:ext uri="{FF2B5EF4-FFF2-40B4-BE49-F238E27FC236}">
                  <a16:creationId xmlns:a16="http://schemas.microsoft.com/office/drawing/2014/main" id="{1FFDC325-07B1-44F4-9B59-6EEF60EA7E63}"/>
                </a:ext>
              </a:extLst>
            </p:cNvPr>
            <p:cNvSpPr/>
            <p:nvPr/>
          </p:nvSpPr>
          <p:spPr>
            <a:xfrm>
              <a:off x="3382788" y="5594654"/>
              <a:ext cx="1092692" cy="276897"/>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8" name="テキスト ボックス 7">
              <a:extLst>
                <a:ext uri="{FF2B5EF4-FFF2-40B4-BE49-F238E27FC236}">
                  <a16:creationId xmlns:a16="http://schemas.microsoft.com/office/drawing/2014/main" id="{FF42BC19-91B2-B99E-8314-0ADE0053E111}"/>
                </a:ext>
              </a:extLst>
            </p:cNvPr>
            <p:cNvSpPr txBox="1"/>
            <p:nvPr/>
          </p:nvSpPr>
          <p:spPr>
            <a:xfrm>
              <a:off x="3390607" y="5634312"/>
              <a:ext cx="1092693"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生体用リーダー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grpSp>
        <p:nvGrpSpPr>
          <p:cNvPr id="15" name="グループ化 14">
            <a:extLst>
              <a:ext uri="{FF2B5EF4-FFF2-40B4-BE49-F238E27FC236}">
                <a16:creationId xmlns:a16="http://schemas.microsoft.com/office/drawing/2014/main" id="{B7EC0A74-5153-F5DE-3702-78F23346F14E}"/>
              </a:ext>
            </a:extLst>
          </p:cNvPr>
          <p:cNvGrpSpPr/>
          <p:nvPr/>
        </p:nvGrpSpPr>
        <p:grpSpPr>
          <a:xfrm>
            <a:off x="7015584" y="3414967"/>
            <a:ext cx="1190441" cy="286930"/>
            <a:chOff x="1087334" y="3389986"/>
            <a:chExt cx="1190441" cy="286930"/>
          </a:xfrm>
        </p:grpSpPr>
        <p:sp>
          <p:nvSpPr>
            <p:cNvPr id="19" name="角丸四角形 26">
              <a:extLst>
                <a:ext uri="{FF2B5EF4-FFF2-40B4-BE49-F238E27FC236}">
                  <a16:creationId xmlns:a16="http://schemas.microsoft.com/office/drawing/2014/main" id="{E75792C4-9E14-FF88-C5CF-993187D40390}"/>
                </a:ext>
              </a:extLst>
            </p:cNvPr>
            <p:cNvSpPr/>
            <p:nvPr/>
          </p:nvSpPr>
          <p:spPr>
            <a:xfrm>
              <a:off x="1103502" y="3389986"/>
              <a:ext cx="1159488" cy="286930"/>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4" name="テキスト ボックス 23">
              <a:extLst>
                <a:ext uri="{FF2B5EF4-FFF2-40B4-BE49-F238E27FC236}">
                  <a16:creationId xmlns:a16="http://schemas.microsoft.com/office/drawing/2014/main" id="{8EB00ED1-776B-DE64-34E5-1D5D7DE0D976}"/>
                </a:ext>
              </a:extLst>
            </p:cNvPr>
            <p:cNvSpPr txBox="1"/>
            <p:nvPr/>
          </p:nvSpPr>
          <p:spPr>
            <a:xfrm>
              <a:off x="1087334" y="3433910"/>
              <a:ext cx="1190441"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grpSp>
        <p:nvGrpSpPr>
          <p:cNvPr id="26" name="グループ化 25">
            <a:extLst>
              <a:ext uri="{FF2B5EF4-FFF2-40B4-BE49-F238E27FC236}">
                <a16:creationId xmlns:a16="http://schemas.microsoft.com/office/drawing/2014/main" id="{FE03AE36-8293-5406-5B28-FEA729964AB4}"/>
              </a:ext>
            </a:extLst>
          </p:cNvPr>
          <p:cNvGrpSpPr/>
          <p:nvPr/>
        </p:nvGrpSpPr>
        <p:grpSpPr>
          <a:xfrm>
            <a:off x="8374238" y="5532370"/>
            <a:ext cx="1100512" cy="276897"/>
            <a:chOff x="3382788" y="5594654"/>
            <a:chExt cx="1100512" cy="276897"/>
          </a:xfrm>
        </p:grpSpPr>
        <p:sp>
          <p:nvSpPr>
            <p:cNvPr id="27" name="角丸四角形 26">
              <a:extLst>
                <a:ext uri="{FF2B5EF4-FFF2-40B4-BE49-F238E27FC236}">
                  <a16:creationId xmlns:a16="http://schemas.microsoft.com/office/drawing/2014/main" id="{A663A5CF-3F35-7B20-CDBE-B32555C0377A}"/>
                </a:ext>
              </a:extLst>
            </p:cNvPr>
            <p:cNvSpPr/>
            <p:nvPr/>
          </p:nvSpPr>
          <p:spPr>
            <a:xfrm>
              <a:off x="3382788" y="5594654"/>
              <a:ext cx="1092692" cy="276897"/>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8" name="テキスト ボックス 27">
              <a:extLst>
                <a:ext uri="{FF2B5EF4-FFF2-40B4-BE49-F238E27FC236}">
                  <a16:creationId xmlns:a16="http://schemas.microsoft.com/office/drawing/2014/main" id="{20579710-8CF4-13FB-B6A7-44D607C4750C}"/>
                </a:ext>
              </a:extLst>
            </p:cNvPr>
            <p:cNvSpPr txBox="1"/>
            <p:nvPr/>
          </p:nvSpPr>
          <p:spPr>
            <a:xfrm>
              <a:off x="3390607" y="5625923"/>
              <a:ext cx="1092693"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生体用リーダー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grpSp>
        <p:nvGrpSpPr>
          <p:cNvPr id="30" name="グループ化 29">
            <a:extLst>
              <a:ext uri="{FF2B5EF4-FFF2-40B4-BE49-F238E27FC236}">
                <a16:creationId xmlns:a16="http://schemas.microsoft.com/office/drawing/2014/main" id="{6BA5379C-B38E-5DAE-12C2-E4117BF09405}"/>
              </a:ext>
            </a:extLst>
          </p:cNvPr>
          <p:cNvGrpSpPr/>
          <p:nvPr/>
        </p:nvGrpSpPr>
        <p:grpSpPr>
          <a:xfrm>
            <a:off x="6199332" y="5687633"/>
            <a:ext cx="1100512" cy="276897"/>
            <a:chOff x="3382788" y="5594654"/>
            <a:chExt cx="1100512" cy="276897"/>
          </a:xfrm>
        </p:grpSpPr>
        <p:sp>
          <p:nvSpPr>
            <p:cNvPr id="31" name="角丸四角形 26">
              <a:extLst>
                <a:ext uri="{FF2B5EF4-FFF2-40B4-BE49-F238E27FC236}">
                  <a16:creationId xmlns:a16="http://schemas.microsoft.com/office/drawing/2014/main" id="{A57F308E-03CC-31C0-F0BC-74F5C6B16ACC}"/>
                </a:ext>
              </a:extLst>
            </p:cNvPr>
            <p:cNvSpPr/>
            <p:nvPr/>
          </p:nvSpPr>
          <p:spPr>
            <a:xfrm>
              <a:off x="3382788" y="5594654"/>
              <a:ext cx="1092692" cy="276897"/>
            </a:xfrm>
            <a:prstGeom prst="roundRect">
              <a:avLst/>
            </a:prstGeom>
            <a:solidFill>
              <a:schemeClr val="bg1"/>
            </a:solidFill>
            <a:ln w="25400" cap="flat" cmpd="sng" algn="ctr">
              <a:solidFill>
                <a:schemeClr val="bg1">
                  <a:lumMod val="50000"/>
                </a:schemeClr>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32" name="テキスト ボックス 31">
              <a:extLst>
                <a:ext uri="{FF2B5EF4-FFF2-40B4-BE49-F238E27FC236}">
                  <a16:creationId xmlns:a16="http://schemas.microsoft.com/office/drawing/2014/main" id="{19151B3A-AAEC-157F-ABFE-198FC7492E24}"/>
                </a:ext>
              </a:extLst>
            </p:cNvPr>
            <p:cNvSpPr txBox="1"/>
            <p:nvPr/>
          </p:nvSpPr>
          <p:spPr>
            <a:xfrm>
              <a:off x="3390607" y="5634312"/>
              <a:ext cx="1092693"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管理サーバー</a:t>
              </a:r>
            </a:p>
          </p:txBody>
        </p:sp>
      </p:grpSp>
      <p:grpSp>
        <p:nvGrpSpPr>
          <p:cNvPr id="37" name="グループ化 36">
            <a:extLst>
              <a:ext uri="{FF2B5EF4-FFF2-40B4-BE49-F238E27FC236}">
                <a16:creationId xmlns:a16="http://schemas.microsoft.com/office/drawing/2014/main" id="{597F7A85-998F-8809-1611-FDAA585E7C89}"/>
              </a:ext>
            </a:extLst>
          </p:cNvPr>
          <p:cNvGrpSpPr/>
          <p:nvPr/>
        </p:nvGrpSpPr>
        <p:grpSpPr>
          <a:xfrm>
            <a:off x="5223084" y="3415158"/>
            <a:ext cx="1543838" cy="268682"/>
            <a:chOff x="5223084" y="3415158"/>
            <a:chExt cx="1543838" cy="268682"/>
          </a:xfrm>
        </p:grpSpPr>
        <p:sp>
          <p:nvSpPr>
            <p:cNvPr id="182" name="角丸四角形 56">
              <a:extLst>
                <a:ext uri="{FF2B5EF4-FFF2-40B4-BE49-F238E27FC236}">
                  <a16:creationId xmlns:a16="http://schemas.microsoft.com/office/drawing/2014/main" id="{A54778A4-AE98-4F73-9AED-5C6002ABA41D}"/>
                </a:ext>
              </a:extLst>
            </p:cNvPr>
            <p:cNvSpPr/>
            <p:nvPr/>
          </p:nvSpPr>
          <p:spPr>
            <a:xfrm>
              <a:off x="5223084" y="3415158"/>
              <a:ext cx="1543838" cy="268682"/>
            </a:xfrm>
            <a:prstGeom prst="roundRect">
              <a:avLst/>
            </a:prstGeom>
            <a:solidFill>
              <a:schemeClr val="bg1">
                <a:lumMod val="50000"/>
              </a:schemeClr>
            </a:solidFill>
            <a:ln w="25400" cap="flat" cmpd="sng" algn="ctr">
              <a:noFill/>
              <a:prstDash val="solid"/>
            </a:ln>
            <a:effectLst/>
          </p:spPr>
          <p:txBody>
            <a:bodyPr wrap="square" lIns="89193" tIns="44596" rIns="89193" bIns="44596" anchor="ctr">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endParaRPr kumimoji="0" lang="en-US" altLang="ja-JP" sz="105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endParaRPr>
            </a:p>
          </p:txBody>
        </p:sp>
        <p:sp>
          <p:nvSpPr>
            <p:cNvPr id="7" name="テキスト ボックス 6">
              <a:extLst>
                <a:ext uri="{FF2B5EF4-FFF2-40B4-BE49-F238E27FC236}">
                  <a16:creationId xmlns:a16="http://schemas.microsoft.com/office/drawing/2014/main" id="{7C401277-8832-3F06-1B87-EFB4764D6BC0}"/>
                </a:ext>
              </a:extLst>
            </p:cNvPr>
            <p:cNvSpPr txBox="1"/>
            <p:nvPr/>
          </p:nvSpPr>
          <p:spPr>
            <a:xfrm>
              <a:off x="5325977" y="3432731"/>
              <a:ext cx="1316629"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r>
                <a:rPr kumimoji="0" lang="en-US" altLang="ja-JP" sz="100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rPr>
                <a:t>Active Directory</a:t>
              </a:r>
            </a:p>
          </p:txBody>
        </p:sp>
      </p:grpSp>
    </p:spTree>
    <p:extLst>
      <p:ext uri="{BB962C8B-B14F-4D97-AF65-F5344CB8AC3E}">
        <p14:creationId xmlns:p14="http://schemas.microsoft.com/office/powerpoint/2010/main" val="3371995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吹き出し: 角を丸めた四角形 5">
            <a:extLst>
              <a:ext uri="{FF2B5EF4-FFF2-40B4-BE49-F238E27FC236}">
                <a16:creationId xmlns:a16="http://schemas.microsoft.com/office/drawing/2014/main" id="{51341A55-6736-49A3-8B83-B9881AA8BCFF}"/>
              </a:ext>
            </a:extLst>
          </p:cNvPr>
          <p:cNvSpPr/>
          <p:nvPr/>
        </p:nvSpPr>
        <p:spPr bwMode="auto">
          <a:xfrm>
            <a:off x="388361" y="2156195"/>
            <a:ext cx="4501417" cy="1357281"/>
          </a:xfrm>
          <a:custGeom>
            <a:avLst/>
            <a:gdLst>
              <a:gd name="connsiteX0" fmla="*/ 0 w 4638790"/>
              <a:gd name="connsiteY0" fmla="*/ 173906 h 1043413"/>
              <a:gd name="connsiteX1" fmla="*/ 173906 w 4638790"/>
              <a:gd name="connsiteY1" fmla="*/ 0 h 1043413"/>
              <a:gd name="connsiteX2" fmla="*/ 2705961 w 4638790"/>
              <a:gd name="connsiteY2" fmla="*/ 0 h 1043413"/>
              <a:gd name="connsiteX3" fmla="*/ 2705961 w 4638790"/>
              <a:gd name="connsiteY3" fmla="*/ 0 h 1043413"/>
              <a:gd name="connsiteX4" fmla="*/ 3865658 w 4638790"/>
              <a:gd name="connsiteY4" fmla="*/ 0 h 1043413"/>
              <a:gd name="connsiteX5" fmla="*/ 4464884 w 4638790"/>
              <a:gd name="connsiteY5" fmla="*/ 0 h 1043413"/>
              <a:gd name="connsiteX6" fmla="*/ 4638790 w 4638790"/>
              <a:gd name="connsiteY6" fmla="*/ 173906 h 1043413"/>
              <a:gd name="connsiteX7" fmla="*/ 4638790 w 4638790"/>
              <a:gd name="connsiteY7" fmla="*/ 608658 h 1043413"/>
              <a:gd name="connsiteX8" fmla="*/ 4638790 w 4638790"/>
              <a:gd name="connsiteY8" fmla="*/ 608658 h 1043413"/>
              <a:gd name="connsiteX9" fmla="*/ 4638790 w 4638790"/>
              <a:gd name="connsiteY9" fmla="*/ 869511 h 1043413"/>
              <a:gd name="connsiteX10" fmla="*/ 4638790 w 4638790"/>
              <a:gd name="connsiteY10" fmla="*/ 869507 h 1043413"/>
              <a:gd name="connsiteX11" fmla="*/ 4464884 w 4638790"/>
              <a:gd name="connsiteY11" fmla="*/ 1043413 h 1043413"/>
              <a:gd name="connsiteX12" fmla="*/ 3865658 w 4638790"/>
              <a:gd name="connsiteY12" fmla="*/ 1043413 h 1043413"/>
              <a:gd name="connsiteX13" fmla="*/ 4026887 w 4638790"/>
              <a:gd name="connsiteY13" fmla="*/ 1128681 h 1043413"/>
              <a:gd name="connsiteX14" fmla="*/ 2705961 w 4638790"/>
              <a:gd name="connsiteY14" fmla="*/ 1043413 h 1043413"/>
              <a:gd name="connsiteX15" fmla="*/ 173906 w 4638790"/>
              <a:gd name="connsiteY15" fmla="*/ 1043413 h 1043413"/>
              <a:gd name="connsiteX16" fmla="*/ 0 w 4638790"/>
              <a:gd name="connsiteY16" fmla="*/ 869507 h 1043413"/>
              <a:gd name="connsiteX17" fmla="*/ 0 w 4638790"/>
              <a:gd name="connsiteY17" fmla="*/ 869511 h 1043413"/>
              <a:gd name="connsiteX18" fmla="*/ 0 w 4638790"/>
              <a:gd name="connsiteY18" fmla="*/ 608658 h 1043413"/>
              <a:gd name="connsiteX19" fmla="*/ 0 w 4638790"/>
              <a:gd name="connsiteY19" fmla="*/ 608658 h 1043413"/>
              <a:gd name="connsiteX20" fmla="*/ 0 w 4638790"/>
              <a:gd name="connsiteY20" fmla="*/ 173906 h 1043413"/>
              <a:gd name="connsiteX0" fmla="*/ 0 w 4638790"/>
              <a:gd name="connsiteY0" fmla="*/ 173906 h 1128681"/>
              <a:gd name="connsiteX1" fmla="*/ 173906 w 4638790"/>
              <a:gd name="connsiteY1" fmla="*/ 0 h 1128681"/>
              <a:gd name="connsiteX2" fmla="*/ 2705961 w 4638790"/>
              <a:gd name="connsiteY2" fmla="*/ 0 h 1128681"/>
              <a:gd name="connsiteX3" fmla="*/ 2705961 w 4638790"/>
              <a:gd name="connsiteY3" fmla="*/ 0 h 1128681"/>
              <a:gd name="connsiteX4" fmla="*/ 3865658 w 4638790"/>
              <a:gd name="connsiteY4" fmla="*/ 0 h 1128681"/>
              <a:gd name="connsiteX5" fmla="*/ 4464884 w 4638790"/>
              <a:gd name="connsiteY5" fmla="*/ 0 h 1128681"/>
              <a:gd name="connsiteX6" fmla="*/ 4638790 w 4638790"/>
              <a:gd name="connsiteY6" fmla="*/ 173906 h 1128681"/>
              <a:gd name="connsiteX7" fmla="*/ 4638790 w 4638790"/>
              <a:gd name="connsiteY7" fmla="*/ 608658 h 1128681"/>
              <a:gd name="connsiteX8" fmla="*/ 4638790 w 4638790"/>
              <a:gd name="connsiteY8" fmla="*/ 608658 h 1128681"/>
              <a:gd name="connsiteX9" fmla="*/ 4638790 w 4638790"/>
              <a:gd name="connsiteY9" fmla="*/ 869511 h 1128681"/>
              <a:gd name="connsiteX10" fmla="*/ 4638790 w 4638790"/>
              <a:gd name="connsiteY10" fmla="*/ 869507 h 1128681"/>
              <a:gd name="connsiteX11" fmla="*/ 4464884 w 4638790"/>
              <a:gd name="connsiteY11" fmla="*/ 1043413 h 1128681"/>
              <a:gd name="connsiteX12" fmla="*/ 3553238 w 4638790"/>
              <a:gd name="connsiteY12" fmla="*/ 1043413 h 1128681"/>
              <a:gd name="connsiteX13" fmla="*/ 4026887 w 4638790"/>
              <a:gd name="connsiteY13" fmla="*/ 1128681 h 1128681"/>
              <a:gd name="connsiteX14" fmla="*/ 2705961 w 4638790"/>
              <a:gd name="connsiteY14" fmla="*/ 1043413 h 1128681"/>
              <a:gd name="connsiteX15" fmla="*/ 173906 w 4638790"/>
              <a:gd name="connsiteY15" fmla="*/ 1043413 h 1128681"/>
              <a:gd name="connsiteX16" fmla="*/ 0 w 4638790"/>
              <a:gd name="connsiteY16" fmla="*/ 869507 h 1128681"/>
              <a:gd name="connsiteX17" fmla="*/ 0 w 4638790"/>
              <a:gd name="connsiteY17" fmla="*/ 869511 h 1128681"/>
              <a:gd name="connsiteX18" fmla="*/ 0 w 4638790"/>
              <a:gd name="connsiteY18" fmla="*/ 608658 h 1128681"/>
              <a:gd name="connsiteX19" fmla="*/ 0 w 4638790"/>
              <a:gd name="connsiteY19" fmla="*/ 608658 h 1128681"/>
              <a:gd name="connsiteX20" fmla="*/ 0 w 4638790"/>
              <a:gd name="connsiteY20" fmla="*/ 173906 h 1128681"/>
              <a:gd name="connsiteX0" fmla="*/ 0 w 4638790"/>
              <a:gd name="connsiteY0" fmla="*/ 173906 h 1128681"/>
              <a:gd name="connsiteX1" fmla="*/ 173906 w 4638790"/>
              <a:gd name="connsiteY1" fmla="*/ 0 h 1128681"/>
              <a:gd name="connsiteX2" fmla="*/ 2705961 w 4638790"/>
              <a:gd name="connsiteY2" fmla="*/ 0 h 1128681"/>
              <a:gd name="connsiteX3" fmla="*/ 2705961 w 4638790"/>
              <a:gd name="connsiteY3" fmla="*/ 0 h 1128681"/>
              <a:gd name="connsiteX4" fmla="*/ 3865658 w 4638790"/>
              <a:gd name="connsiteY4" fmla="*/ 0 h 1128681"/>
              <a:gd name="connsiteX5" fmla="*/ 4464884 w 4638790"/>
              <a:gd name="connsiteY5" fmla="*/ 0 h 1128681"/>
              <a:gd name="connsiteX6" fmla="*/ 4638790 w 4638790"/>
              <a:gd name="connsiteY6" fmla="*/ 173906 h 1128681"/>
              <a:gd name="connsiteX7" fmla="*/ 4638790 w 4638790"/>
              <a:gd name="connsiteY7" fmla="*/ 608658 h 1128681"/>
              <a:gd name="connsiteX8" fmla="*/ 4638790 w 4638790"/>
              <a:gd name="connsiteY8" fmla="*/ 608658 h 1128681"/>
              <a:gd name="connsiteX9" fmla="*/ 4638790 w 4638790"/>
              <a:gd name="connsiteY9" fmla="*/ 869511 h 1128681"/>
              <a:gd name="connsiteX10" fmla="*/ 4638790 w 4638790"/>
              <a:gd name="connsiteY10" fmla="*/ 869507 h 1128681"/>
              <a:gd name="connsiteX11" fmla="*/ 4464884 w 4638790"/>
              <a:gd name="connsiteY11" fmla="*/ 1043413 h 1128681"/>
              <a:gd name="connsiteX12" fmla="*/ 3553238 w 4638790"/>
              <a:gd name="connsiteY12" fmla="*/ 1043413 h 1128681"/>
              <a:gd name="connsiteX13" fmla="*/ 4026887 w 4638790"/>
              <a:gd name="connsiteY13" fmla="*/ 1128681 h 1128681"/>
              <a:gd name="connsiteX14" fmla="*/ 3094581 w 4638790"/>
              <a:gd name="connsiteY14" fmla="*/ 1043413 h 1128681"/>
              <a:gd name="connsiteX15" fmla="*/ 173906 w 4638790"/>
              <a:gd name="connsiteY15" fmla="*/ 1043413 h 1128681"/>
              <a:gd name="connsiteX16" fmla="*/ 0 w 4638790"/>
              <a:gd name="connsiteY16" fmla="*/ 869507 h 1128681"/>
              <a:gd name="connsiteX17" fmla="*/ 0 w 4638790"/>
              <a:gd name="connsiteY17" fmla="*/ 869511 h 1128681"/>
              <a:gd name="connsiteX18" fmla="*/ 0 w 4638790"/>
              <a:gd name="connsiteY18" fmla="*/ 608658 h 1128681"/>
              <a:gd name="connsiteX19" fmla="*/ 0 w 4638790"/>
              <a:gd name="connsiteY19" fmla="*/ 608658 h 1128681"/>
              <a:gd name="connsiteX20" fmla="*/ 0 w 4638790"/>
              <a:gd name="connsiteY20" fmla="*/ 173906 h 1128681"/>
              <a:gd name="connsiteX0" fmla="*/ 0 w 4638790"/>
              <a:gd name="connsiteY0" fmla="*/ 173906 h 1357281"/>
              <a:gd name="connsiteX1" fmla="*/ 173906 w 4638790"/>
              <a:gd name="connsiteY1" fmla="*/ 0 h 1357281"/>
              <a:gd name="connsiteX2" fmla="*/ 2705961 w 4638790"/>
              <a:gd name="connsiteY2" fmla="*/ 0 h 1357281"/>
              <a:gd name="connsiteX3" fmla="*/ 2705961 w 4638790"/>
              <a:gd name="connsiteY3" fmla="*/ 0 h 1357281"/>
              <a:gd name="connsiteX4" fmla="*/ 3865658 w 4638790"/>
              <a:gd name="connsiteY4" fmla="*/ 0 h 1357281"/>
              <a:gd name="connsiteX5" fmla="*/ 4464884 w 4638790"/>
              <a:gd name="connsiteY5" fmla="*/ 0 h 1357281"/>
              <a:gd name="connsiteX6" fmla="*/ 4638790 w 4638790"/>
              <a:gd name="connsiteY6" fmla="*/ 173906 h 1357281"/>
              <a:gd name="connsiteX7" fmla="*/ 4638790 w 4638790"/>
              <a:gd name="connsiteY7" fmla="*/ 608658 h 1357281"/>
              <a:gd name="connsiteX8" fmla="*/ 4638790 w 4638790"/>
              <a:gd name="connsiteY8" fmla="*/ 608658 h 1357281"/>
              <a:gd name="connsiteX9" fmla="*/ 4638790 w 4638790"/>
              <a:gd name="connsiteY9" fmla="*/ 869511 h 1357281"/>
              <a:gd name="connsiteX10" fmla="*/ 4638790 w 4638790"/>
              <a:gd name="connsiteY10" fmla="*/ 869507 h 1357281"/>
              <a:gd name="connsiteX11" fmla="*/ 4464884 w 4638790"/>
              <a:gd name="connsiteY11" fmla="*/ 1043413 h 1357281"/>
              <a:gd name="connsiteX12" fmla="*/ 3553238 w 4638790"/>
              <a:gd name="connsiteY12" fmla="*/ 1043413 h 1357281"/>
              <a:gd name="connsiteX13" fmla="*/ 4000217 w 4638790"/>
              <a:gd name="connsiteY13" fmla="*/ 1357281 h 1357281"/>
              <a:gd name="connsiteX14" fmla="*/ 3094581 w 4638790"/>
              <a:gd name="connsiteY14" fmla="*/ 1043413 h 1357281"/>
              <a:gd name="connsiteX15" fmla="*/ 173906 w 4638790"/>
              <a:gd name="connsiteY15" fmla="*/ 1043413 h 1357281"/>
              <a:gd name="connsiteX16" fmla="*/ 0 w 4638790"/>
              <a:gd name="connsiteY16" fmla="*/ 869507 h 1357281"/>
              <a:gd name="connsiteX17" fmla="*/ 0 w 4638790"/>
              <a:gd name="connsiteY17" fmla="*/ 869511 h 1357281"/>
              <a:gd name="connsiteX18" fmla="*/ 0 w 4638790"/>
              <a:gd name="connsiteY18" fmla="*/ 608658 h 1357281"/>
              <a:gd name="connsiteX19" fmla="*/ 0 w 4638790"/>
              <a:gd name="connsiteY19" fmla="*/ 608658 h 1357281"/>
              <a:gd name="connsiteX20" fmla="*/ 0 w 4638790"/>
              <a:gd name="connsiteY20" fmla="*/ 173906 h 1357281"/>
              <a:gd name="connsiteX0" fmla="*/ 0 w 4638790"/>
              <a:gd name="connsiteY0" fmla="*/ 173906 h 1303941"/>
              <a:gd name="connsiteX1" fmla="*/ 173906 w 4638790"/>
              <a:gd name="connsiteY1" fmla="*/ 0 h 1303941"/>
              <a:gd name="connsiteX2" fmla="*/ 2705961 w 4638790"/>
              <a:gd name="connsiteY2" fmla="*/ 0 h 1303941"/>
              <a:gd name="connsiteX3" fmla="*/ 2705961 w 4638790"/>
              <a:gd name="connsiteY3" fmla="*/ 0 h 1303941"/>
              <a:gd name="connsiteX4" fmla="*/ 3865658 w 4638790"/>
              <a:gd name="connsiteY4" fmla="*/ 0 h 1303941"/>
              <a:gd name="connsiteX5" fmla="*/ 4464884 w 4638790"/>
              <a:gd name="connsiteY5" fmla="*/ 0 h 1303941"/>
              <a:gd name="connsiteX6" fmla="*/ 4638790 w 4638790"/>
              <a:gd name="connsiteY6" fmla="*/ 173906 h 1303941"/>
              <a:gd name="connsiteX7" fmla="*/ 4638790 w 4638790"/>
              <a:gd name="connsiteY7" fmla="*/ 608658 h 1303941"/>
              <a:gd name="connsiteX8" fmla="*/ 4638790 w 4638790"/>
              <a:gd name="connsiteY8" fmla="*/ 608658 h 1303941"/>
              <a:gd name="connsiteX9" fmla="*/ 4638790 w 4638790"/>
              <a:gd name="connsiteY9" fmla="*/ 869511 h 1303941"/>
              <a:gd name="connsiteX10" fmla="*/ 4638790 w 4638790"/>
              <a:gd name="connsiteY10" fmla="*/ 869507 h 1303941"/>
              <a:gd name="connsiteX11" fmla="*/ 4464884 w 4638790"/>
              <a:gd name="connsiteY11" fmla="*/ 1043413 h 1303941"/>
              <a:gd name="connsiteX12" fmla="*/ 3553238 w 4638790"/>
              <a:gd name="connsiteY12" fmla="*/ 1043413 h 1303941"/>
              <a:gd name="connsiteX13" fmla="*/ 3924017 w 4638790"/>
              <a:gd name="connsiteY13" fmla="*/ 1303941 h 1303941"/>
              <a:gd name="connsiteX14" fmla="*/ 3094581 w 4638790"/>
              <a:gd name="connsiteY14" fmla="*/ 1043413 h 1303941"/>
              <a:gd name="connsiteX15" fmla="*/ 173906 w 4638790"/>
              <a:gd name="connsiteY15" fmla="*/ 1043413 h 1303941"/>
              <a:gd name="connsiteX16" fmla="*/ 0 w 4638790"/>
              <a:gd name="connsiteY16" fmla="*/ 869507 h 1303941"/>
              <a:gd name="connsiteX17" fmla="*/ 0 w 4638790"/>
              <a:gd name="connsiteY17" fmla="*/ 869511 h 1303941"/>
              <a:gd name="connsiteX18" fmla="*/ 0 w 4638790"/>
              <a:gd name="connsiteY18" fmla="*/ 608658 h 1303941"/>
              <a:gd name="connsiteX19" fmla="*/ 0 w 4638790"/>
              <a:gd name="connsiteY19" fmla="*/ 608658 h 1303941"/>
              <a:gd name="connsiteX20" fmla="*/ 0 w 4638790"/>
              <a:gd name="connsiteY20" fmla="*/ 173906 h 1303941"/>
              <a:gd name="connsiteX0" fmla="*/ 0 w 4638790"/>
              <a:gd name="connsiteY0" fmla="*/ 173906 h 1303941"/>
              <a:gd name="connsiteX1" fmla="*/ 173906 w 4638790"/>
              <a:gd name="connsiteY1" fmla="*/ 0 h 1303941"/>
              <a:gd name="connsiteX2" fmla="*/ 2705961 w 4638790"/>
              <a:gd name="connsiteY2" fmla="*/ 0 h 1303941"/>
              <a:gd name="connsiteX3" fmla="*/ 2705961 w 4638790"/>
              <a:gd name="connsiteY3" fmla="*/ 0 h 1303941"/>
              <a:gd name="connsiteX4" fmla="*/ 3865658 w 4638790"/>
              <a:gd name="connsiteY4" fmla="*/ 0 h 1303941"/>
              <a:gd name="connsiteX5" fmla="*/ 4464884 w 4638790"/>
              <a:gd name="connsiteY5" fmla="*/ 0 h 1303941"/>
              <a:gd name="connsiteX6" fmla="*/ 4638790 w 4638790"/>
              <a:gd name="connsiteY6" fmla="*/ 173906 h 1303941"/>
              <a:gd name="connsiteX7" fmla="*/ 4638790 w 4638790"/>
              <a:gd name="connsiteY7" fmla="*/ 608658 h 1303941"/>
              <a:gd name="connsiteX8" fmla="*/ 4638790 w 4638790"/>
              <a:gd name="connsiteY8" fmla="*/ 608658 h 1303941"/>
              <a:gd name="connsiteX9" fmla="*/ 4638790 w 4638790"/>
              <a:gd name="connsiteY9" fmla="*/ 869511 h 1303941"/>
              <a:gd name="connsiteX10" fmla="*/ 4638790 w 4638790"/>
              <a:gd name="connsiteY10" fmla="*/ 869507 h 1303941"/>
              <a:gd name="connsiteX11" fmla="*/ 4464884 w 4638790"/>
              <a:gd name="connsiteY11" fmla="*/ 1043413 h 1303941"/>
              <a:gd name="connsiteX12" fmla="*/ 3477038 w 4638790"/>
              <a:gd name="connsiteY12" fmla="*/ 1043413 h 1303941"/>
              <a:gd name="connsiteX13" fmla="*/ 3924017 w 4638790"/>
              <a:gd name="connsiteY13" fmla="*/ 1303941 h 1303941"/>
              <a:gd name="connsiteX14" fmla="*/ 3094581 w 4638790"/>
              <a:gd name="connsiteY14" fmla="*/ 1043413 h 1303941"/>
              <a:gd name="connsiteX15" fmla="*/ 173906 w 4638790"/>
              <a:gd name="connsiteY15" fmla="*/ 1043413 h 1303941"/>
              <a:gd name="connsiteX16" fmla="*/ 0 w 4638790"/>
              <a:gd name="connsiteY16" fmla="*/ 869507 h 1303941"/>
              <a:gd name="connsiteX17" fmla="*/ 0 w 4638790"/>
              <a:gd name="connsiteY17" fmla="*/ 869511 h 1303941"/>
              <a:gd name="connsiteX18" fmla="*/ 0 w 4638790"/>
              <a:gd name="connsiteY18" fmla="*/ 608658 h 1303941"/>
              <a:gd name="connsiteX19" fmla="*/ 0 w 4638790"/>
              <a:gd name="connsiteY19" fmla="*/ 608658 h 1303941"/>
              <a:gd name="connsiteX20" fmla="*/ 0 w 4638790"/>
              <a:gd name="connsiteY20" fmla="*/ 173906 h 1303941"/>
              <a:gd name="connsiteX0" fmla="*/ 0 w 4638790"/>
              <a:gd name="connsiteY0" fmla="*/ 173906 h 1303941"/>
              <a:gd name="connsiteX1" fmla="*/ 173906 w 4638790"/>
              <a:gd name="connsiteY1" fmla="*/ 0 h 1303941"/>
              <a:gd name="connsiteX2" fmla="*/ 2705961 w 4638790"/>
              <a:gd name="connsiteY2" fmla="*/ 0 h 1303941"/>
              <a:gd name="connsiteX3" fmla="*/ 2705961 w 4638790"/>
              <a:gd name="connsiteY3" fmla="*/ 0 h 1303941"/>
              <a:gd name="connsiteX4" fmla="*/ 3865658 w 4638790"/>
              <a:gd name="connsiteY4" fmla="*/ 0 h 1303941"/>
              <a:gd name="connsiteX5" fmla="*/ 4464884 w 4638790"/>
              <a:gd name="connsiteY5" fmla="*/ 0 h 1303941"/>
              <a:gd name="connsiteX6" fmla="*/ 4638790 w 4638790"/>
              <a:gd name="connsiteY6" fmla="*/ 173906 h 1303941"/>
              <a:gd name="connsiteX7" fmla="*/ 4638790 w 4638790"/>
              <a:gd name="connsiteY7" fmla="*/ 608658 h 1303941"/>
              <a:gd name="connsiteX8" fmla="*/ 4638790 w 4638790"/>
              <a:gd name="connsiteY8" fmla="*/ 608658 h 1303941"/>
              <a:gd name="connsiteX9" fmla="*/ 4638790 w 4638790"/>
              <a:gd name="connsiteY9" fmla="*/ 869511 h 1303941"/>
              <a:gd name="connsiteX10" fmla="*/ 4638790 w 4638790"/>
              <a:gd name="connsiteY10" fmla="*/ 869507 h 1303941"/>
              <a:gd name="connsiteX11" fmla="*/ 4464884 w 4638790"/>
              <a:gd name="connsiteY11" fmla="*/ 1043413 h 1303941"/>
              <a:gd name="connsiteX12" fmla="*/ 3477038 w 4638790"/>
              <a:gd name="connsiteY12" fmla="*/ 1043413 h 1303941"/>
              <a:gd name="connsiteX13" fmla="*/ 3924017 w 4638790"/>
              <a:gd name="connsiteY13" fmla="*/ 1303941 h 1303941"/>
              <a:gd name="connsiteX14" fmla="*/ 3201261 w 4638790"/>
              <a:gd name="connsiteY14" fmla="*/ 1051033 h 1303941"/>
              <a:gd name="connsiteX15" fmla="*/ 173906 w 4638790"/>
              <a:gd name="connsiteY15" fmla="*/ 1043413 h 1303941"/>
              <a:gd name="connsiteX16" fmla="*/ 0 w 4638790"/>
              <a:gd name="connsiteY16" fmla="*/ 869507 h 1303941"/>
              <a:gd name="connsiteX17" fmla="*/ 0 w 4638790"/>
              <a:gd name="connsiteY17" fmla="*/ 869511 h 1303941"/>
              <a:gd name="connsiteX18" fmla="*/ 0 w 4638790"/>
              <a:gd name="connsiteY18" fmla="*/ 608658 h 1303941"/>
              <a:gd name="connsiteX19" fmla="*/ 0 w 4638790"/>
              <a:gd name="connsiteY19" fmla="*/ 608658 h 1303941"/>
              <a:gd name="connsiteX20" fmla="*/ 0 w 4638790"/>
              <a:gd name="connsiteY20" fmla="*/ 173906 h 1303941"/>
              <a:gd name="connsiteX0" fmla="*/ 0 w 4638790"/>
              <a:gd name="connsiteY0" fmla="*/ 173906 h 1357281"/>
              <a:gd name="connsiteX1" fmla="*/ 173906 w 4638790"/>
              <a:gd name="connsiteY1" fmla="*/ 0 h 1357281"/>
              <a:gd name="connsiteX2" fmla="*/ 2705961 w 4638790"/>
              <a:gd name="connsiteY2" fmla="*/ 0 h 1357281"/>
              <a:gd name="connsiteX3" fmla="*/ 2705961 w 4638790"/>
              <a:gd name="connsiteY3" fmla="*/ 0 h 1357281"/>
              <a:gd name="connsiteX4" fmla="*/ 3865658 w 4638790"/>
              <a:gd name="connsiteY4" fmla="*/ 0 h 1357281"/>
              <a:gd name="connsiteX5" fmla="*/ 4464884 w 4638790"/>
              <a:gd name="connsiteY5" fmla="*/ 0 h 1357281"/>
              <a:gd name="connsiteX6" fmla="*/ 4638790 w 4638790"/>
              <a:gd name="connsiteY6" fmla="*/ 173906 h 1357281"/>
              <a:gd name="connsiteX7" fmla="*/ 4638790 w 4638790"/>
              <a:gd name="connsiteY7" fmla="*/ 608658 h 1357281"/>
              <a:gd name="connsiteX8" fmla="*/ 4638790 w 4638790"/>
              <a:gd name="connsiteY8" fmla="*/ 608658 h 1357281"/>
              <a:gd name="connsiteX9" fmla="*/ 4638790 w 4638790"/>
              <a:gd name="connsiteY9" fmla="*/ 869511 h 1357281"/>
              <a:gd name="connsiteX10" fmla="*/ 4638790 w 4638790"/>
              <a:gd name="connsiteY10" fmla="*/ 869507 h 1357281"/>
              <a:gd name="connsiteX11" fmla="*/ 4464884 w 4638790"/>
              <a:gd name="connsiteY11" fmla="*/ 1043413 h 1357281"/>
              <a:gd name="connsiteX12" fmla="*/ 3477038 w 4638790"/>
              <a:gd name="connsiteY12" fmla="*/ 1043413 h 1357281"/>
              <a:gd name="connsiteX13" fmla="*/ 3832577 w 4638790"/>
              <a:gd name="connsiteY13" fmla="*/ 1357281 h 1357281"/>
              <a:gd name="connsiteX14" fmla="*/ 3201261 w 4638790"/>
              <a:gd name="connsiteY14" fmla="*/ 1051033 h 1357281"/>
              <a:gd name="connsiteX15" fmla="*/ 173906 w 4638790"/>
              <a:gd name="connsiteY15" fmla="*/ 1043413 h 1357281"/>
              <a:gd name="connsiteX16" fmla="*/ 0 w 4638790"/>
              <a:gd name="connsiteY16" fmla="*/ 869507 h 1357281"/>
              <a:gd name="connsiteX17" fmla="*/ 0 w 4638790"/>
              <a:gd name="connsiteY17" fmla="*/ 869511 h 1357281"/>
              <a:gd name="connsiteX18" fmla="*/ 0 w 4638790"/>
              <a:gd name="connsiteY18" fmla="*/ 608658 h 1357281"/>
              <a:gd name="connsiteX19" fmla="*/ 0 w 4638790"/>
              <a:gd name="connsiteY19" fmla="*/ 608658 h 1357281"/>
              <a:gd name="connsiteX20" fmla="*/ 0 w 4638790"/>
              <a:gd name="connsiteY20" fmla="*/ 173906 h 1357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38790" h="1357281">
                <a:moveTo>
                  <a:pt x="0" y="173906"/>
                </a:moveTo>
                <a:cubicBezTo>
                  <a:pt x="0" y="77860"/>
                  <a:pt x="77860" y="0"/>
                  <a:pt x="173906" y="0"/>
                </a:cubicBezTo>
                <a:lnTo>
                  <a:pt x="2705961" y="0"/>
                </a:lnTo>
                <a:lnTo>
                  <a:pt x="2705961" y="0"/>
                </a:lnTo>
                <a:lnTo>
                  <a:pt x="3865658" y="0"/>
                </a:lnTo>
                <a:lnTo>
                  <a:pt x="4464884" y="0"/>
                </a:lnTo>
                <a:cubicBezTo>
                  <a:pt x="4560930" y="0"/>
                  <a:pt x="4638790" y="77860"/>
                  <a:pt x="4638790" y="173906"/>
                </a:cubicBezTo>
                <a:lnTo>
                  <a:pt x="4638790" y="608658"/>
                </a:lnTo>
                <a:lnTo>
                  <a:pt x="4638790" y="608658"/>
                </a:lnTo>
                <a:lnTo>
                  <a:pt x="4638790" y="869511"/>
                </a:lnTo>
                <a:lnTo>
                  <a:pt x="4638790" y="869507"/>
                </a:lnTo>
                <a:cubicBezTo>
                  <a:pt x="4638790" y="965553"/>
                  <a:pt x="4560930" y="1043413"/>
                  <a:pt x="4464884" y="1043413"/>
                </a:cubicBezTo>
                <a:lnTo>
                  <a:pt x="3477038" y="1043413"/>
                </a:lnTo>
                <a:lnTo>
                  <a:pt x="3832577" y="1357281"/>
                </a:lnTo>
                <a:lnTo>
                  <a:pt x="3201261" y="1051033"/>
                </a:lnTo>
                <a:lnTo>
                  <a:pt x="173906" y="1043413"/>
                </a:lnTo>
                <a:cubicBezTo>
                  <a:pt x="77860" y="1043413"/>
                  <a:pt x="0" y="965553"/>
                  <a:pt x="0" y="869507"/>
                </a:cubicBezTo>
                <a:lnTo>
                  <a:pt x="0" y="869511"/>
                </a:lnTo>
                <a:lnTo>
                  <a:pt x="0" y="608658"/>
                </a:lnTo>
                <a:lnTo>
                  <a:pt x="0" y="608658"/>
                </a:lnTo>
                <a:lnTo>
                  <a:pt x="0" y="173906"/>
                </a:lnTo>
                <a:close/>
              </a:path>
            </a:pathLst>
          </a:custGeom>
          <a:noFill/>
          <a:ln>
            <a:solidFill>
              <a:srgbClr val="3366FF"/>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選べる管理方式</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r>
              <a:rPr lang="en-US" altLang="ja-JP" dirty="0"/>
              <a:t>9</a:t>
            </a:r>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132" name="Line 90">
            <a:extLst>
              <a:ext uri="{FF2B5EF4-FFF2-40B4-BE49-F238E27FC236}">
                <a16:creationId xmlns:a16="http://schemas.microsoft.com/office/drawing/2014/main" id="{9AAFEB56-646F-42A3-971E-05BF5E4B8042}"/>
              </a:ext>
            </a:extLst>
          </p:cNvPr>
          <p:cNvSpPr>
            <a:spLocks noChangeShapeType="1"/>
          </p:cNvSpPr>
          <p:nvPr/>
        </p:nvSpPr>
        <p:spPr bwMode="auto">
          <a:xfrm>
            <a:off x="4734118" y="4877881"/>
            <a:ext cx="327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133" name="Line 98">
            <a:extLst>
              <a:ext uri="{FF2B5EF4-FFF2-40B4-BE49-F238E27FC236}">
                <a16:creationId xmlns:a16="http://schemas.microsoft.com/office/drawing/2014/main" id="{9F98B020-6E74-4924-939F-20D173171281}"/>
              </a:ext>
            </a:extLst>
          </p:cNvPr>
          <p:cNvSpPr>
            <a:spLocks noChangeShapeType="1"/>
          </p:cNvSpPr>
          <p:nvPr/>
        </p:nvSpPr>
        <p:spPr bwMode="auto">
          <a:xfrm>
            <a:off x="7214689" y="4887786"/>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36" name="グループ化 135">
            <a:extLst>
              <a:ext uri="{FF2B5EF4-FFF2-40B4-BE49-F238E27FC236}">
                <a16:creationId xmlns:a16="http://schemas.microsoft.com/office/drawing/2014/main" id="{E01AA0EB-8F70-44CC-A431-FBD3C2BD96DA}"/>
              </a:ext>
            </a:extLst>
          </p:cNvPr>
          <p:cNvGrpSpPr/>
          <p:nvPr/>
        </p:nvGrpSpPr>
        <p:grpSpPr>
          <a:xfrm>
            <a:off x="6871064" y="5143303"/>
            <a:ext cx="687249" cy="510575"/>
            <a:chOff x="-5922963" y="4064000"/>
            <a:chExt cx="3103563" cy="2327275"/>
          </a:xfrm>
          <a:solidFill>
            <a:schemeClr val="tx1"/>
          </a:solidFill>
        </p:grpSpPr>
        <p:sp>
          <p:nvSpPr>
            <p:cNvPr id="137" name="Freeform 34">
              <a:extLst>
                <a:ext uri="{FF2B5EF4-FFF2-40B4-BE49-F238E27FC236}">
                  <a16:creationId xmlns:a16="http://schemas.microsoft.com/office/drawing/2014/main" id="{90FA713A-1881-41B3-BB51-F30327EF8F93}"/>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8" name="Rectangle 35">
              <a:extLst>
                <a:ext uri="{FF2B5EF4-FFF2-40B4-BE49-F238E27FC236}">
                  <a16:creationId xmlns:a16="http://schemas.microsoft.com/office/drawing/2014/main" id="{ABFC85CC-352E-4BA5-B377-AB962532AF77}"/>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9" name="Freeform 36">
              <a:extLst>
                <a:ext uri="{FF2B5EF4-FFF2-40B4-BE49-F238E27FC236}">
                  <a16:creationId xmlns:a16="http://schemas.microsoft.com/office/drawing/2014/main" id="{8DAAC632-9954-44CC-BE57-53AA61E33F8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37">
              <a:extLst>
                <a:ext uri="{FF2B5EF4-FFF2-40B4-BE49-F238E27FC236}">
                  <a16:creationId xmlns:a16="http://schemas.microsoft.com/office/drawing/2014/main" id="{211434CD-9A9D-4BDD-9F6A-B5AA2E9B396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38">
              <a:extLst>
                <a:ext uri="{FF2B5EF4-FFF2-40B4-BE49-F238E27FC236}">
                  <a16:creationId xmlns:a16="http://schemas.microsoft.com/office/drawing/2014/main" id="{03045126-65DA-4921-9CD4-EBE31BAC4907}"/>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2" name="Freeform 39">
              <a:extLst>
                <a:ext uri="{FF2B5EF4-FFF2-40B4-BE49-F238E27FC236}">
                  <a16:creationId xmlns:a16="http://schemas.microsoft.com/office/drawing/2014/main" id="{CAC50461-6E79-4A09-A3D3-4F562F60F430}"/>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62" name="Line 98">
            <a:extLst>
              <a:ext uri="{FF2B5EF4-FFF2-40B4-BE49-F238E27FC236}">
                <a16:creationId xmlns:a16="http://schemas.microsoft.com/office/drawing/2014/main" id="{2D33E41B-EF35-4921-A575-D1D8F6457FB4}"/>
              </a:ext>
            </a:extLst>
          </p:cNvPr>
          <p:cNvSpPr>
            <a:spLocks noChangeShapeType="1"/>
          </p:cNvSpPr>
          <p:nvPr/>
        </p:nvSpPr>
        <p:spPr bwMode="auto">
          <a:xfrm>
            <a:off x="4960811" y="4580884"/>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593" name="Rectangle 40">
            <a:extLst>
              <a:ext uri="{FF2B5EF4-FFF2-40B4-BE49-F238E27FC236}">
                <a16:creationId xmlns:a16="http://schemas.microsoft.com/office/drawing/2014/main" id="{E285BE01-B322-48AF-B949-48331DBAC822}"/>
              </a:ext>
            </a:extLst>
          </p:cNvPr>
          <p:cNvSpPr>
            <a:spLocks noChangeArrowheads="1"/>
          </p:cNvSpPr>
          <p:nvPr/>
        </p:nvSpPr>
        <p:spPr bwMode="auto">
          <a:xfrm>
            <a:off x="5618685" y="4424539"/>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IC</a:t>
            </a: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カード番号</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生体情報</a:t>
            </a:r>
          </a:p>
        </p:txBody>
      </p:sp>
      <p:sp>
        <p:nvSpPr>
          <p:cNvPr id="595" name="Line 98">
            <a:extLst>
              <a:ext uri="{FF2B5EF4-FFF2-40B4-BE49-F238E27FC236}">
                <a16:creationId xmlns:a16="http://schemas.microsoft.com/office/drawing/2014/main" id="{492AF266-47E6-4D8F-A7DD-071419C080D7}"/>
              </a:ext>
            </a:extLst>
          </p:cNvPr>
          <p:cNvSpPr>
            <a:spLocks noChangeShapeType="1"/>
          </p:cNvSpPr>
          <p:nvPr/>
        </p:nvSpPr>
        <p:spPr bwMode="auto">
          <a:xfrm>
            <a:off x="7283762" y="4595175"/>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596" name="グループ化 595">
            <a:extLst>
              <a:ext uri="{FF2B5EF4-FFF2-40B4-BE49-F238E27FC236}">
                <a16:creationId xmlns:a16="http://schemas.microsoft.com/office/drawing/2014/main" id="{059E9067-7648-493F-A7B3-7E3D599CA571}"/>
              </a:ext>
            </a:extLst>
          </p:cNvPr>
          <p:cNvGrpSpPr/>
          <p:nvPr/>
        </p:nvGrpSpPr>
        <p:grpSpPr>
          <a:xfrm>
            <a:off x="6940137" y="4164892"/>
            <a:ext cx="687249" cy="510575"/>
            <a:chOff x="-5922963" y="4064000"/>
            <a:chExt cx="3103563" cy="2327275"/>
          </a:xfrm>
          <a:solidFill>
            <a:schemeClr val="tx1"/>
          </a:solidFill>
        </p:grpSpPr>
        <p:sp>
          <p:nvSpPr>
            <p:cNvPr id="597" name="Freeform 34">
              <a:extLst>
                <a:ext uri="{FF2B5EF4-FFF2-40B4-BE49-F238E27FC236}">
                  <a16:creationId xmlns:a16="http://schemas.microsoft.com/office/drawing/2014/main" id="{73244D24-6FE3-478C-BB5B-35B9372B9C8E}"/>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8" name="Rectangle 35">
              <a:extLst>
                <a:ext uri="{FF2B5EF4-FFF2-40B4-BE49-F238E27FC236}">
                  <a16:creationId xmlns:a16="http://schemas.microsoft.com/office/drawing/2014/main" id="{2C5FC6DC-F272-4E27-874C-579DEF13F0B8}"/>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9" name="Freeform 36">
              <a:extLst>
                <a:ext uri="{FF2B5EF4-FFF2-40B4-BE49-F238E27FC236}">
                  <a16:creationId xmlns:a16="http://schemas.microsoft.com/office/drawing/2014/main" id="{572F7EFA-17A7-46B3-9D74-134425F1F55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0" name="Freeform 37">
              <a:extLst>
                <a:ext uri="{FF2B5EF4-FFF2-40B4-BE49-F238E27FC236}">
                  <a16:creationId xmlns:a16="http://schemas.microsoft.com/office/drawing/2014/main" id="{9AA59D0F-67D9-4587-B0CC-0DC22F43B72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1" name="Freeform 38">
              <a:extLst>
                <a:ext uri="{FF2B5EF4-FFF2-40B4-BE49-F238E27FC236}">
                  <a16:creationId xmlns:a16="http://schemas.microsoft.com/office/drawing/2014/main" id="{A035704F-ACCC-4AF0-97F4-91BCACC1F87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02" name="Freeform 39">
              <a:extLst>
                <a:ext uri="{FF2B5EF4-FFF2-40B4-BE49-F238E27FC236}">
                  <a16:creationId xmlns:a16="http://schemas.microsoft.com/office/drawing/2014/main" id="{EE600494-221B-4D49-BB2E-055FC6AC02BD}"/>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03" name="円/楕円 5">
            <a:extLst>
              <a:ext uri="{FF2B5EF4-FFF2-40B4-BE49-F238E27FC236}">
                <a16:creationId xmlns:a16="http://schemas.microsoft.com/office/drawing/2014/main" id="{612ECFF5-0316-4C4D-BAF0-296AF33B063F}"/>
              </a:ext>
            </a:extLst>
          </p:cNvPr>
          <p:cNvSpPr>
            <a:spLocks noChangeAspect="1"/>
          </p:cNvSpPr>
          <p:nvPr/>
        </p:nvSpPr>
        <p:spPr>
          <a:xfrm>
            <a:off x="7189396" y="3787854"/>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grpSp>
        <p:nvGrpSpPr>
          <p:cNvPr id="604" name="グループ化 603">
            <a:extLst>
              <a:ext uri="{FF2B5EF4-FFF2-40B4-BE49-F238E27FC236}">
                <a16:creationId xmlns:a16="http://schemas.microsoft.com/office/drawing/2014/main" id="{4B2FD596-B43D-4A52-90D2-6A11324F882F}"/>
              </a:ext>
            </a:extLst>
          </p:cNvPr>
          <p:cNvGrpSpPr>
            <a:grpSpLocks noChangeAspect="1"/>
          </p:cNvGrpSpPr>
          <p:nvPr/>
        </p:nvGrpSpPr>
        <p:grpSpPr>
          <a:xfrm rot="10800000">
            <a:off x="6637710" y="3925248"/>
            <a:ext cx="278862" cy="416189"/>
            <a:chOff x="6546784" y="2358699"/>
            <a:chExt cx="325689" cy="451176"/>
          </a:xfrm>
          <a:solidFill>
            <a:srgbClr val="002060"/>
          </a:solidFill>
        </p:grpSpPr>
        <p:sp>
          <p:nvSpPr>
            <p:cNvPr id="605" name="角丸四角形 49">
              <a:extLst>
                <a:ext uri="{FF2B5EF4-FFF2-40B4-BE49-F238E27FC236}">
                  <a16:creationId xmlns:a16="http://schemas.microsoft.com/office/drawing/2014/main" id="{CB32DAEE-D296-44FC-90F2-32BEAFA87A6B}"/>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606" name="円/楕円 50">
              <a:extLst>
                <a:ext uri="{FF2B5EF4-FFF2-40B4-BE49-F238E27FC236}">
                  <a16:creationId xmlns:a16="http://schemas.microsoft.com/office/drawing/2014/main" id="{3840FE84-4CB3-460B-AF58-34DAE555C2EE}"/>
                </a:ext>
              </a:extLst>
            </p:cNvPr>
            <p:cNvSpPr/>
            <p:nvPr/>
          </p:nvSpPr>
          <p:spPr bwMode="auto">
            <a:xfrm>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grpSp>
        <p:nvGrpSpPr>
          <p:cNvPr id="17" name="グループ化 16">
            <a:extLst>
              <a:ext uri="{FF2B5EF4-FFF2-40B4-BE49-F238E27FC236}">
                <a16:creationId xmlns:a16="http://schemas.microsoft.com/office/drawing/2014/main" id="{A30F582D-8DD0-4B4E-A824-20AFA32DC57E}"/>
              </a:ext>
            </a:extLst>
          </p:cNvPr>
          <p:cNvGrpSpPr/>
          <p:nvPr/>
        </p:nvGrpSpPr>
        <p:grpSpPr>
          <a:xfrm>
            <a:off x="7689792" y="5142055"/>
            <a:ext cx="578456" cy="541096"/>
            <a:chOff x="8253195" y="4774504"/>
            <a:chExt cx="689253" cy="689253"/>
          </a:xfrm>
        </p:grpSpPr>
        <p:pic>
          <p:nvPicPr>
            <p:cNvPr id="16" name="グラフィックス 15" descr="指紋 単色塗りつぶし">
              <a:extLst>
                <a:ext uri="{FF2B5EF4-FFF2-40B4-BE49-F238E27FC236}">
                  <a16:creationId xmlns:a16="http://schemas.microsoft.com/office/drawing/2014/main" id="{655EB120-E0AA-4874-9658-0C9E92A772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0745" y="4920060"/>
              <a:ext cx="413576" cy="413576"/>
            </a:xfrm>
            <a:prstGeom prst="rect">
              <a:avLst/>
            </a:prstGeom>
          </p:spPr>
        </p:pic>
        <p:pic>
          <p:nvPicPr>
            <p:cNvPr id="14" name="グラフィックス 13" descr="ハーベイ ボール 0% 単色塗りつぶし">
              <a:extLst>
                <a:ext uri="{FF2B5EF4-FFF2-40B4-BE49-F238E27FC236}">
                  <a16:creationId xmlns:a16="http://schemas.microsoft.com/office/drawing/2014/main" id="{E758F842-B744-493B-9533-1AC67A3EE1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3195" y="4774504"/>
              <a:ext cx="689253" cy="689253"/>
            </a:xfrm>
            <a:prstGeom prst="rect">
              <a:avLst/>
            </a:prstGeom>
          </p:spPr>
        </p:pic>
      </p:grpSp>
      <p:sp>
        <p:nvSpPr>
          <p:cNvPr id="610" name="Rectangle 40">
            <a:extLst>
              <a:ext uri="{FF2B5EF4-FFF2-40B4-BE49-F238E27FC236}">
                <a16:creationId xmlns:a16="http://schemas.microsoft.com/office/drawing/2014/main" id="{F7F6BB79-E607-4CB7-B8FB-C0907F549DA9}"/>
              </a:ext>
            </a:extLst>
          </p:cNvPr>
          <p:cNvSpPr>
            <a:spLocks noChangeArrowheads="1"/>
          </p:cNvSpPr>
          <p:nvPr/>
        </p:nvSpPr>
        <p:spPr bwMode="auto">
          <a:xfrm>
            <a:off x="7556204" y="4418145"/>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sp>
        <p:nvSpPr>
          <p:cNvPr id="611" name="Rectangle 40">
            <a:extLst>
              <a:ext uri="{FF2B5EF4-FFF2-40B4-BE49-F238E27FC236}">
                <a16:creationId xmlns:a16="http://schemas.microsoft.com/office/drawing/2014/main" id="{DBF284D3-17C7-41C7-8D91-0D0050929987}"/>
              </a:ext>
            </a:extLst>
          </p:cNvPr>
          <p:cNvSpPr>
            <a:spLocks noChangeArrowheads="1"/>
          </p:cNvSpPr>
          <p:nvPr/>
        </p:nvSpPr>
        <p:spPr bwMode="auto">
          <a:xfrm>
            <a:off x="5977379" y="4937351"/>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sp>
        <p:nvSpPr>
          <p:cNvPr id="612" name="円/楕円 5">
            <a:extLst>
              <a:ext uri="{FF2B5EF4-FFF2-40B4-BE49-F238E27FC236}">
                <a16:creationId xmlns:a16="http://schemas.microsoft.com/office/drawing/2014/main" id="{F8754769-320E-468B-BD0E-F91B5988C91E}"/>
              </a:ext>
            </a:extLst>
          </p:cNvPr>
          <p:cNvSpPr>
            <a:spLocks noChangeAspect="1"/>
          </p:cNvSpPr>
          <p:nvPr/>
        </p:nvSpPr>
        <p:spPr>
          <a:xfrm>
            <a:off x="6608537" y="5320431"/>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8" name="フリーフォーム: 図形 17">
            <a:extLst>
              <a:ext uri="{FF2B5EF4-FFF2-40B4-BE49-F238E27FC236}">
                <a16:creationId xmlns:a16="http://schemas.microsoft.com/office/drawing/2014/main" id="{633DE740-4406-4114-8049-275FB95A89D1}"/>
              </a:ext>
            </a:extLst>
          </p:cNvPr>
          <p:cNvSpPr/>
          <p:nvPr/>
        </p:nvSpPr>
        <p:spPr bwMode="auto">
          <a:xfrm>
            <a:off x="6828346" y="4044501"/>
            <a:ext cx="407831" cy="558800"/>
          </a:xfrm>
          <a:custGeom>
            <a:avLst/>
            <a:gdLst>
              <a:gd name="connsiteX0" fmla="*/ 72558 w 407831"/>
              <a:gd name="connsiteY0" fmla="*/ 0 h 558800"/>
              <a:gd name="connsiteX1" fmla="*/ 351958 w 407831"/>
              <a:gd name="connsiteY1" fmla="*/ 38100 h 558800"/>
              <a:gd name="connsiteX2" fmla="*/ 377358 w 407831"/>
              <a:gd name="connsiteY2" fmla="*/ 139700 h 558800"/>
              <a:gd name="connsiteX3" fmla="*/ 9058 w 407831"/>
              <a:gd name="connsiteY3" fmla="*/ 381000 h 558800"/>
              <a:gd name="connsiteX4" fmla="*/ 148758 w 407831"/>
              <a:gd name="connsiteY4" fmla="*/ 558800 h 55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31" h="558800">
                <a:moveTo>
                  <a:pt x="72558" y="0"/>
                </a:moveTo>
                <a:cubicBezTo>
                  <a:pt x="186858" y="7408"/>
                  <a:pt x="301158" y="14817"/>
                  <a:pt x="351958" y="38100"/>
                </a:cubicBezTo>
                <a:cubicBezTo>
                  <a:pt x="402758" y="61383"/>
                  <a:pt x="434508" y="82550"/>
                  <a:pt x="377358" y="139700"/>
                </a:cubicBezTo>
                <a:cubicBezTo>
                  <a:pt x="320208" y="196850"/>
                  <a:pt x="47158" y="311150"/>
                  <a:pt x="9058" y="381000"/>
                </a:cubicBezTo>
                <a:cubicBezTo>
                  <a:pt x="-29042" y="450850"/>
                  <a:pt x="59858" y="504825"/>
                  <a:pt x="148758" y="558800"/>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 name="フリーフォーム: 図形 19">
            <a:extLst>
              <a:ext uri="{FF2B5EF4-FFF2-40B4-BE49-F238E27FC236}">
                <a16:creationId xmlns:a16="http://schemas.microsoft.com/office/drawing/2014/main" id="{E7479A07-78BC-4652-979A-79F6C3F290E5}"/>
              </a:ext>
            </a:extLst>
          </p:cNvPr>
          <p:cNvSpPr/>
          <p:nvPr/>
        </p:nvSpPr>
        <p:spPr bwMode="auto">
          <a:xfrm>
            <a:off x="7510504" y="5415937"/>
            <a:ext cx="330200" cy="184269"/>
          </a:xfrm>
          <a:custGeom>
            <a:avLst/>
            <a:gdLst>
              <a:gd name="connsiteX0" fmla="*/ 0 w 330200"/>
              <a:gd name="connsiteY0" fmla="*/ 152564 h 184269"/>
              <a:gd name="connsiteX1" fmla="*/ 88900 w 330200"/>
              <a:gd name="connsiteY1" fmla="*/ 164 h 184269"/>
              <a:gd name="connsiteX2" fmla="*/ 203200 w 330200"/>
              <a:gd name="connsiteY2" fmla="*/ 177964 h 184269"/>
              <a:gd name="connsiteX3" fmla="*/ 330200 w 330200"/>
              <a:gd name="connsiteY3" fmla="*/ 127164 h 184269"/>
            </a:gdLst>
            <a:ahLst/>
            <a:cxnLst>
              <a:cxn ang="0">
                <a:pos x="connsiteX0" y="connsiteY0"/>
              </a:cxn>
              <a:cxn ang="0">
                <a:pos x="connsiteX1" y="connsiteY1"/>
              </a:cxn>
              <a:cxn ang="0">
                <a:pos x="connsiteX2" y="connsiteY2"/>
              </a:cxn>
              <a:cxn ang="0">
                <a:pos x="connsiteX3" y="connsiteY3"/>
              </a:cxn>
            </a:cxnLst>
            <a:rect l="l" t="t" r="r" b="b"/>
            <a:pathLst>
              <a:path w="330200" h="184269">
                <a:moveTo>
                  <a:pt x="0" y="152564"/>
                </a:moveTo>
                <a:cubicBezTo>
                  <a:pt x="27516" y="74247"/>
                  <a:pt x="55033" y="-4069"/>
                  <a:pt x="88900" y="164"/>
                </a:cubicBezTo>
                <a:cubicBezTo>
                  <a:pt x="122767" y="4397"/>
                  <a:pt x="162983" y="156797"/>
                  <a:pt x="203200" y="177964"/>
                </a:cubicBezTo>
                <a:cubicBezTo>
                  <a:pt x="243417" y="199131"/>
                  <a:pt x="286808" y="163147"/>
                  <a:pt x="330200" y="127164"/>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667" name="Rectangle 40">
            <a:extLst>
              <a:ext uri="{FF2B5EF4-FFF2-40B4-BE49-F238E27FC236}">
                <a16:creationId xmlns:a16="http://schemas.microsoft.com/office/drawing/2014/main" id="{DCBA6149-4C13-4A88-94BB-F54400C97509}"/>
              </a:ext>
            </a:extLst>
          </p:cNvPr>
          <p:cNvSpPr>
            <a:spLocks noChangeArrowheads="1"/>
          </p:cNvSpPr>
          <p:nvPr/>
        </p:nvSpPr>
        <p:spPr bwMode="auto">
          <a:xfrm>
            <a:off x="3326964" y="4244216"/>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1270" name="Rectangle 40">
            <a:extLst>
              <a:ext uri="{FF2B5EF4-FFF2-40B4-BE49-F238E27FC236}">
                <a16:creationId xmlns:a16="http://schemas.microsoft.com/office/drawing/2014/main" id="{19A52076-A4CB-44C6-9A10-4DF4DAFE9F6F}"/>
              </a:ext>
            </a:extLst>
          </p:cNvPr>
          <p:cNvSpPr>
            <a:spLocks noChangeArrowheads="1"/>
          </p:cNvSpPr>
          <p:nvPr/>
        </p:nvSpPr>
        <p:spPr bwMode="auto">
          <a:xfrm>
            <a:off x="7311389" y="3463544"/>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1000" b="1" dirty="0">
                <a:solidFill>
                  <a:srgbClr val="3366FF"/>
                </a:solidFill>
                <a:latin typeface="メイリオ" panose="020B0604030504040204" pitchFamily="50" charset="-128"/>
                <a:ea typeface="メイリオ" panose="020B0604030504040204" pitchFamily="50" charset="-128"/>
                <a:cs typeface="Meiryo UI" pitchFamily="50" charset="-128"/>
              </a:rPr>
              <a:t>IC</a:t>
            </a: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カード認証</a:t>
            </a:r>
          </a:p>
        </p:txBody>
      </p:sp>
      <p:sp>
        <p:nvSpPr>
          <p:cNvPr id="1271" name="Rectangle 40">
            <a:extLst>
              <a:ext uri="{FF2B5EF4-FFF2-40B4-BE49-F238E27FC236}">
                <a16:creationId xmlns:a16="http://schemas.microsoft.com/office/drawing/2014/main" id="{868D82E4-8D23-4092-90D9-04767B6AA3FF}"/>
              </a:ext>
            </a:extLst>
          </p:cNvPr>
          <p:cNvSpPr>
            <a:spLocks noChangeArrowheads="1"/>
          </p:cNvSpPr>
          <p:nvPr/>
        </p:nvSpPr>
        <p:spPr bwMode="auto">
          <a:xfrm>
            <a:off x="6631816" y="5912405"/>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1000" b="1" dirty="0">
                <a:solidFill>
                  <a:srgbClr val="3366FF"/>
                </a:solidFill>
                <a:latin typeface="メイリオ" panose="020B0604030504040204" pitchFamily="50" charset="-128"/>
                <a:ea typeface="メイリオ" panose="020B0604030504040204" pitchFamily="50" charset="-128"/>
                <a:cs typeface="Meiryo UI" pitchFamily="50" charset="-128"/>
              </a:rPr>
              <a:t>指静脈・指紋認証</a:t>
            </a:r>
          </a:p>
        </p:txBody>
      </p:sp>
      <p:sp>
        <p:nvSpPr>
          <p:cNvPr id="1286" name="正方形/長方形 1285">
            <a:extLst>
              <a:ext uri="{FF2B5EF4-FFF2-40B4-BE49-F238E27FC236}">
                <a16:creationId xmlns:a16="http://schemas.microsoft.com/office/drawing/2014/main" id="{10C63CDA-4903-4560-B0EA-6629F75E7944}"/>
              </a:ext>
            </a:extLst>
          </p:cNvPr>
          <p:cNvSpPr/>
          <p:nvPr/>
        </p:nvSpPr>
        <p:spPr bwMode="auto">
          <a:xfrm>
            <a:off x="5223085" y="1838431"/>
            <a:ext cx="1706036" cy="26173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287" name="テキスト ボックス 1286">
            <a:extLst>
              <a:ext uri="{FF2B5EF4-FFF2-40B4-BE49-F238E27FC236}">
                <a16:creationId xmlns:a16="http://schemas.microsoft.com/office/drawing/2014/main" id="{1FD00276-EA77-42B8-ABBB-292BD778BF49}"/>
              </a:ext>
            </a:extLst>
          </p:cNvPr>
          <p:cNvSpPr txBox="1"/>
          <p:nvPr/>
        </p:nvSpPr>
        <p:spPr>
          <a:xfrm>
            <a:off x="5223082" y="1802714"/>
            <a:ext cx="1765493" cy="393276"/>
          </a:xfrm>
          <a:prstGeom prst="rect">
            <a:avLst/>
          </a:prstGeom>
          <a:noFill/>
        </p:spPr>
        <p:txBody>
          <a:bodyPr wrap="square" lIns="0" rIns="0" rtlCol="0" anchor="t" anchorCtr="0">
            <a:noAutofit/>
          </a:bodyPr>
          <a:lstStyle/>
          <a:p>
            <a:pPr>
              <a:lnSpc>
                <a:spcPct val="110000"/>
              </a:lnSpc>
              <a:spcBef>
                <a:spcPts val="100"/>
              </a:spcBef>
            </a:pP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15" name="Rectangle 40">
            <a:extLst>
              <a:ext uri="{FF2B5EF4-FFF2-40B4-BE49-F238E27FC236}">
                <a16:creationId xmlns:a16="http://schemas.microsoft.com/office/drawing/2014/main" id="{7DCC3F50-C835-4DAD-9727-AD1FB4172B89}"/>
              </a:ext>
            </a:extLst>
          </p:cNvPr>
          <p:cNvSpPr>
            <a:spLocks noChangeArrowheads="1"/>
          </p:cNvSpPr>
          <p:nvPr/>
        </p:nvSpPr>
        <p:spPr bwMode="auto">
          <a:xfrm>
            <a:off x="5615474" y="4025954"/>
            <a:ext cx="1187878"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Windows</a:t>
            </a: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アカウント情報</a:t>
            </a:r>
          </a:p>
        </p:txBody>
      </p:sp>
      <p:sp>
        <p:nvSpPr>
          <p:cNvPr id="120" name="コンテンツ プレースホルダー 2">
            <a:extLst>
              <a:ext uri="{FF2B5EF4-FFF2-40B4-BE49-F238E27FC236}">
                <a16:creationId xmlns:a16="http://schemas.microsoft.com/office/drawing/2014/main" id="{82185C23-830E-413E-BCD8-B1B3068FA8BF}"/>
              </a:ext>
            </a:extLst>
          </p:cNvPr>
          <p:cNvSpPr>
            <a:spLocks noGrp="1"/>
          </p:cNvSpPr>
          <p:nvPr>
            <p:ph idx="1"/>
          </p:nvPr>
        </p:nvSpPr>
        <p:spPr>
          <a:xfrm>
            <a:off x="434342" y="1106615"/>
            <a:ext cx="8185316" cy="371884"/>
          </a:xfrm>
        </p:spPr>
        <p:txBody>
          <a:bodyPr/>
          <a:lstStyle/>
          <a:p>
            <a:pPr marL="0" indent="0">
              <a:buNone/>
            </a:pPr>
            <a:r>
              <a:rPr kumimoji="1" lang="ja-JP" altLang="en-US" sz="1600" b="1" dirty="0">
                <a:solidFill>
                  <a:srgbClr val="3366FF"/>
                </a:solidFill>
              </a:rPr>
              <a:t>認証サーバー、ログサーバーレス</a:t>
            </a:r>
          </a:p>
        </p:txBody>
      </p:sp>
      <p:sp>
        <p:nvSpPr>
          <p:cNvPr id="121" name="コンテンツ プレースホルダー 2">
            <a:extLst>
              <a:ext uri="{FF2B5EF4-FFF2-40B4-BE49-F238E27FC236}">
                <a16:creationId xmlns:a16="http://schemas.microsoft.com/office/drawing/2014/main" id="{AF0990F3-DA4C-4F5E-AF41-7C1E037E1FA0}"/>
              </a:ext>
            </a:extLst>
          </p:cNvPr>
          <p:cNvSpPr txBox="1">
            <a:spLocks/>
          </p:cNvSpPr>
          <p:nvPr/>
        </p:nvSpPr>
        <p:spPr bwMode="auto">
          <a:xfrm>
            <a:off x="434340" y="1430830"/>
            <a:ext cx="8387351" cy="264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集中管理する場合でも、サーバーレスで導入できます。</a:t>
            </a:r>
          </a:p>
        </p:txBody>
      </p:sp>
      <p:sp>
        <p:nvSpPr>
          <p:cNvPr id="126" name="コンテンツ プレースホルダー 2">
            <a:extLst>
              <a:ext uri="{FF2B5EF4-FFF2-40B4-BE49-F238E27FC236}">
                <a16:creationId xmlns:a16="http://schemas.microsoft.com/office/drawing/2014/main" id="{EFBFB46E-1CE6-4083-95C3-307AD1604F89}"/>
              </a:ext>
            </a:extLst>
          </p:cNvPr>
          <p:cNvSpPr txBox="1">
            <a:spLocks/>
          </p:cNvSpPr>
          <p:nvPr/>
        </p:nvSpPr>
        <p:spPr bwMode="auto">
          <a:xfrm>
            <a:off x="501494" y="2326981"/>
            <a:ext cx="4326860" cy="72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ts val="1600"/>
              </a:lnSpc>
              <a:buFont typeface="Wingdings" charset="2"/>
              <a:buNone/>
            </a:pPr>
            <a:r>
              <a:rPr lang="ja-JP" altLang="en-US" sz="1100" b="1" kern="0" spc="100" dirty="0">
                <a:solidFill>
                  <a:schemeClr val="tx1"/>
                </a:solidFill>
              </a:rPr>
              <a:t>管理ソフトウェアは</a:t>
            </a:r>
            <a:r>
              <a:rPr lang="en-US" altLang="ja-JP" sz="1100" b="1" kern="0" spc="100" dirty="0">
                <a:solidFill>
                  <a:schemeClr val="tx1"/>
                </a:solidFill>
              </a:rPr>
              <a:t>AD</a:t>
            </a:r>
            <a:r>
              <a:rPr lang="ja-JP" altLang="en-US" sz="1100" b="1" kern="0" spc="100" dirty="0">
                <a:solidFill>
                  <a:schemeClr val="tx1"/>
                </a:solidFill>
              </a:rPr>
              <a:t>サーバーにもインストール可能です。</a:t>
            </a:r>
            <a:endParaRPr lang="en-US" altLang="ja-JP" sz="1100" b="1" kern="0" spc="100" dirty="0">
              <a:solidFill>
                <a:schemeClr val="tx1"/>
              </a:solidFill>
            </a:endParaRPr>
          </a:p>
          <a:p>
            <a:pPr marL="0" indent="0">
              <a:lnSpc>
                <a:spcPts val="1600"/>
              </a:lnSpc>
              <a:buFont typeface="Wingdings" charset="2"/>
              <a:buNone/>
            </a:pPr>
            <a:r>
              <a:rPr lang="ja-JP" altLang="en-US" sz="1100" b="1" kern="0" spc="100" dirty="0">
                <a:solidFill>
                  <a:schemeClr val="tx1"/>
                </a:solidFill>
              </a:rPr>
              <a:t>ログ情報・ポリシー情報は管理ソフトウェアをインストールしたサーバーで管理されます。</a:t>
            </a:r>
            <a:endParaRPr lang="en-US" altLang="ja-JP" sz="1100" b="1" kern="0" spc="100" dirty="0">
              <a:solidFill>
                <a:schemeClr val="tx1"/>
              </a:solidFill>
            </a:endParaRPr>
          </a:p>
        </p:txBody>
      </p:sp>
      <p:sp>
        <p:nvSpPr>
          <p:cNvPr id="127" name="Text Box 990">
            <a:extLst>
              <a:ext uri="{FF2B5EF4-FFF2-40B4-BE49-F238E27FC236}">
                <a16:creationId xmlns:a16="http://schemas.microsoft.com/office/drawing/2014/main" id="{99526C55-14FC-4EBB-A97F-E529DE0D260E}"/>
              </a:ext>
            </a:extLst>
          </p:cNvPr>
          <p:cNvSpPr txBox="1">
            <a:spLocks noChangeArrowheads="1"/>
          </p:cNvSpPr>
          <p:nvPr/>
        </p:nvSpPr>
        <p:spPr bwMode="auto">
          <a:xfrm>
            <a:off x="5158739" y="2128456"/>
            <a:ext cx="4625341" cy="1169551"/>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defTabSz="1524000">
              <a:defRPr kumimoji="1">
                <a:solidFill>
                  <a:schemeClr val="tx1"/>
                </a:solidFill>
                <a:latin typeface="Arial" panose="020B0604020202020204" pitchFamily="34" charset="0"/>
                <a:ea typeface="ＭＳ Ｐゴシック" panose="020B0600070205080204" pitchFamily="50" charset="-128"/>
              </a:defRPr>
            </a:lvl1pPr>
            <a:lvl2pPr marL="742950" indent="-285750" defTabSz="1524000">
              <a:defRPr kumimoji="1">
                <a:solidFill>
                  <a:schemeClr val="tx1"/>
                </a:solidFill>
                <a:latin typeface="Arial" panose="020B0604020202020204" pitchFamily="34" charset="0"/>
                <a:ea typeface="ＭＳ Ｐゴシック" panose="020B0600070205080204" pitchFamily="50" charset="-128"/>
              </a:defRPr>
            </a:lvl2pPr>
            <a:lvl3pPr marL="1143000" indent="-228600" defTabSz="1524000">
              <a:defRPr kumimoji="1">
                <a:solidFill>
                  <a:schemeClr val="tx1"/>
                </a:solidFill>
                <a:latin typeface="Arial" panose="020B0604020202020204" pitchFamily="34" charset="0"/>
                <a:ea typeface="ＭＳ Ｐゴシック" panose="020B0600070205080204" pitchFamily="50" charset="-128"/>
              </a:defRPr>
            </a:lvl3pPr>
            <a:lvl4pPr marL="1600200" indent="-228600" defTabSz="1524000">
              <a:defRPr kumimoji="1">
                <a:solidFill>
                  <a:schemeClr val="tx1"/>
                </a:solidFill>
                <a:latin typeface="Arial" panose="020B0604020202020204" pitchFamily="34" charset="0"/>
                <a:ea typeface="ＭＳ Ｐゴシック" panose="020B0600070205080204" pitchFamily="50" charset="-128"/>
              </a:defRPr>
            </a:lvl4pPr>
            <a:lvl5pPr marL="2057400" indent="-228600" defTabSz="1524000">
              <a:defRPr kumimoji="1">
                <a:solidFill>
                  <a:schemeClr val="tx1"/>
                </a:solidFill>
                <a:latin typeface="Arial" panose="020B0604020202020204" pitchFamily="34" charset="0"/>
                <a:ea typeface="ＭＳ Ｐゴシック" panose="020B0600070205080204" pitchFamily="50" charset="-128"/>
              </a:defRPr>
            </a:lvl5pPr>
            <a:lvl6pPr marL="25146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15240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400"/>
              </a:lnSpc>
            </a:pPr>
            <a:r>
              <a:rPr lang="en-US" altLang="ja-JP" sz="1000" kern="100" spc="100" dirty="0">
                <a:latin typeface="メイリオ" panose="020B0604030504040204" pitchFamily="50" charset="-128"/>
                <a:ea typeface="メイリオ" panose="020B0604030504040204" pitchFamily="50" charset="-128"/>
              </a:rPr>
              <a:t>Active Directory</a:t>
            </a:r>
            <a:r>
              <a:rPr lang="ja-JP" altLang="en-US" sz="1000" kern="100" spc="100" dirty="0">
                <a:latin typeface="メイリオ" panose="020B0604030504040204" pitchFamily="50" charset="-128"/>
                <a:ea typeface="メイリオ" panose="020B0604030504040204" pitchFamily="50" charset="-128"/>
              </a:rPr>
              <a:t>内で</a:t>
            </a:r>
            <a:r>
              <a:rPr lang="en-US" altLang="ja-JP" sz="1000" kern="100" spc="100" dirty="0">
                <a:latin typeface="メイリオ" panose="020B0604030504040204" pitchFamily="50" charset="-128"/>
                <a:ea typeface="メイリオ" panose="020B0604030504040204" pitchFamily="50" charset="-128"/>
              </a:rPr>
              <a:t>IC</a:t>
            </a:r>
            <a:r>
              <a:rPr lang="ja-JP" altLang="en-US" sz="1000" kern="100" spc="100" dirty="0">
                <a:latin typeface="メイリオ" panose="020B0604030504040204" pitchFamily="50" charset="-128"/>
                <a:ea typeface="メイリオ" panose="020B0604030504040204" pitchFamily="50" charset="-128"/>
              </a:rPr>
              <a:t>カード番号</a:t>
            </a:r>
            <a:r>
              <a:rPr lang="en-US" altLang="ja-JP" sz="1000" kern="100" spc="100" dirty="0">
                <a:latin typeface="メイリオ" panose="020B0604030504040204" pitchFamily="50" charset="-128"/>
                <a:ea typeface="メイリオ" panose="020B0604030504040204" pitchFamily="50" charset="-128"/>
              </a:rPr>
              <a:t>/</a:t>
            </a:r>
            <a:r>
              <a:rPr lang="ja-JP" altLang="en-US" sz="1000" kern="100" spc="100" dirty="0">
                <a:latin typeface="メイリオ" panose="020B0604030504040204" pitchFamily="50" charset="-128"/>
                <a:ea typeface="メイリオ" panose="020B0604030504040204" pitchFamily="50" charset="-128"/>
              </a:rPr>
              <a:t>生体情報を集中管理し、管理ソフトウェアにて</a:t>
            </a:r>
            <a:r>
              <a:rPr lang="en-US" altLang="ja-JP" sz="1000" kern="100" spc="100" dirty="0">
                <a:latin typeface="メイリオ" panose="020B0604030504040204" pitchFamily="50" charset="-128"/>
                <a:ea typeface="メイリオ" panose="020B0604030504040204" pitchFamily="50" charset="-128"/>
              </a:rPr>
              <a:t>IC</a:t>
            </a:r>
            <a:r>
              <a:rPr lang="ja-JP" altLang="en-US" sz="1000" kern="100" spc="100" dirty="0">
                <a:latin typeface="メイリオ" panose="020B0604030504040204" pitchFamily="50" charset="-128"/>
                <a:ea typeface="メイリオ" panose="020B0604030504040204" pitchFamily="50" charset="-128"/>
              </a:rPr>
              <a:t>カード番号</a:t>
            </a:r>
            <a:r>
              <a:rPr lang="en-US" altLang="ja-JP" sz="1000" kern="100" spc="100" dirty="0">
                <a:latin typeface="メイリオ" panose="020B0604030504040204" pitchFamily="50" charset="-128"/>
                <a:ea typeface="メイリオ" panose="020B0604030504040204" pitchFamily="50" charset="-128"/>
              </a:rPr>
              <a:t>/</a:t>
            </a:r>
            <a:r>
              <a:rPr lang="ja-JP" altLang="en-US" sz="1000" kern="100" spc="100" dirty="0">
                <a:latin typeface="メイリオ" panose="020B0604030504040204" pitchFamily="50" charset="-128"/>
                <a:ea typeface="メイリオ" panose="020B0604030504040204" pitchFamily="50" charset="-128"/>
              </a:rPr>
              <a:t>生体データの登録、編集、削除などを行います。登録されている認証情報はドメイン傘下のどの</a:t>
            </a:r>
            <a:r>
              <a:rPr lang="en-US" altLang="ja-JP" sz="1000" kern="100" spc="100" dirty="0">
                <a:latin typeface="メイリオ" panose="020B0604030504040204" pitchFamily="50" charset="-128"/>
                <a:ea typeface="メイリオ" panose="020B0604030504040204" pitchFamily="50" charset="-128"/>
              </a:rPr>
              <a:t>PC</a:t>
            </a:r>
            <a:r>
              <a:rPr lang="ja-JP" altLang="en-US" sz="1000" kern="100" spc="100" dirty="0">
                <a:latin typeface="メイリオ" panose="020B0604030504040204" pitchFamily="50" charset="-128"/>
                <a:ea typeface="メイリオ" panose="020B0604030504040204" pitchFamily="50" charset="-128"/>
              </a:rPr>
              <a:t>でも利用可能です。</a:t>
            </a:r>
            <a:endParaRPr lang="en-US" altLang="ja-JP" sz="1000" kern="100" spc="100" dirty="0">
              <a:latin typeface="メイリオ" panose="020B0604030504040204" pitchFamily="50" charset="-128"/>
              <a:ea typeface="メイリオ" panose="020B0604030504040204" pitchFamily="50" charset="-128"/>
            </a:endParaRPr>
          </a:p>
          <a:p>
            <a:pPr>
              <a:lnSpc>
                <a:spcPts val="1400"/>
              </a:lnSpc>
            </a:pPr>
            <a:r>
              <a:rPr lang="ja-JP" altLang="en-US" sz="1000" kern="100" spc="100" dirty="0">
                <a:latin typeface="メイリオ" panose="020B0604030504040204" pitchFamily="50" charset="-128"/>
                <a:ea typeface="メイリオ" panose="020B0604030504040204" pitchFamily="50" charset="-128"/>
              </a:rPr>
              <a:t>各クライアント</a:t>
            </a:r>
            <a:r>
              <a:rPr lang="en-US" altLang="ja-JP" sz="1000" kern="100" spc="100" dirty="0">
                <a:latin typeface="メイリオ" panose="020B0604030504040204" pitchFamily="50" charset="-128"/>
                <a:ea typeface="メイリオ" panose="020B0604030504040204" pitchFamily="50" charset="-128"/>
              </a:rPr>
              <a:t>PC</a:t>
            </a:r>
            <a:r>
              <a:rPr lang="ja-JP" altLang="en-US" sz="1000" kern="100" spc="100" dirty="0">
                <a:latin typeface="メイリオ" panose="020B0604030504040204" pitchFamily="50" charset="-128"/>
                <a:ea typeface="メイリオ" panose="020B0604030504040204" pitchFamily="50" charset="-128"/>
              </a:rPr>
              <a:t>から出力されたログオン履歴を管理ソフトにて集中管理・閲覧することができます。</a:t>
            </a:r>
          </a:p>
        </p:txBody>
      </p:sp>
      <p:grpSp>
        <p:nvGrpSpPr>
          <p:cNvPr id="63" name="グループ化 62">
            <a:extLst>
              <a:ext uri="{FF2B5EF4-FFF2-40B4-BE49-F238E27FC236}">
                <a16:creationId xmlns:a16="http://schemas.microsoft.com/office/drawing/2014/main" id="{926792E3-2580-4E15-90F9-32484CAC5E99}"/>
              </a:ext>
            </a:extLst>
          </p:cNvPr>
          <p:cNvGrpSpPr>
            <a:grpSpLocks noChangeAspect="1"/>
          </p:cNvGrpSpPr>
          <p:nvPr/>
        </p:nvGrpSpPr>
        <p:grpSpPr>
          <a:xfrm>
            <a:off x="4718380" y="3893164"/>
            <a:ext cx="447750" cy="808433"/>
            <a:chOff x="2743201" y="3695701"/>
            <a:chExt cx="1371600" cy="2476499"/>
          </a:xfrm>
          <a:solidFill>
            <a:schemeClr val="tx1"/>
          </a:solidFill>
        </p:grpSpPr>
        <p:sp>
          <p:nvSpPr>
            <p:cNvPr id="64" name="Freeform 17">
              <a:extLst>
                <a:ext uri="{FF2B5EF4-FFF2-40B4-BE49-F238E27FC236}">
                  <a16:creationId xmlns:a16="http://schemas.microsoft.com/office/drawing/2014/main" id="{6D0E4CF9-15E9-4DCF-97F6-1BCCC2473CDA}"/>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65" name="Freeform 18">
              <a:extLst>
                <a:ext uri="{FF2B5EF4-FFF2-40B4-BE49-F238E27FC236}">
                  <a16:creationId xmlns:a16="http://schemas.microsoft.com/office/drawing/2014/main" id="{12BCBDA9-22D2-480A-A4FD-9C654DD8592A}"/>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66" name="Rectangle 19">
              <a:extLst>
                <a:ext uri="{FF2B5EF4-FFF2-40B4-BE49-F238E27FC236}">
                  <a16:creationId xmlns:a16="http://schemas.microsoft.com/office/drawing/2014/main" id="{656AE262-8839-43A4-8096-71C93DF1BFCA}"/>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sp>
        <p:nvSpPr>
          <p:cNvPr id="668" name="円/楕円 5">
            <a:extLst>
              <a:ext uri="{FF2B5EF4-FFF2-40B4-BE49-F238E27FC236}">
                <a16:creationId xmlns:a16="http://schemas.microsoft.com/office/drawing/2014/main" id="{79B1EA88-1957-4931-B625-B3CF9BE278EE}"/>
              </a:ext>
            </a:extLst>
          </p:cNvPr>
          <p:cNvSpPr>
            <a:spLocks noChangeAspect="1"/>
          </p:cNvSpPr>
          <p:nvPr/>
        </p:nvSpPr>
        <p:spPr>
          <a:xfrm>
            <a:off x="4232912" y="410957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ログオン管理ソフト</a:t>
            </a:r>
            <a:endParaRPr lang="ja-JP" altLang="en-US" sz="650" b="1" dirty="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2" name="グループ化 11">
            <a:extLst>
              <a:ext uri="{FF2B5EF4-FFF2-40B4-BE49-F238E27FC236}">
                <a16:creationId xmlns:a16="http://schemas.microsoft.com/office/drawing/2014/main" id="{B6A2581A-49CC-4B92-81AD-19D0C347C723}"/>
              </a:ext>
            </a:extLst>
          </p:cNvPr>
          <p:cNvGrpSpPr/>
          <p:nvPr/>
        </p:nvGrpSpPr>
        <p:grpSpPr>
          <a:xfrm>
            <a:off x="5085623" y="4151794"/>
            <a:ext cx="570071" cy="570071"/>
            <a:chOff x="7545288" y="2171490"/>
            <a:chExt cx="570071" cy="570071"/>
          </a:xfrm>
        </p:grpSpPr>
        <p:sp>
          <p:nvSpPr>
            <p:cNvPr id="9" name="正方形/長方形 8">
              <a:extLst>
                <a:ext uri="{FF2B5EF4-FFF2-40B4-BE49-F238E27FC236}">
                  <a16:creationId xmlns:a16="http://schemas.microsoft.com/office/drawing/2014/main" id="{C5DCBEF4-8554-4C26-89BD-E61FD65D32AC}"/>
                </a:ext>
              </a:extLst>
            </p:cNvPr>
            <p:cNvSpPr/>
            <p:nvPr/>
          </p:nvSpPr>
          <p:spPr bwMode="auto">
            <a:xfrm>
              <a:off x="7545288" y="2211463"/>
              <a:ext cx="562295" cy="510147"/>
            </a:xfrm>
            <a:prstGeom prst="rect">
              <a:avLst/>
            </a:prstGeom>
            <a:solidFill>
              <a:schemeClr val="bg1"/>
            </a:solidFill>
            <a:ln w="28575">
              <a:solidFill>
                <a:schemeClr val="tx1"/>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11" name="グラフィックス 10" descr="ネットワーク図 単色塗りつぶし">
              <a:extLst>
                <a:ext uri="{FF2B5EF4-FFF2-40B4-BE49-F238E27FC236}">
                  <a16:creationId xmlns:a16="http://schemas.microsoft.com/office/drawing/2014/main" id="{03F31B36-D3D6-4163-B66B-D11B3A917A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7545288" y="2171490"/>
              <a:ext cx="570071" cy="570071"/>
            </a:xfrm>
            <a:prstGeom prst="rect">
              <a:avLst/>
            </a:prstGeom>
          </p:spPr>
        </p:pic>
      </p:grpSp>
      <p:sp>
        <p:nvSpPr>
          <p:cNvPr id="7" name="テキスト ボックス 6">
            <a:extLst>
              <a:ext uri="{FF2B5EF4-FFF2-40B4-BE49-F238E27FC236}">
                <a16:creationId xmlns:a16="http://schemas.microsoft.com/office/drawing/2014/main" id="{DF178B4C-50EA-12FC-8857-9790CA86F3A8}"/>
              </a:ext>
            </a:extLst>
          </p:cNvPr>
          <p:cNvSpPr txBox="1"/>
          <p:nvPr/>
        </p:nvSpPr>
        <p:spPr>
          <a:xfrm>
            <a:off x="5104869" y="1826632"/>
            <a:ext cx="1883706" cy="295466"/>
          </a:xfrm>
          <a:prstGeom prst="rect">
            <a:avLst/>
          </a:prstGeom>
          <a:noFill/>
        </p:spPr>
        <p:txBody>
          <a:bodyPr wrap="square">
            <a:spAutoFit/>
          </a:bodyPr>
          <a:lstStyle/>
          <a:p>
            <a:pP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r>
              <a:rPr lang="en-US" altLang="ja-JP"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Active Directory</a:t>
            </a: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nvGrpSpPr>
          <p:cNvPr id="10" name="グループ化 9">
            <a:extLst>
              <a:ext uri="{FF2B5EF4-FFF2-40B4-BE49-F238E27FC236}">
                <a16:creationId xmlns:a16="http://schemas.microsoft.com/office/drawing/2014/main" id="{9D30C328-DADF-59EF-5268-6604CD52FD9B}"/>
              </a:ext>
            </a:extLst>
          </p:cNvPr>
          <p:cNvGrpSpPr/>
          <p:nvPr/>
        </p:nvGrpSpPr>
        <p:grpSpPr>
          <a:xfrm>
            <a:off x="6020556" y="3567703"/>
            <a:ext cx="1159488" cy="286930"/>
            <a:chOff x="1103502" y="3389986"/>
            <a:chExt cx="1159488" cy="286930"/>
          </a:xfrm>
        </p:grpSpPr>
        <p:sp>
          <p:nvSpPr>
            <p:cNvPr id="13" name="角丸四角形 26">
              <a:extLst>
                <a:ext uri="{FF2B5EF4-FFF2-40B4-BE49-F238E27FC236}">
                  <a16:creationId xmlns:a16="http://schemas.microsoft.com/office/drawing/2014/main" id="{8DD92C4C-22AB-7994-DBB8-C9F0BF72804F}"/>
                </a:ext>
              </a:extLst>
            </p:cNvPr>
            <p:cNvSpPr/>
            <p:nvPr/>
          </p:nvSpPr>
          <p:spPr>
            <a:xfrm>
              <a:off x="1103502" y="3389986"/>
              <a:ext cx="1159488" cy="286930"/>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15" name="テキスト ボックス 14">
              <a:extLst>
                <a:ext uri="{FF2B5EF4-FFF2-40B4-BE49-F238E27FC236}">
                  <a16:creationId xmlns:a16="http://schemas.microsoft.com/office/drawing/2014/main" id="{2BB36306-E44D-6A85-884C-6785134AC1E8}"/>
                </a:ext>
              </a:extLst>
            </p:cNvPr>
            <p:cNvSpPr txBox="1"/>
            <p:nvPr/>
          </p:nvSpPr>
          <p:spPr>
            <a:xfrm>
              <a:off x="1151690" y="3435718"/>
              <a:ext cx="1111300"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grpSp>
        <p:nvGrpSpPr>
          <p:cNvPr id="23" name="グループ化 22">
            <a:extLst>
              <a:ext uri="{FF2B5EF4-FFF2-40B4-BE49-F238E27FC236}">
                <a16:creationId xmlns:a16="http://schemas.microsoft.com/office/drawing/2014/main" id="{985B77D8-D069-34DF-5F73-4944E729811F}"/>
              </a:ext>
            </a:extLst>
          </p:cNvPr>
          <p:cNvGrpSpPr/>
          <p:nvPr/>
        </p:nvGrpSpPr>
        <p:grpSpPr>
          <a:xfrm>
            <a:off x="4211888" y="3586159"/>
            <a:ext cx="1543838" cy="268682"/>
            <a:chOff x="5223084" y="3415158"/>
            <a:chExt cx="1543838" cy="268682"/>
          </a:xfrm>
        </p:grpSpPr>
        <p:sp>
          <p:nvSpPr>
            <p:cNvPr id="24" name="角丸四角形 56">
              <a:extLst>
                <a:ext uri="{FF2B5EF4-FFF2-40B4-BE49-F238E27FC236}">
                  <a16:creationId xmlns:a16="http://schemas.microsoft.com/office/drawing/2014/main" id="{FA334D46-843B-56D9-FD84-71F76861593A}"/>
                </a:ext>
              </a:extLst>
            </p:cNvPr>
            <p:cNvSpPr/>
            <p:nvPr/>
          </p:nvSpPr>
          <p:spPr>
            <a:xfrm>
              <a:off x="5223084" y="3415158"/>
              <a:ext cx="1543838" cy="268682"/>
            </a:xfrm>
            <a:prstGeom prst="roundRect">
              <a:avLst/>
            </a:prstGeom>
            <a:solidFill>
              <a:schemeClr val="bg1">
                <a:lumMod val="50000"/>
              </a:schemeClr>
            </a:solidFill>
            <a:ln w="25400" cap="flat" cmpd="sng" algn="ctr">
              <a:noFill/>
              <a:prstDash val="solid"/>
            </a:ln>
            <a:effectLst/>
          </p:spPr>
          <p:txBody>
            <a:bodyPr wrap="square" lIns="89193" tIns="44596" rIns="89193" bIns="44596" anchor="ctr">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endParaRPr kumimoji="0" lang="en-US" altLang="ja-JP" sz="105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endParaRPr>
            </a:p>
          </p:txBody>
        </p:sp>
        <p:sp>
          <p:nvSpPr>
            <p:cNvPr id="25" name="テキスト ボックス 24">
              <a:extLst>
                <a:ext uri="{FF2B5EF4-FFF2-40B4-BE49-F238E27FC236}">
                  <a16:creationId xmlns:a16="http://schemas.microsoft.com/office/drawing/2014/main" id="{D47F8DA8-09F8-2DF9-87FE-25A0E938894C}"/>
                </a:ext>
              </a:extLst>
            </p:cNvPr>
            <p:cNvSpPr txBox="1"/>
            <p:nvPr/>
          </p:nvSpPr>
          <p:spPr>
            <a:xfrm>
              <a:off x="5325977" y="3432731"/>
              <a:ext cx="1316629"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r>
                <a:rPr kumimoji="0" lang="en-US" altLang="ja-JP" sz="100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rPr>
                <a:t>Active Directory</a:t>
              </a:r>
            </a:p>
          </p:txBody>
        </p:sp>
      </p:grpSp>
      <p:grpSp>
        <p:nvGrpSpPr>
          <p:cNvPr id="26" name="グループ化 25">
            <a:extLst>
              <a:ext uri="{FF2B5EF4-FFF2-40B4-BE49-F238E27FC236}">
                <a16:creationId xmlns:a16="http://schemas.microsoft.com/office/drawing/2014/main" id="{2C8C186F-206B-BB07-C98B-DD94C1FE27FC}"/>
              </a:ext>
            </a:extLst>
          </p:cNvPr>
          <p:cNvGrpSpPr/>
          <p:nvPr/>
        </p:nvGrpSpPr>
        <p:grpSpPr>
          <a:xfrm>
            <a:off x="7576632" y="5693488"/>
            <a:ext cx="1100512" cy="276897"/>
            <a:chOff x="3382788" y="5594654"/>
            <a:chExt cx="1100512" cy="276897"/>
          </a:xfrm>
        </p:grpSpPr>
        <p:sp>
          <p:nvSpPr>
            <p:cNvPr id="27" name="角丸四角形 26">
              <a:extLst>
                <a:ext uri="{FF2B5EF4-FFF2-40B4-BE49-F238E27FC236}">
                  <a16:creationId xmlns:a16="http://schemas.microsoft.com/office/drawing/2014/main" id="{A97319E3-48B5-0C32-F56B-6008A54714B1}"/>
                </a:ext>
              </a:extLst>
            </p:cNvPr>
            <p:cNvSpPr/>
            <p:nvPr/>
          </p:nvSpPr>
          <p:spPr>
            <a:xfrm>
              <a:off x="3382788" y="5594654"/>
              <a:ext cx="1092692" cy="276897"/>
            </a:xfrm>
            <a:prstGeom prst="roundRect">
              <a:avLst/>
            </a:prstGeom>
            <a:solidFill>
              <a:schemeClr val="bg1"/>
            </a:solidFill>
            <a:ln w="25400" cap="flat" cmpd="sng" algn="ctr">
              <a:solidFill>
                <a:srgbClr val="568DFC"/>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8" name="テキスト ボックス 27">
              <a:extLst>
                <a:ext uri="{FF2B5EF4-FFF2-40B4-BE49-F238E27FC236}">
                  <a16:creationId xmlns:a16="http://schemas.microsoft.com/office/drawing/2014/main" id="{E26AFE41-3DC5-728F-3E85-4848BF4236A8}"/>
                </a:ext>
              </a:extLst>
            </p:cNvPr>
            <p:cNvSpPr txBox="1"/>
            <p:nvPr/>
          </p:nvSpPr>
          <p:spPr>
            <a:xfrm>
              <a:off x="3390607" y="5625923"/>
              <a:ext cx="1092693"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生体用リーダー</a:t>
              </a:r>
              <a:endParaRPr lang="en-US" altLang="ja-JP"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grpSp>
    </p:spTree>
    <p:extLst>
      <p:ext uri="{BB962C8B-B14F-4D97-AF65-F5344CB8AC3E}">
        <p14:creationId xmlns:p14="http://schemas.microsoft.com/office/powerpoint/2010/main" val="254646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図 215">
            <a:extLst>
              <a:ext uri="{FF2B5EF4-FFF2-40B4-BE49-F238E27FC236}">
                <a16:creationId xmlns:a16="http://schemas.microsoft.com/office/drawing/2014/main" id="{CC7FAAB1-00D8-4D6F-B7A9-9BF9A5C14FF2}"/>
              </a:ext>
            </a:extLst>
          </p:cNvPr>
          <p:cNvPicPr>
            <a:picLocks noChangeAspect="1"/>
          </p:cNvPicPr>
          <p:nvPr/>
        </p:nvPicPr>
        <p:blipFill>
          <a:blip r:embed="rId3"/>
          <a:stretch>
            <a:fillRect/>
          </a:stretch>
        </p:blipFill>
        <p:spPr>
          <a:xfrm>
            <a:off x="495300" y="4642488"/>
            <a:ext cx="1399834" cy="795930"/>
          </a:xfrm>
          <a:prstGeom prst="rect">
            <a:avLst/>
          </a:prstGeom>
        </p:spPr>
      </p:pic>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かんたん登録</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11</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427699" y="1032219"/>
            <a:ext cx="8185316" cy="371884"/>
          </a:xfrm>
        </p:spPr>
        <p:txBody>
          <a:bodyPr/>
          <a:lstStyle/>
          <a:p>
            <a:pPr marL="0" indent="0">
              <a:buNone/>
            </a:pPr>
            <a:r>
              <a:rPr lang="ja-JP" altLang="en-US" sz="1600" b="1" dirty="0">
                <a:solidFill>
                  <a:srgbClr val="3366FF"/>
                </a:solidFill>
              </a:rPr>
              <a:t>簡単な導入</a:t>
            </a:r>
            <a:endParaRPr kumimoji="1" lang="ja-JP" altLang="en-US" sz="1600" b="1" dirty="0">
              <a:solidFill>
                <a:srgbClr val="3366FF"/>
              </a:solidFill>
            </a:endParaRP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427697" y="1356434"/>
            <a:ext cx="9128339" cy="628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None/>
            </a:pPr>
            <a:r>
              <a:rPr lang="ja-JP" altLang="en-US" sz="1200" kern="0" dirty="0">
                <a:solidFill>
                  <a:schemeClr val="tx1"/>
                </a:solidFill>
              </a:rPr>
              <a:t>初回ログオン時（認証データ未登録時）は、自動的に認証データの登録処理となり、</a:t>
            </a:r>
            <a:r>
              <a:rPr lang="ja-JP" altLang="en-US" sz="1200" b="0" dirty="0">
                <a:solidFill>
                  <a:srgbClr val="000000"/>
                </a:solidFill>
                <a:cs typeface="Meiryo UI" panose="020B0604030504040204" pitchFamily="50" charset="-128"/>
              </a:rPr>
              <a:t>クライアント</a:t>
            </a:r>
            <a:r>
              <a:rPr lang="en-US" altLang="ja-JP" sz="1200" b="0" dirty="0">
                <a:solidFill>
                  <a:srgbClr val="000000"/>
                </a:solidFill>
                <a:cs typeface="Meiryo UI" panose="020B0604030504040204" pitchFamily="50" charset="-128"/>
              </a:rPr>
              <a:t>PC</a:t>
            </a:r>
            <a:r>
              <a:rPr lang="ja-JP" altLang="en-US" sz="1200" b="0" dirty="0">
                <a:solidFill>
                  <a:srgbClr val="000000"/>
                </a:solidFill>
                <a:cs typeface="Meiryo UI" panose="020B0604030504040204" pitchFamily="50" charset="-128"/>
              </a:rPr>
              <a:t>上で利用者</a:t>
            </a:r>
            <a:r>
              <a:rPr lang="ja-JP" altLang="en-US" sz="1200" kern="0" dirty="0">
                <a:solidFill>
                  <a:schemeClr val="tx1"/>
                </a:solidFill>
              </a:rPr>
              <a:t>自身が認証データを登録します。</a:t>
            </a:r>
            <a:r>
              <a:rPr lang="ja-JP" altLang="en-US" sz="1200" dirty="0">
                <a:cs typeface="Meiryo UI" panose="020B0604030504040204" pitchFamily="50" charset="-128"/>
              </a:rPr>
              <a:t>カード番号は管理者による一括登録も可能です。</a:t>
            </a:r>
            <a:endParaRPr lang="en-US" altLang="ja-JP" sz="1200" dirty="0">
              <a:cs typeface="Meiryo UI" panose="020B0604030504040204" pitchFamily="50" charset="-128"/>
            </a:endParaRPr>
          </a:p>
        </p:txBody>
      </p:sp>
      <p:sp>
        <p:nvSpPr>
          <p:cNvPr id="118" name="Text Box 34">
            <a:extLst>
              <a:ext uri="{FF2B5EF4-FFF2-40B4-BE49-F238E27FC236}">
                <a16:creationId xmlns:a16="http://schemas.microsoft.com/office/drawing/2014/main" id="{FEED3914-785C-4A04-AC2F-06FAC7CFFDF7}"/>
              </a:ext>
            </a:extLst>
          </p:cNvPr>
          <p:cNvSpPr txBox="1">
            <a:spLocks noChangeArrowheads="1"/>
          </p:cNvSpPr>
          <p:nvPr/>
        </p:nvSpPr>
        <p:spPr bwMode="auto">
          <a:xfrm>
            <a:off x="209011" y="2385041"/>
            <a:ext cx="4778993" cy="65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① 管理ソフトウェアで管理者が</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カード番号を登録</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② カードリーダードライバーをインストール</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③ クライアントソフトをインストール</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46" name="Text Box 34">
            <a:extLst>
              <a:ext uri="{FF2B5EF4-FFF2-40B4-BE49-F238E27FC236}">
                <a16:creationId xmlns:a16="http://schemas.microsoft.com/office/drawing/2014/main" id="{DD33E83C-4D48-4580-A67B-AFB53EF03287}"/>
              </a:ext>
            </a:extLst>
          </p:cNvPr>
          <p:cNvSpPr txBox="1">
            <a:spLocks noChangeArrowheads="1"/>
          </p:cNvSpPr>
          <p:nvPr/>
        </p:nvSpPr>
        <p:spPr bwMode="auto">
          <a:xfrm>
            <a:off x="209011" y="2954772"/>
            <a:ext cx="4663257"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④ 「アカウントの追加」画面でログオンに必要な　</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ユーザー</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パスワードを入力</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178" name="Picture 55" descr="2-5_1">
            <a:extLst>
              <a:ext uri="{FF2B5EF4-FFF2-40B4-BE49-F238E27FC236}">
                <a16:creationId xmlns:a16="http://schemas.microsoft.com/office/drawing/2014/main" id="{E1C630CE-FB41-4F1C-A4A5-0862D67CCE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147" t="1018" r="618" b="636"/>
          <a:stretch>
            <a:fillRect/>
          </a:stretch>
        </p:blipFill>
        <p:spPr bwMode="auto">
          <a:xfrm>
            <a:off x="512232" y="3444792"/>
            <a:ext cx="1270215" cy="8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 name="Text Box 34">
            <a:extLst>
              <a:ext uri="{FF2B5EF4-FFF2-40B4-BE49-F238E27FC236}">
                <a16:creationId xmlns:a16="http://schemas.microsoft.com/office/drawing/2014/main" id="{0E2325A1-C028-4CD3-A259-C829EBC3EE70}"/>
              </a:ext>
            </a:extLst>
          </p:cNvPr>
          <p:cNvSpPr txBox="1">
            <a:spLocks noChangeArrowheads="1"/>
          </p:cNvSpPr>
          <p:nvPr/>
        </p:nvSpPr>
        <p:spPr bwMode="auto">
          <a:xfrm>
            <a:off x="209011" y="4395821"/>
            <a:ext cx="37322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⑤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初期設定」画面で</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設定</a:t>
            </a:r>
          </a:p>
        </p:txBody>
      </p:sp>
      <p:sp>
        <p:nvSpPr>
          <p:cNvPr id="185" name="テキスト ボックス 130">
            <a:extLst>
              <a:ext uri="{FF2B5EF4-FFF2-40B4-BE49-F238E27FC236}">
                <a16:creationId xmlns:a16="http://schemas.microsoft.com/office/drawing/2014/main" id="{94C96C91-7F68-4678-AF29-376B7C2178AB}"/>
              </a:ext>
            </a:extLst>
          </p:cNvPr>
          <p:cNvSpPr txBox="1">
            <a:spLocks noChangeArrowheads="1"/>
          </p:cNvSpPr>
          <p:nvPr/>
        </p:nvSpPr>
        <p:spPr bwMode="auto">
          <a:xfrm>
            <a:off x="454393" y="5453945"/>
            <a:ext cx="4362699" cy="58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300"/>
              </a:lnSpc>
            </a:pP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の最小桁数は管理者が</a:t>
            </a:r>
            <a:r>
              <a:rPr lang="en-US" altLang="ja-JP" sz="900" dirty="0">
                <a:latin typeface="メイリオ" panose="020B0604030504040204" pitchFamily="50" charset="-128"/>
                <a:ea typeface="メイリオ" panose="020B0604030504040204" pitchFamily="50" charset="-128"/>
              </a:rPr>
              <a:t>SmartSESAME </a:t>
            </a:r>
            <a:r>
              <a:rPr lang="ja-JP" altLang="en-US" sz="900" dirty="0">
                <a:latin typeface="メイリオ" panose="020B0604030504040204" pitchFamily="50" charset="-128"/>
                <a:ea typeface="メイリオ" panose="020B0604030504040204" pitchFamily="50" charset="-128"/>
              </a:rPr>
              <a:t>ポリシーにより</a:t>
            </a:r>
            <a:r>
              <a:rPr lang="en-US" altLang="ja-JP" sz="900" dirty="0">
                <a:latin typeface="メイリオ" panose="020B0604030504040204" pitchFamily="50" charset="-128"/>
                <a:ea typeface="メイリオ" panose="020B0604030504040204" pitchFamily="50" charset="-128"/>
              </a:rPr>
              <a:t>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16</a:t>
            </a:r>
            <a:r>
              <a:rPr lang="ja-JP" altLang="en-US" sz="900" dirty="0">
                <a:latin typeface="メイリオ" panose="020B0604030504040204" pitchFamily="50" charset="-128"/>
                <a:ea typeface="メイリオ" panose="020B0604030504040204" pitchFamily="50" charset="-128"/>
              </a:rPr>
              <a:t>桁で設定します。</a:t>
            </a:r>
            <a:r>
              <a:rPr lang="en-US" altLang="ja-JP" sz="900" dirty="0">
                <a:latin typeface="メイリオ" panose="020B0604030504040204" pitchFamily="50" charset="-128"/>
                <a:ea typeface="メイリオ" panose="020B0604030504040204" pitchFamily="50" charset="-128"/>
              </a:rPr>
              <a:t>0</a:t>
            </a:r>
            <a:r>
              <a:rPr lang="ja-JP" altLang="en-US" sz="900" dirty="0">
                <a:latin typeface="メイリオ" panose="020B0604030504040204" pitchFamily="50" charset="-128"/>
                <a:ea typeface="メイリオ" panose="020B0604030504040204" pitchFamily="50" charset="-128"/>
              </a:rPr>
              <a:t>桁の</a:t>
            </a: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が設定されているカードの場合、</a:t>
            </a: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を使用しない選択も可能</a:t>
            </a:r>
            <a:br>
              <a:rPr lang="en-US" altLang="ja-JP"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空欄のまま［</a:t>
            </a:r>
            <a:r>
              <a:rPr lang="en-US" altLang="ja-JP" sz="900" dirty="0">
                <a:latin typeface="メイリオ" panose="020B0604030504040204" pitchFamily="50" charset="-128"/>
                <a:ea typeface="メイリオ" panose="020B0604030504040204" pitchFamily="50" charset="-128"/>
              </a:rPr>
              <a:t>OK</a:t>
            </a:r>
            <a:r>
              <a:rPr lang="ja-JP" altLang="en-US" sz="900" dirty="0">
                <a:latin typeface="メイリオ" panose="020B0604030504040204" pitchFamily="50" charset="-128"/>
                <a:ea typeface="メイリオ" panose="020B0604030504040204" pitchFamily="50" charset="-128"/>
              </a:rPr>
              <a:t>］押下</a:t>
            </a:r>
            <a:r>
              <a:rPr lang="en-US" altLang="ja-JP" sz="900" dirty="0">
                <a:latin typeface="メイリオ" panose="020B0604030504040204" pitchFamily="50" charset="-128"/>
                <a:ea typeface="メイリオ" panose="020B0604030504040204" pitchFamily="50" charset="-128"/>
              </a:rPr>
              <a:t>)</a:t>
            </a:r>
          </a:p>
        </p:txBody>
      </p:sp>
      <p:sp>
        <p:nvSpPr>
          <p:cNvPr id="186" name="角丸四角形 2">
            <a:extLst>
              <a:ext uri="{FF2B5EF4-FFF2-40B4-BE49-F238E27FC236}">
                <a16:creationId xmlns:a16="http://schemas.microsoft.com/office/drawing/2014/main" id="{6D0AE8F1-6E26-4AB5-9897-EBE709211A80}"/>
              </a:ext>
            </a:extLst>
          </p:cNvPr>
          <p:cNvSpPr>
            <a:spLocks noChangeArrowheads="1"/>
          </p:cNvSpPr>
          <p:nvPr/>
        </p:nvSpPr>
        <p:spPr bwMode="auto">
          <a:xfrm>
            <a:off x="809284" y="5362491"/>
            <a:ext cx="393700" cy="87313"/>
          </a:xfrm>
          <a:prstGeom prst="roundRect">
            <a:avLst>
              <a:gd name="adj" fmla="val 16667"/>
            </a:avLst>
          </a:prstGeom>
          <a:noFill/>
          <a:ln w="1905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ja-JP" altLang="en-US" sz="2800" dirty="0">
              <a:latin typeface="メイリオ" panose="020B0604030504040204" pitchFamily="50" charset="-128"/>
              <a:ea typeface="メイリオ" panose="020B0604030504040204" pitchFamily="50" charset="-128"/>
            </a:endParaRPr>
          </a:p>
        </p:txBody>
      </p:sp>
      <p:sp>
        <p:nvSpPr>
          <p:cNvPr id="188" name="Text Box 34">
            <a:extLst>
              <a:ext uri="{FF2B5EF4-FFF2-40B4-BE49-F238E27FC236}">
                <a16:creationId xmlns:a16="http://schemas.microsoft.com/office/drawing/2014/main" id="{358E2963-28EC-4E67-88A1-340791332A20}"/>
              </a:ext>
            </a:extLst>
          </p:cNvPr>
          <p:cNvSpPr txBox="1">
            <a:spLocks noChangeArrowheads="1"/>
          </p:cNvSpPr>
          <p:nvPr/>
        </p:nvSpPr>
        <p:spPr bwMode="auto">
          <a:xfrm>
            <a:off x="988819" y="6138596"/>
            <a:ext cx="29333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［決定］ボタン押下で初回登録完了</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90" name="Text Box 34">
            <a:extLst>
              <a:ext uri="{FF2B5EF4-FFF2-40B4-BE49-F238E27FC236}">
                <a16:creationId xmlns:a16="http://schemas.microsoft.com/office/drawing/2014/main" id="{7F25A64F-09B0-4E65-8591-A545972763D7}"/>
              </a:ext>
            </a:extLst>
          </p:cNvPr>
          <p:cNvSpPr txBox="1">
            <a:spLocks noChangeArrowheads="1"/>
          </p:cNvSpPr>
          <p:nvPr/>
        </p:nvSpPr>
        <p:spPr bwMode="auto">
          <a:xfrm>
            <a:off x="5094421" y="2355264"/>
            <a:ext cx="4778993" cy="65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① 管理ソフトウェアで管理者が生体</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（社員番号等）を登録</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② 指静脈／指紋リーダードライバーをインストール</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③ クライアントソフトをインストール</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91" name="Text Box 34">
            <a:extLst>
              <a:ext uri="{FF2B5EF4-FFF2-40B4-BE49-F238E27FC236}">
                <a16:creationId xmlns:a16="http://schemas.microsoft.com/office/drawing/2014/main" id="{005A09D3-0EAC-4C8F-A60F-F33094DB18FE}"/>
              </a:ext>
            </a:extLst>
          </p:cNvPr>
          <p:cNvSpPr txBox="1">
            <a:spLocks noChangeArrowheads="1"/>
          </p:cNvSpPr>
          <p:nvPr/>
        </p:nvSpPr>
        <p:spPr bwMode="auto">
          <a:xfrm>
            <a:off x="5094422" y="2960131"/>
            <a:ext cx="4392478"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④ 生体</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を入力後、 「アカウントの追加」画面でログオンに必要な</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ユーザー</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パスワードを入力</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192" name="Picture 55" descr="2-5_1">
            <a:extLst>
              <a:ext uri="{FF2B5EF4-FFF2-40B4-BE49-F238E27FC236}">
                <a16:creationId xmlns:a16="http://schemas.microsoft.com/office/drawing/2014/main" id="{60169D68-B593-48FA-B4EE-B5B939FC94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147" t="1018" r="618" b="636"/>
          <a:stretch>
            <a:fillRect/>
          </a:stretch>
        </p:blipFill>
        <p:spPr bwMode="auto">
          <a:xfrm>
            <a:off x="6733856" y="3619707"/>
            <a:ext cx="1270215" cy="8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 name="AutoShape 54">
            <a:extLst>
              <a:ext uri="{FF2B5EF4-FFF2-40B4-BE49-F238E27FC236}">
                <a16:creationId xmlns:a16="http://schemas.microsoft.com/office/drawing/2014/main" id="{40B254B0-29E2-42A3-BA27-885AD7421B4B}"/>
              </a:ext>
            </a:extLst>
          </p:cNvPr>
          <p:cNvSpPr>
            <a:spLocks noChangeArrowheads="1"/>
          </p:cNvSpPr>
          <p:nvPr/>
        </p:nvSpPr>
        <p:spPr bwMode="auto">
          <a:xfrm>
            <a:off x="7615556" y="4127940"/>
            <a:ext cx="2123824" cy="276999"/>
          </a:xfrm>
          <a:prstGeom prst="wedgeRectCallout">
            <a:avLst>
              <a:gd name="adj1" fmla="val -62613"/>
              <a:gd name="adj2" fmla="val -54859"/>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900" dirty="0">
              <a:solidFill>
                <a:schemeClr val="tx1"/>
              </a:solidFill>
              <a:latin typeface="メイリオ" panose="020B0604030504040204" pitchFamily="50" charset="-128"/>
              <a:ea typeface="メイリオ" panose="020B0604030504040204" pitchFamily="50" charset="-128"/>
            </a:endParaRPr>
          </a:p>
        </p:txBody>
      </p:sp>
      <p:sp>
        <p:nvSpPr>
          <p:cNvPr id="196" name="Text Box 34">
            <a:extLst>
              <a:ext uri="{FF2B5EF4-FFF2-40B4-BE49-F238E27FC236}">
                <a16:creationId xmlns:a16="http://schemas.microsoft.com/office/drawing/2014/main" id="{4ACDF2FC-CE4B-46B7-A15C-78D4A76B18FB}"/>
              </a:ext>
            </a:extLst>
          </p:cNvPr>
          <p:cNvSpPr txBox="1">
            <a:spLocks noChangeArrowheads="1"/>
          </p:cNvSpPr>
          <p:nvPr/>
        </p:nvSpPr>
        <p:spPr bwMode="auto">
          <a:xfrm>
            <a:off x="5123911" y="4845537"/>
            <a:ext cx="37322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⑤ 生体情報を登録（最大</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5</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指まで）</a:t>
            </a:r>
          </a:p>
        </p:txBody>
      </p:sp>
      <p:sp>
        <p:nvSpPr>
          <p:cNvPr id="200" name="Text Box 34">
            <a:extLst>
              <a:ext uri="{FF2B5EF4-FFF2-40B4-BE49-F238E27FC236}">
                <a16:creationId xmlns:a16="http://schemas.microsoft.com/office/drawing/2014/main" id="{95263961-BA2A-4FEB-B1B1-4203EA2593B6}"/>
              </a:ext>
            </a:extLst>
          </p:cNvPr>
          <p:cNvSpPr txBox="1">
            <a:spLocks noChangeArrowheads="1"/>
          </p:cNvSpPr>
          <p:nvPr/>
        </p:nvSpPr>
        <p:spPr bwMode="auto">
          <a:xfrm>
            <a:off x="5254141" y="6112723"/>
            <a:ext cx="2151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OK</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］ボタン押下で初回登録完了</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204" name="Picture 56" descr="2-6">
            <a:extLst>
              <a:ext uri="{FF2B5EF4-FFF2-40B4-BE49-F238E27FC236}">
                <a16:creationId xmlns:a16="http://schemas.microsoft.com/office/drawing/2014/main" id="{8E96EE59-C828-41FC-B575-F8EEC4B377E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97" t="1126" r="871" b="1024"/>
          <a:stretch>
            <a:fillRect/>
          </a:stretch>
        </p:blipFill>
        <p:spPr bwMode="auto">
          <a:xfrm>
            <a:off x="5422884" y="5141863"/>
            <a:ext cx="873125"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 name="Picture 61" descr="2-7">
            <a:extLst>
              <a:ext uri="{FF2B5EF4-FFF2-40B4-BE49-F238E27FC236}">
                <a16:creationId xmlns:a16="http://schemas.microsoft.com/office/drawing/2014/main" id="{1F86F2AD-6893-49E9-AF2D-443FEEA0EA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6334" y="5440313"/>
            <a:ext cx="103505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 name="AutoShape 54">
            <a:extLst>
              <a:ext uri="{FF2B5EF4-FFF2-40B4-BE49-F238E27FC236}">
                <a16:creationId xmlns:a16="http://schemas.microsoft.com/office/drawing/2014/main" id="{6505B347-6683-4CA6-B863-AE1F921B1807}"/>
              </a:ext>
            </a:extLst>
          </p:cNvPr>
          <p:cNvSpPr>
            <a:spLocks noChangeArrowheads="1"/>
          </p:cNvSpPr>
          <p:nvPr/>
        </p:nvSpPr>
        <p:spPr bwMode="auto">
          <a:xfrm>
            <a:off x="6367447" y="5145038"/>
            <a:ext cx="1138440" cy="242271"/>
          </a:xfrm>
          <a:prstGeom prst="wedgeRectCallout">
            <a:avLst>
              <a:gd name="adj1" fmla="val -81186"/>
              <a:gd name="adj2" fmla="val 42676"/>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1050" dirty="0">
              <a:solidFill>
                <a:schemeClr val="tx1"/>
              </a:solidFill>
              <a:latin typeface="メイリオ" panose="020B0604030504040204" pitchFamily="50" charset="-128"/>
              <a:ea typeface="メイリオ" panose="020B0604030504040204" pitchFamily="50" charset="-128"/>
            </a:endParaRPr>
          </a:p>
        </p:txBody>
      </p:sp>
      <p:sp>
        <p:nvSpPr>
          <p:cNvPr id="207" name="AutoShape 65">
            <a:extLst>
              <a:ext uri="{FF2B5EF4-FFF2-40B4-BE49-F238E27FC236}">
                <a16:creationId xmlns:a16="http://schemas.microsoft.com/office/drawing/2014/main" id="{7A0C6580-1F02-437F-ADC6-DAEBEB33582C}"/>
              </a:ext>
            </a:extLst>
          </p:cNvPr>
          <p:cNvSpPr>
            <a:spLocks noChangeArrowheads="1"/>
          </p:cNvSpPr>
          <p:nvPr/>
        </p:nvSpPr>
        <p:spPr bwMode="auto">
          <a:xfrm rot="12217142" flipH="1">
            <a:off x="6199171" y="5584776"/>
            <a:ext cx="322263" cy="341312"/>
          </a:xfrm>
          <a:custGeom>
            <a:avLst/>
            <a:gdLst>
              <a:gd name="G0" fmla="+- 0 0 0"/>
              <a:gd name="G1" fmla="+- -6169729 0 0"/>
              <a:gd name="G2" fmla="+- 0 0 -6169729"/>
              <a:gd name="G3" fmla="+- 10800 0 0"/>
              <a:gd name="G4" fmla="+- 0 0 0"/>
              <a:gd name="T0" fmla="*/ 360 256 1"/>
              <a:gd name="T1" fmla="*/ 0 256 1"/>
              <a:gd name="G5" fmla="+- G2 T0 T1"/>
              <a:gd name="G6" fmla="?: G2 G2 G5"/>
              <a:gd name="G7" fmla="+- 0 0 G6"/>
              <a:gd name="G8" fmla="+- 5400 0 0"/>
              <a:gd name="G9" fmla="+- 0 0 -6169729"/>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6169729"/>
              <a:gd name="G36" fmla="sin G34 -6169729"/>
              <a:gd name="G37" fmla="+/ -6169729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8155 w 21600"/>
              <a:gd name="T5" fmla="*/ 2892 h 21600"/>
              <a:gd name="T6" fmla="*/ 10214 w 21600"/>
              <a:gd name="T7" fmla="*/ 2721 h 21600"/>
              <a:gd name="T8" fmla="*/ 14477 w 21600"/>
              <a:gd name="T9" fmla="*/ 6846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669" y="5400"/>
                  <a:pt x="10539" y="5404"/>
                  <a:pt x="10409" y="5414"/>
                </a:cubicBezTo>
                <a:lnTo>
                  <a:pt x="10019" y="28"/>
                </a:lnTo>
                <a:cubicBezTo>
                  <a:pt x="10279" y="9"/>
                  <a:pt x="10539"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noFill/>
            <a:headEnd/>
            <a:tailEnd/>
          </a:ln>
        </p:spPr>
        <p:style>
          <a:lnRef idx="1">
            <a:schemeClr val="dk1"/>
          </a:lnRef>
          <a:fillRef idx="2">
            <a:schemeClr val="dk1"/>
          </a:fillRef>
          <a:effectRef idx="1">
            <a:schemeClr val="dk1"/>
          </a:effectRef>
          <a:fontRef idx="minor">
            <a:schemeClr val="dk1"/>
          </a:fontRef>
        </p:style>
        <p:txBody>
          <a:bodyPr/>
          <a:lstStyle/>
          <a:p>
            <a:pPr>
              <a:defRPr/>
            </a:pPr>
            <a:endParaRPr lang="ja-JP" altLang="en-US" sz="1000" dirty="0">
              <a:latin typeface="メイリオ" panose="020B0604030504040204" pitchFamily="50" charset="-128"/>
              <a:ea typeface="メイリオ" panose="020B0604030504040204" pitchFamily="50" charset="-128"/>
            </a:endParaRPr>
          </a:p>
        </p:txBody>
      </p:sp>
      <p:sp>
        <p:nvSpPr>
          <p:cNvPr id="208" name="角丸四角形 2">
            <a:extLst>
              <a:ext uri="{FF2B5EF4-FFF2-40B4-BE49-F238E27FC236}">
                <a16:creationId xmlns:a16="http://schemas.microsoft.com/office/drawing/2014/main" id="{75A52657-ED5C-4952-9F5A-FB6898727516}"/>
              </a:ext>
            </a:extLst>
          </p:cNvPr>
          <p:cNvSpPr>
            <a:spLocks noChangeArrowheads="1"/>
          </p:cNvSpPr>
          <p:nvPr/>
        </p:nvSpPr>
        <p:spPr bwMode="auto">
          <a:xfrm>
            <a:off x="5881671" y="5294263"/>
            <a:ext cx="144463" cy="138113"/>
          </a:xfrm>
          <a:prstGeom prst="roundRect">
            <a:avLst>
              <a:gd name="adj" fmla="val 16667"/>
            </a:avLst>
          </a:prstGeom>
          <a:noFill/>
          <a:ln w="1905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ja-JP" altLang="en-US" sz="2800" dirty="0">
              <a:latin typeface="メイリオ" panose="020B0604030504040204" pitchFamily="50" charset="-128"/>
              <a:ea typeface="メイリオ" panose="020B0604030504040204" pitchFamily="50" charset="-128"/>
            </a:endParaRPr>
          </a:p>
        </p:txBody>
      </p:sp>
      <p:cxnSp>
        <p:nvCxnSpPr>
          <p:cNvPr id="209" name="直線コネクタ 208">
            <a:extLst>
              <a:ext uri="{FF2B5EF4-FFF2-40B4-BE49-F238E27FC236}">
                <a16:creationId xmlns:a16="http://schemas.microsoft.com/office/drawing/2014/main" id="{D4E36357-F822-424C-A5BC-423B46A56EF3}"/>
              </a:ext>
            </a:extLst>
          </p:cNvPr>
          <p:cNvCxnSpPr>
            <a:cxnSpLocks/>
          </p:cNvCxnSpPr>
          <p:nvPr/>
        </p:nvCxnSpPr>
        <p:spPr bwMode="auto">
          <a:xfrm>
            <a:off x="4953000" y="2031640"/>
            <a:ext cx="35004" cy="4327304"/>
          </a:xfrm>
          <a:prstGeom prst="line">
            <a:avLst/>
          </a:prstGeom>
          <a:ln w="38100">
            <a:solidFill>
              <a:srgbClr val="3366FF"/>
            </a:solidFill>
            <a:prstDash val="dash"/>
          </a:ln>
          <a:effectLst/>
        </p:spPr>
        <p:style>
          <a:lnRef idx="1">
            <a:schemeClr val="dk1"/>
          </a:lnRef>
          <a:fillRef idx="0">
            <a:schemeClr val="dk1"/>
          </a:fillRef>
          <a:effectRef idx="0">
            <a:schemeClr val="dk1"/>
          </a:effectRef>
          <a:fontRef idx="minor">
            <a:schemeClr val="tx1"/>
          </a:fontRef>
        </p:style>
      </p:cxnSp>
      <p:grpSp>
        <p:nvGrpSpPr>
          <p:cNvPr id="20" name="グループ化 19">
            <a:extLst>
              <a:ext uri="{FF2B5EF4-FFF2-40B4-BE49-F238E27FC236}">
                <a16:creationId xmlns:a16="http://schemas.microsoft.com/office/drawing/2014/main" id="{9A48EBEE-4850-D19A-1204-9E4238643155}"/>
              </a:ext>
            </a:extLst>
          </p:cNvPr>
          <p:cNvGrpSpPr/>
          <p:nvPr/>
        </p:nvGrpSpPr>
        <p:grpSpPr>
          <a:xfrm>
            <a:off x="5219483" y="2031640"/>
            <a:ext cx="1491359" cy="267074"/>
            <a:chOff x="5219483" y="2031640"/>
            <a:chExt cx="1491359" cy="267074"/>
          </a:xfrm>
        </p:grpSpPr>
        <p:sp>
          <p:nvSpPr>
            <p:cNvPr id="214" name="正方形/長方形 213">
              <a:extLst>
                <a:ext uri="{FF2B5EF4-FFF2-40B4-BE49-F238E27FC236}">
                  <a16:creationId xmlns:a16="http://schemas.microsoft.com/office/drawing/2014/main" id="{716F0102-295E-4B38-90CE-1B1FA9D5A6E4}"/>
                </a:ext>
              </a:extLst>
            </p:cNvPr>
            <p:cNvSpPr/>
            <p:nvPr/>
          </p:nvSpPr>
          <p:spPr bwMode="auto">
            <a:xfrm>
              <a:off x="5235784" y="2036980"/>
              <a:ext cx="1475058" cy="26173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215" name="テキスト ボックス 214">
              <a:extLst>
                <a:ext uri="{FF2B5EF4-FFF2-40B4-BE49-F238E27FC236}">
                  <a16:creationId xmlns:a16="http://schemas.microsoft.com/office/drawing/2014/main" id="{E0A77EB8-A48F-471F-9892-47C318893406}"/>
                </a:ext>
              </a:extLst>
            </p:cNvPr>
            <p:cNvSpPr txBox="1"/>
            <p:nvPr/>
          </p:nvSpPr>
          <p:spPr>
            <a:xfrm>
              <a:off x="5219483" y="2031640"/>
              <a:ext cx="1440921" cy="260877"/>
            </a:xfrm>
            <a:prstGeom prst="rect">
              <a:avLst/>
            </a:prstGeom>
            <a:noFill/>
          </p:spPr>
          <p:txBody>
            <a:bodyPr wrap="square" lIns="0" rIns="0" rtlCol="0" anchor="t" anchorCtr="0">
              <a:noAutofit/>
            </a:bodyPr>
            <a:lstStyle/>
            <a:p>
              <a:pP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指静脈／指紋認証</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grpSp>
        <p:nvGrpSpPr>
          <p:cNvPr id="217" name="グループ化 216">
            <a:extLst>
              <a:ext uri="{FF2B5EF4-FFF2-40B4-BE49-F238E27FC236}">
                <a16:creationId xmlns:a16="http://schemas.microsoft.com/office/drawing/2014/main" id="{E76600F4-C9CB-416D-B3F0-30B313F39A46}"/>
              </a:ext>
            </a:extLst>
          </p:cNvPr>
          <p:cNvGrpSpPr/>
          <p:nvPr/>
        </p:nvGrpSpPr>
        <p:grpSpPr>
          <a:xfrm>
            <a:off x="5291368" y="3614435"/>
            <a:ext cx="1385335" cy="1013078"/>
            <a:chOff x="272480" y="1404253"/>
            <a:chExt cx="3242893" cy="2143692"/>
          </a:xfrm>
        </p:grpSpPr>
        <p:pic>
          <p:nvPicPr>
            <p:cNvPr id="218" name="図 217">
              <a:extLst>
                <a:ext uri="{FF2B5EF4-FFF2-40B4-BE49-F238E27FC236}">
                  <a16:creationId xmlns:a16="http://schemas.microsoft.com/office/drawing/2014/main" id="{3DE5DEC1-DC26-4F3C-BEF4-49770EED79DF}"/>
                </a:ext>
              </a:extLst>
            </p:cNvPr>
            <p:cNvPicPr>
              <a:picLocks noChangeAspect="1"/>
            </p:cNvPicPr>
            <p:nvPr/>
          </p:nvPicPr>
          <p:blipFill>
            <a:blip r:embed="rId7"/>
            <a:stretch>
              <a:fillRect/>
            </a:stretch>
          </p:blipFill>
          <p:spPr>
            <a:xfrm>
              <a:off x="272480" y="1404253"/>
              <a:ext cx="3242893" cy="2143692"/>
            </a:xfrm>
            <a:prstGeom prst="rect">
              <a:avLst/>
            </a:prstGeom>
          </p:spPr>
        </p:pic>
        <p:sp>
          <p:nvSpPr>
            <p:cNvPr id="219" name="四角形: 角を丸くする 218">
              <a:extLst>
                <a:ext uri="{FF2B5EF4-FFF2-40B4-BE49-F238E27FC236}">
                  <a16:creationId xmlns:a16="http://schemas.microsoft.com/office/drawing/2014/main" id="{89917D3C-722E-4194-998F-3C05070A1D33}"/>
                </a:ext>
              </a:extLst>
            </p:cNvPr>
            <p:cNvSpPr/>
            <p:nvPr/>
          </p:nvSpPr>
          <p:spPr>
            <a:xfrm>
              <a:off x="1518104" y="2947790"/>
              <a:ext cx="1274656"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20" name="四角形: 角を丸くする 219">
              <a:extLst>
                <a:ext uri="{FF2B5EF4-FFF2-40B4-BE49-F238E27FC236}">
                  <a16:creationId xmlns:a16="http://schemas.microsoft.com/office/drawing/2014/main" id="{511E4B7E-150E-461B-B0FE-A360DD3206AC}"/>
                </a:ext>
              </a:extLst>
            </p:cNvPr>
            <p:cNvSpPr/>
            <p:nvPr/>
          </p:nvSpPr>
          <p:spPr>
            <a:xfrm>
              <a:off x="2855051" y="2947790"/>
              <a:ext cx="297749"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6" name="矢印: 上カーブ 5">
            <a:extLst>
              <a:ext uri="{FF2B5EF4-FFF2-40B4-BE49-F238E27FC236}">
                <a16:creationId xmlns:a16="http://schemas.microsoft.com/office/drawing/2014/main" id="{85A89CF0-8806-41D0-9B50-0E1D14E82FE5}"/>
              </a:ext>
            </a:extLst>
          </p:cNvPr>
          <p:cNvSpPr/>
          <p:nvPr/>
        </p:nvSpPr>
        <p:spPr bwMode="auto">
          <a:xfrm rot="19060651">
            <a:off x="6578660" y="4345850"/>
            <a:ext cx="549913" cy="332219"/>
          </a:xfrm>
          <a:prstGeom prst="curvedUpArrow">
            <a:avLst/>
          </a:prstGeom>
          <a:solidFill>
            <a:schemeClr val="bg1">
              <a:lumMod val="5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10" name="グループ化 9">
            <a:extLst>
              <a:ext uri="{FF2B5EF4-FFF2-40B4-BE49-F238E27FC236}">
                <a16:creationId xmlns:a16="http://schemas.microsoft.com/office/drawing/2014/main" id="{A939A71B-1BEF-4DC8-F32D-AFB817A56D1E}"/>
              </a:ext>
            </a:extLst>
          </p:cNvPr>
          <p:cNvGrpSpPr/>
          <p:nvPr/>
        </p:nvGrpSpPr>
        <p:grpSpPr>
          <a:xfrm>
            <a:off x="1851294" y="3649171"/>
            <a:ext cx="1343861" cy="266497"/>
            <a:chOff x="1851294" y="3649171"/>
            <a:chExt cx="1343861" cy="266497"/>
          </a:xfrm>
        </p:grpSpPr>
        <p:sp>
          <p:nvSpPr>
            <p:cNvPr id="179" name="AutoShape 54">
              <a:extLst>
                <a:ext uri="{FF2B5EF4-FFF2-40B4-BE49-F238E27FC236}">
                  <a16:creationId xmlns:a16="http://schemas.microsoft.com/office/drawing/2014/main" id="{9EE4D473-AD91-4834-B2DC-AA4A91493403}"/>
                </a:ext>
              </a:extLst>
            </p:cNvPr>
            <p:cNvSpPr>
              <a:spLocks noChangeArrowheads="1"/>
            </p:cNvSpPr>
            <p:nvPr/>
          </p:nvSpPr>
          <p:spPr bwMode="auto">
            <a:xfrm>
              <a:off x="1851294" y="3649171"/>
              <a:ext cx="1270216" cy="266497"/>
            </a:xfrm>
            <a:prstGeom prst="wedgeRectCallout">
              <a:avLst>
                <a:gd name="adj1" fmla="val -61142"/>
                <a:gd name="adj2" fmla="val 30362"/>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900" dirty="0">
                <a:solidFill>
                  <a:schemeClr val="tx1"/>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20FFC169-FD19-5F7B-7463-E1A5ACF5B7D1}"/>
                </a:ext>
              </a:extLst>
            </p:cNvPr>
            <p:cNvSpPr txBox="1"/>
            <p:nvPr/>
          </p:nvSpPr>
          <p:spPr>
            <a:xfrm>
              <a:off x="1863179" y="3682376"/>
              <a:ext cx="1331976"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 ID</a:t>
              </a:r>
              <a:r>
                <a:rPr lang="ja-JP" altLang="en-US" sz="900" dirty="0">
                  <a:solidFill>
                    <a:schemeClr val="tx1"/>
                  </a:solidFill>
                  <a:latin typeface="メイリオ" panose="020B0604030504040204" pitchFamily="50" charset="-128"/>
                  <a:ea typeface="メイリオ" panose="020B0604030504040204" pitchFamily="50" charset="-128"/>
                </a:rPr>
                <a:t>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9" name="グループ化 8">
            <a:extLst>
              <a:ext uri="{FF2B5EF4-FFF2-40B4-BE49-F238E27FC236}">
                <a16:creationId xmlns:a16="http://schemas.microsoft.com/office/drawing/2014/main" id="{FD2ED7B1-90A7-7775-2B94-804957BA5DCA}"/>
              </a:ext>
            </a:extLst>
          </p:cNvPr>
          <p:cNvGrpSpPr/>
          <p:nvPr/>
        </p:nvGrpSpPr>
        <p:grpSpPr>
          <a:xfrm>
            <a:off x="1851294" y="3960357"/>
            <a:ext cx="2089929" cy="276999"/>
            <a:chOff x="1851294" y="3960357"/>
            <a:chExt cx="2089929" cy="276999"/>
          </a:xfrm>
        </p:grpSpPr>
        <p:sp>
          <p:nvSpPr>
            <p:cNvPr id="180" name="AutoShape 54">
              <a:extLst>
                <a:ext uri="{FF2B5EF4-FFF2-40B4-BE49-F238E27FC236}">
                  <a16:creationId xmlns:a16="http://schemas.microsoft.com/office/drawing/2014/main" id="{DE6B88CD-4008-49EB-849D-51C51A647671}"/>
                </a:ext>
              </a:extLst>
            </p:cNvPr>
            <p:cNvSpPr>
              <a:spLocks noChangeArrowheads="1"/>
            </p:cNvSpPr>
            <p:nvPr/>
          </p:nvSpPr>
          <p:spPr bwMode="auto">
            <a:xfrm>
              <a:off x="1851294" y="3960357"/>
              <a:ext cx="2078551" cy="276999"/>
            </a:xfrm>
            <a:prstGeom prst="wedgeRectCallout">
              <a:avLst>
                <a:gd name="adj1" fmla="val -62613"/>
                <a:gd name="adj2" fmla="val -54859"/>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900" dirty="0">
                <a:solidFill>
                  <a:schemeClr val="tx1"/>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60A71192-D410-9CC1-F1F4-4664FEDD4FFB}"/>
                </a:ext>
              </a:extLst>
            </p:cNvPr>
            <p:cNvSpPr txBox="1"/>
            <p:nvPr/>
          </p:nvSpPr>
          <p:spPr>
            <a:xfrm>
              <a:off x="1862672" y="4000120"/>
              <a:ext cx="2078551"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a:t>
              </a:r>
              <a:r>
                <a:rPr lang="ja-JP" altLang="en-US" sz="900" dirty="0">
                  <a:solidFill>
                    <a:schemeClr val="tx1"/>
                  </a:solidFill>
                  <a:latin typeface="メイリオ" panose="020B0604030504040204" pitchFamily="50" charset="-128"/>
                  <a:ea typeface="メイリオ" panose="020B0604030504040204" pitchFamily="50" charset="-128"/>
                </a:rPr>
                <a:t>ログオンパスワードを入力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B8929FCE-0EB4-6D8E-2FDA-DB88BED38105}"/>
              </a:ext>
            </a:extLst>
          </p:cNvPr>
          <p:cNvGrpSpPr/>
          <p:nvPr/>
        </p:nvGrpSpPr>
        <p:grpSpPr>
          <a:xfrm>
            <a:off x="319022" y="2022336"/>
            <a:ext cx="1742282" cy="295466"/>
            <a:chOff x="319022" y="2022336"/>
            <a:chExt cx="1742282" cy="295466"/>
          </a:xfrm>
        </p:grpSpPr>
        <p:sp>
          <p:nvSpPr>
            <p:cNvPr id="212" name="正方形/長方形 211">
              <a:extLst>
                <a:ext uri="{FF2B5EF4-FFF2-40B4-BE49-F238E27FC236}">
                  <a16:creationId xmlns:a16="http://schemas.microsoft.com/office/drawing/2014/main" id="{C24C8AE1-65B6-4438-9077-52670A2103EB}"/>
                </a:ext>
              </a:extLst>
            </p:cNvPr>
            <p:cNvSpPr/>
            <p:nvPr/>
          </p:nvSpPr>
          <p:spPr bwMode="auto">
            <a:xfrm>
              <a:off x="319022" y="2036980"/>
              <a:ext cx="1742282" cy="26173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F17094E-9471-3B25-57E2-9D8C7ADD7CDC}"/>
                </a:ext>
              </a:extLst>
            </p:cNvPr>
            <p:cNvSpPr txBox="1"/>
            <p:nvPr/>
          </p:nvSpPr>
          <p:spPr>
            <a:xfrm>
              <a:off x="375455" y="2022336"/>
              <a:ext cx="1629415" cy="295466"/>
            </a:xfrm>
            <a:prstGeom prst="rect">
              <a:avLst/>
            </a:prstGeom>
            <a:noFill/>
          </p:spPr>
          <p:txBody>
            <a:bodyPr wrap="square">
              <a:spAutoFit/>
            </a:bodyPr>
            <a:lstStyle/>
            <a:p>
              <a:pPr>
                <a:lnSpc>
                  <a:spcPct val="110000"/>
                </a:lnSpc>
                <a:spcBef>
                  <a:spcPts val="100"/>
                </a:spcBef>
              </a:pPr>
              <a:r>
                <a:rPr lang="en-US" altLang="ja-JP"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Active Directory</a:t>
              </a: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grpSp>
        <p:nvGrpSpPr>
          <p:cNvPr id="19" name="グループ化 18">
            <a:extLst>
              <a:ext uri="{FF2B5EF4-FFF2-40B4-BE49-F238E27FC236}">
                <a16:creationId xmlns:a16="http://schemas.microsoft.com/office/drawing/2014/main" id="{55B88E10-2F0E-C168-46A7-6E15AB4C2328}"/>
              </a:ext>
            </a:extLst>
          </p:cNvPr>
          <p:cNvGrpSpPr/>
          <p:nvPr/>
        </p:nvGrpSpPr>
        <p:grpSpPr>
          <a:xfrm>
            <a:off x="1950948" y="4990564"/>
            <a:ext cx="1907821" cy="266498"/>
            <a:chOff x="1950948" y="5110080"/>
            <a:chExt cx="1907821" cy="266498"/>
          </a:xfrm>
        </p:grpSpPr>
        <p:sp>
          <p:nvSpPr>
            <p:cNvPr id="187" name="AutoShape 54">
              <a:extLst>
                <a:ext uri="{FF2B5EF4-FFF2-40B4-BE49-F238E27FC236}">
                  <a16:creationId xmlns:a16="http://schemas.microsoft.com/office/drawing/2014/main" id="{FAF70C3D-3B6E-4736-84BF-6790A9B2EE2A}"/>
                </a:ext>
              </a:extLst>
            </p:cNvPr>
            <p:cNvSpPr>
              <a:spLocks noChangeArrowheads="1"/>
            </p:cNvSpPr>
            <p:nvPr/>
          </p:nvSpPr>
          <p:spPr bwMode="auto">
            <a:xfrm>
              <a:off x="1950948" y="5110080"/>
              <a:ext cx="1878099" cy="266498"/>
            </a:xfrm>
            <a:prstGeom prst="wedgeRectCallout">
              <a:avLst>
                <a:gd name="adj1" fmla="val -86593"/>
                <a:gd name="adj2" fmla="val 48328"/>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7B8E959-1B99-F5C5-0B97-B8C404E3754E}"/>
                </a:ext>
              </a:extLst>
            </p:cNvPr>
            <p:cNvSpPr txBox="1"/>
            <p:nvPr/>
          </p:nvSpPr>
          <p:spPr>
            <a:xfrm>
              <a:off x="1953001" y="5145746"/>
              <a:ext cx="1905768" cy="230832"/>
            </a:xfrm>
            <a:prstGeom prst="rect">
              <a:avLst/>
            </a:prstGeom>
            <a:noFill/>
          </p:spPr>
          <p:txBody>
            <a:bodyPr wrap="square">
              <a:spAutoFit/>
            </a:bodyPr>
            <a:lstStyle/>
            <a:p>
              <a:pPr>
                <a:defRPr/>
              </a:pPr>
              <a:r>
                <a:rPr lang="ja-JP" altLang="en-US" sz="900" dirty="0">
                  <a:solidFill>
                    <a:schemeClr val="tx1"/>
                  </a:solidFill>
                  <a:latin typeface="メイリオ" panose="020B0604030504040204" pitchFamily="50" charset="-128"/>
                  <a:ea typeface="メイリオ" panose="020B0604030504040204" pitchFamily="50" charset="-128"/>
                </a:rPr>
                <a:t>表示されている</a:t>
              </a:r>
              <a:r>
                <a:rPr lang="en-US" altLang="ja-JP" sz="900" dirty="0">
                  <a:solidFill>
                    <a:schemeClr val="tx1"/>
                  </a:solidFill>
                  <a:latin typeface="メイリオ" panose="020B0604030504040204" pitchFamily="50" charset="-128"/>
                  <a:ea typeface="メイリオ" panose="020B0604030504040204" pitchFamily="50" charset="-128"/>
                </a:rPr>
                <a:t>PIN</a:t>
              </a:r>
              <a:r>
                <a:rPr lang="ja-JP" altLang="en-US" sz="900" dirty="0">
                  <a:solidFill>
                    <a:schemeClr val="tx1"/>
                  </a:solidFill>
                  <a:latin typeface="メイリオ" panose="020B0604030504040204" pitchFamily="50" charset="-128"/>
                  <a:ea typeface="メイリオ" panose="020B0604030504040204" pitchFamily="50" charset="-128"/>
                </a:rPr>
                <a:t>長に従い入力</a:t>
              </a:r>
              <a:endParaRPr lang="en-US"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32" name="グループ化 31">
            <a:extLst>
              <a:ext uri="{FF2B5EF4-FFF2-40B4-BE49-F238E27FC236}">
                <a16:creationId xmlns:a16="http://schemas.microsoft.com/office/drawing/2014/main" id="{4B1684B3-566F-F1E2-3754-D322E3E05792}"/>
              </a:ext>
            </a:extLst>
          </p:cNvPr>
          <p:cNvGrpSpPr/>
          <p:nvPr/>
        </p:nvGrpSpPr>
        <p:grpSpPr>
          <a:xfrm>
            <a:off x="7615555" y="3824931"/>
            <a:ext cx="1270215" cy="268189"/>
            <a:chOff x="7615555" y="3824931"/>
            <a:chExt cx="1270215" cy="268189"/>
          </a:xfrm>
        </p:grpSpPr>
        <p:sp>
          <p:nvSpPr>
            <p:cNvPr id="193" name="AutoShape 54">
              <a:extLst>
                <a:ext uri="{FF2B5EF4-FFF2-40B4-BE49-F238E27FC236}">
                  <a16:creationId xmlns:a16="http://schemas.microsoft.com/office/drawing/2014/main" id="{1021D4A7-3EC4-4013-A224-7AFC3C907713}"/>
                </a:ext>
              </a:extLst>
            </p:cNvPr>
            <p:cNvSpPr>
              <a:spLocks noChangeArrowheads="1"/>
            </p:cNvSpPr>
            <p:nvPr/>
          </p:nvSpPr>
          <p:spPr bwMode="auto">
            <a:xfrm>
              <a:off x="7615555" y="3824931"/>
              <a:ext cx="1270215" cy="266497"/>
            </a:xfrm>
            <a:prstGeom prst="wedgeRectCallout">
              <a:avLst>
                <a:gd name="adj1" fmla="val -61740"/>
                <a:gd name="adj2" fmla="val 25596"/>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1050" dirty="0">
                <a:solidFill>
                  <a:schemeClr val="tx1"/>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FBCDF1BE-AAFD-8001-47FE-B5964B3704DC}"/>
                </a:ext>
              </a:extLst>
            </p:cNvPr>
            <p:cNvSpPr txBox="1"/>
            <p:nvPr/>
          </p:nvSpPr>
          <p:spPr>
            <a:xfrm>
              <a:off x="7644122" y="3862288"/>
              <a:ext cx="1212002"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 ID</a:t>
              </a:r>
              <a:r>
                <a:rPr lang="ja-JP" altLang="en-US" sz="900" dirty="0">
                  <a:solidFill>
                    <a:schemeClr val="tx1"/>
                  </a:solidFill>
                  <a:latin typeface="メイリオ" panose="020B0604030504040204" pitchFamily="50" charset="-128"/>
                  <a:ea typeface="メイリオ" panose="020B0604030504040204" pitchFamily="50" charset="-128"/>
                </a:rPr>
                <a:t>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28" name="グループ化 27">
            <a:extLst>
              <a:ext uri="{FF2B5EF4-FFF2-40B4-BE49-F238E27FC236}">
                <a16:creationId xmlns:a16="http://schemas.microsoft.com/office/drawing/2014/main" id="{DEDFB6EA-6168-6930-0861-EB55CC9F4CEF}"/>
              </a:ext>
            </a:extLst>
          </p:cNvPr>
          <p:cNvGrpSpPr/>
          <p:nvPr/>
        </p:nvGrpSpPr>
        <p:grpSpPr>
          <a:xfrm>
            <a:off x="7611922" y="4125501"/>
            <a:ext cx="2123824" cy="276999"/>
            <a:chOff x="7611922" y="4125501"/>
            <a:chExt cx="2123824" cy="276999"/>
          </a:xfrm>
        </p:grpSpPr>
        <p:sp>
          <p:nvSpPr>
            <p:cNvPr id="27" name="AutoShape 54">
              <a:extLst>
                <a:ext uri="{FF2B5EF4-FFF2-40B4-BE49-F238E27FC236}">
                  <a16:creationId xmlns:a16="http://schemas.microsoft.com/office/drawing/2014/main" id="{9A007FA6-0245-E32E-B7D7-09DA77D3987D}"/>
                </a:ext>
              </a:extLst>
            </p:cNvPr>
            <p:cNvSpPr>
              <a:spLocks noChangeArrowheads="1"/>
            </p:cNvSpPr>
            <p:nvPr/>
          </p:nvSpPr>
          <p:spPr bwMode="auto">
            <a:xfrm>
              <a:off x="7611922" y="4125501"/>
              <a:ext cx="2123824" cy="276999"/>
            </a:xfrm>
            <a:prstGeom prst="wedgeRectCallout">
              <a:avLst>
                <a:gd name="adj1" fmla="val -62613"/>
                <a:gd name="adj2" fmla="val -54859"/>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900" dirty="0">
                <a:solidFill>
                  <a:schemeClr val="tx1"/>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9E48E2B5-8645-E139-A33F-6070902F50D4}"/>
                </a:ext>
              </a:extLst>
            </p:cNvPr>
            <p:cNvSpPr txBox="1"/>
            <p:nvPr/>
          </p:nvSpPr>
          <p:spPr>
            <a:xfrm>
              <a:off x="7640048" y="4166260"/>
              <a:ext cx="2095698"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a:t>
              </a:r>
              <a:r>
                <a:rPr lang="ja-JP" altLang="en-US" sz="900" dirty="0">
                  <a:solidFill>
                    <a:schemeClr val="tx1"/>
                  </a:solidFill>
                  <a:latin typeface="メイリオ" panose="020B0604030504040204" pitchFamily="50" charset="-128"/>
                  <a:ea typeface="メイリオ" panose="020B0604030504040204" pitchFamily="50" charset="-128"/>
                </a:rPr>
                <a:t>ログオンパスワードを入力</a:t>
              </a:r>
            </a:p>
          </p:txBody>
        </p:sp>
      </p:grpSp>
      <p:sp>
        <p:nvSpPr>
          <p:cNvPr id="29" name="テキスト ボックス 28">
            <a:extLst>
              <a:ext uri="{FF2B5EF4-FFF2-40B4-BE49-F238E27FC236}">
                <a16:creationId xmlns:a16="http://schemas.microsoft.com/office/drawing/2014/main" id="{20680C20-AF3C-C724-4452-064CDAFE769F}"/>
              </a:ext>
            </a:extLst>
          </p:cNvPr>
          <p:cNvSpPr txBox="1"/>
          <p:nvPr/>
        </p:nvSpPr>
        <p:spPr>
          <a:xfrm>
            <a:off x="6394619" y="5165540"/>
            <a:ext cx="1138439" cy="230832"/>
          </a:xfrm>
          <a:prstGeom prst="rect">
            <a:avLst/>
          </a:prstGeom>
          <a:noFill/>
        </p:spPr>
        <p:txBody>
          <a:bodyPr wrap="square">
            <a:spAutoFit/>
          </a:bodyPr>
          <a:lstStyle/>
          <a:p>
            <a:pPr>
              <a:defRPr/>
            </a:pPr>
            <a:r>
              <a:rPr lang="ja-JP" altLang="en-US" sz="900" dirty="0">
                <a:solidFill>
                  <a:schemeClr val="tx1"/>
                </a:solidFill>
                <a:latin typeface="メイリオ" panose="020B0604030504040204" pitchFamily="50" charset="-128"/>
                <a:ea typeface="メイリオ" panose="020B0604030504040204" pitchFamily="50" charset="-128"/>
              </a:rPr>
              <a:t>右手人差指を押下</a:t>
            </a:r>
          </a:p>
        </p:txBody>
      </p:sp>
      <p:grpSp>
        <p:nvGrpSpPr>
          <p:cNvPr id="33" name="グループ化 32">
            <a:extLst>
              <a:ext uri="{FF2B5EF4-FFF2-40B4-BE49-F238E27FC236}">
                <a16:creationId xmlns:a16="http://schemas.microsoft.com/office/drawing/2014/main" id="{2B421E9D-87DD-0B86-C69A-27656AC1D8D1}"/>
              </a:ext>
            </a:extLst>
          </p:cNvPr>
          <p:cNvGrpSpPr/>
          <p:nvPr/>
        </p:nvGrpSpPr>
        <p:grpSpPr>
          <a:xfrm>
            <a:off x="5317130" y="4425717"/>
            <a:ext cx="1050318" cy="354706"/>
            <a:chOff x="5358073" y="4425717"/>
            <a:chExt cx="968431" cy="354706"/>
          </a:xfrm>
        </p:grpSpPr>
        <p:sp>
          <p:nvSpPr>
            <p:cNvPr id="202" name="AutoShape 54">
              <a:extLst>
                <a:ext uri="{FF2B5EF4-FFF2-40B4-BE49-F238E27FC236}">
                  <a16:creationId xmlns:a16="http://schemas.microsoft.com/office/drawing/2014/main" id="{839820EC-3851-4EC9-87C4-5445FE3C2B08}"/>
                </a:ext>
              </a:extLst>
            </p:cNvPr>
            <p:cNvSpPr>
              <a:spLocks noChangeArrowheads="1"/>
            </p:cNvSpPr>
            <p:nvPr/>
          </p:nvSpPr>
          <p:spPr bwMode="auto">
            <a:xfrm>
              <a:off x="5358073" y="4425717"/>
              <a:ext cx="968431" cy="344987"/>
            </a:xfrm>
            <a:custGeom>
              <a:avLst/>
              <a:gdLst>
                <a:gd name="connsiteX0" fmla="*/ 0 w 968431"/>
                <a:gd name="connsiteY0" fmla="*/ 0 h 248184"/>
                <a:gd name="connsiteX1" fmla="*/ 564918 w 968431"/>
                <a:gd name="connsiteY1" fmla="*/ 0 h 248184"/>
                <a:gd name="connsiteX2" fmla="*/ 748810 w 968431"/>
                <a:gd name="connsiteY2" fmla="*/ -131093 h 248184"/>
                <a:gd name="connsiteX3" fmla="*/ 807026 w 968431"/>
                <a:gd name="connsiteY3" fmla="*/ 0 h 248184"/>
                <a:gd name="connsiteX4" fmla="*/ 968431 w 968431"/>
                <a:gd name="connsiteY4" fmla="*/ 0 h 248184"/>
                <a:gd name="connsiteX5" fmla="*/ 968431 w 968431"/>
                <a:gd name="connsiteY5" fmla="*/ 41364 h 248184"/>
                <a:gd name="connsiteX6" fmla="*/ 968431 w 968431"/>
                <a:gd name="connsiteY6" fmla="*/ 41364 h 248184"/>
                <a:gd name="connsiteX7" fmla="*/ 968431 w 968431"/>
                <a:gd name="connsiteY7" fmla="*/ 103410 h 248184"/>
                <a:gd name="connsiteX8" fmla="*/ 968431 w 968431"/>
                <a:gd name="connsiteY8" fmla="*/ 248184 h 248184"/>
                <a:gd name="connsiteX9" fmla="*/ 807026 w 968431"/>
                <a:gd name="connsiteY9" fmla="*/ 248184 h 248184"/>
                <a:gd name="connsiteX10" fmla="*/ 564918 w 968431"/>
                <a:gd name="connsiteY10" fmla="*/ 248184 h 248184"/>
                <a:gd name="connsiteX11" fmla="*/ 564918 w 968431"/>
                <a:gd name="connsiteY11" fmla="*/ 248184 h 248184"/>
                <a:gd name="connsiteX12" fmla="*/ 0 w 968431"/>
                <a:gd name="connsiteY12" fmla="*/ 248184 h 248184"/>
                <a:gd name="connsiteX13" fmla="*/ 0 w 968431"/>
                <a:gd name="connsiteY13" fmla="*/ 103410 h 248184"/>
                <a:gd name="connsiteX14" fmla="*/ 0 w 968431"/>
                <a:gd name="connsiteY14" fmla="*/ 41364 h 248184"/>
                <a:gd name="connsiteX15" fmla="*/ 0 w 968431"/>
                <a:gd name="connsiteY15" fmla="*/ 41364 h 248184"/>
                <a:gd name="connsiteX16" fmla="*/ 0 w 968431"/>
                <a:gd name="connsiteY16" fmla="*/ 0 h 248184"/>
                <a:gd name="connsiteX0" fmla="*/ 0 w 968431"/>
                <a:gd name="connsiteY0" fmla="*/ 131093 h 379277"/>
                <a:gd name="connsiteX1" fmla="*/ 564918 w 968431"/>
                <a:gd name="connsiteY1" fmla="*/ 131093 h 379277"/>
                <a:gd name="connsiteX2" fmla="*/ 748810 w 968431"/>
                <a:gd name="connsiteY2" fmla="*/ 0 h 379277"/>
                <a:gd name="connsiteX3" fmla="*/ 698441 w 968431"/>
                <a:gd name="connsiteY3" fmla="*/ 132998 h 379277"/>
                <a:gd name="connsiteX4" fmla="*/ 968431 w 968431"/>
                <a:gd name="connsiteY4" fmla="*/ 131093 h 379277"/>
                <a:gd name="connsiteX5" fmla="*/ 968431 w 968431"/>
                <a:gd name="connsiteY5" fmla="*/ 172457 h 379277"/>
                <a:gd name="connsiteX6" fmla="*/ 968431 w 968431"/>
                <a:gd name="connsiteY6" fmla="*/ 172457 h 379277"/>
                <a:gd name="connsiteX7" fmla="*/ 968431 w 968431"/>
                <a:gd name="connsiteY7" fmla="*/ 234503 h 379277"/>
                <a:gd name="connsiteX8" fmla="*/ 968431 w 968431"/>
                <a:gd name="connsiteY8" fmla="*/ 379277 h 379277"/>
                <a:gd name="connsiteX9" fmla="*/ 807026 w 968431"/>
                <a:gd name="connsiteY9" fmla="*/ 379277 h 379277"/>
                <a:gd name="connsiteX10" fmla="*/ 564918 w 968431"/>
                <a:gd name="connsiteY10" fmla="*/ 379277 h 379277"/>
                <a:gd name="connsiteX11" fmla="*/ 564918 w 968431"/>
                <a:gd name="connsiteY11" fmla="*/ 379277 h 379277"/>
                <a:gd name="connsiteX12" fmla="*/ 0 w 968431"/>
                <a:gd name="connsiteY12" fmla="*/ 379277 h 379277"/>
                <a:gd name="connsiteX13" fmla="*/ 0 w 968431"/>
                <a:gd name="connsiteY13" fmla="*/ 234503 h 379277"/>
                <a:gd name="connsiteX14" fmla="*/ 0 w 968431"/>
                <a:gd name="connsiteY14" fmla="*/ 172457 h 379277"/>
                <a:gd name="connsiteX15" fmla="*/ 0 w 968431"/>
                <a:gd name="connsiteY15" fmla="*/ 172457 h 379277"/>
                <a:gd name="connsiteX16" fmla="*/ 0 w 968431"/>
                <a:gd name="connsiteY16" fmla="*/ 131093 h 379277"/>
                <a:gd name="connsiteX0" fmla="*/ 0 w 968431"/>
                <a:gd name="connsiteY0" fmla="*/ 131093 h 379277"/>
                <a:gd name="connsiteX1" fmla="*/ 612543 w 968431"/>
                <a:gd name="connsiteY1" fmla="*/ 129188 h 379277"/>
                <a:gd name="connsiteX2" fmla="*/ 748810 w 968431"/>
                <a:gd name="connsiteY2" fmla="*/ 0 h 379277"/>
                <a:gd name="connsiteX3" fmla="*/ 698441 w 968431"/>
                <a:gd name="connsiteY3" fmla="*/ 132998 h 379277"/>
                <a:gd name="connsiteX4" fmla="*/ 968431 w 968431"/>
                <a:gd name="connsiteY4" fmla="*/ 131093 h 379277"/>
                <a:gd name="connsiteX5" fmla="*/ 968431 w 968431"/>
                <a:gd name="connsiteY5" fmla="*/ 172457 h 379277"/>
                <a:gd name="connsiteX6" fmla="*/ 968431 w 968431"/>
                <a:gd name="connsiteY6" fmla="*/ 172457 h 379277"/>
                <a:gd name="connsiteX7" fmla="*/ 968431 w 968431"/>
                <a:gd name="connsiteY7" fmla="*/ 234503 h 379277"/>
                <a:gd name="connsiteX8" fmla="*/ 968431 w 968431"/>
                <a:gd name="connsiteY8" fmla="*/ 379277 h 379277"/>
                <a:gd name="connsiteX9" fmla="*/ 807026 w 968431"/>
                <a:gd name="connsiteY9" fmla="*/ 379277 h 379277"/>
                <a:gd name="connsiteX10" fmla="*/ 564918 w 968431"/>
                <a:gd name="connsiteY10" fmla="*/ 379277 h 379277"/>
                <a:gd name="connsiteX11" fmla="*/ 564918 w 968431"/>
                <a:gd name="connsiteY11" fmla="*/ 379277 h 379277"/>
                <a:gd name="connsiteX12" fmla="*/ 0 w 968431"/>
                <a:gd name="connsiteY12" fmla="*/ 379277 h 379277"/>
                <a:gd name="connsiteX13" fmla="*/ 0 w 968431"/>
                <a:gd name="connsiteY13" fmla="*/ 234503 h 379277"/>
                <a:gd name="connsiteX14" fmla="*/ 0 w 968431"/>
                <a:gd name="connsiteY14" fmla="*/ 172457 h 379277"/>
                <a:gd name="connsiteX15" fmla="*/ 0 w 968431"/>
                <a:gd name="connsiteY15" fmla="*/ 172457 h 379277"/>
                <a:gd name="connsiteX16" fmla="*/ 0 w 968431"/>
                <a:gd name="connsiteY16" fmla="*/ 131093 h 379277"/>
                <a:gd name="connsiteX0" fmla="*/ 0 w 968431"/>
                <a:gd name="connsiteY0" fmla="*/ 96803 h 344987"/>
                <a:gd name="connsiteX1" fmla="*/ 612543 w 968431"/>
                <a:gd name="connsiteY1" fmla="*/ 94898 h 344987"/>
                <a:gd name="connsiteX2" fmla="*/ 714520 w 968431"/>
                <a:gd name="connsiteY2" fmla="*/ 0 h 344987"/>
                <a:gd name="connsiteX3" fmla="*/ 698441 w 968431"/>
                <a:gd name="connsiteY3" fmla="*/ 98708 h 344987"/>
                <a:gd name="connsiteX4" fmla="*/ 968431 w 968431"/>
                <a:gd name="connsiteY4" fmla="*/ 96803 h 344987"/>
                <a:gd name="connsiteX5" fmla="*/ 968431 w 968431"/>
                <a:gd name="connsiteY5" fmla="*/ 138167 h 344987"/>
                <a:gd name="connsiteX6" fmla="*/ 968431 w 968431"/>
                <a:gd name="connsiteY6" fmla="*/ 138167 h 344987"/>
                <a:gd name="connsiteX7" fmla="*/ 968431 w 968431"/>
                <a:gd name="connsiteY7" fmla="*/ 200213 h 344987"/>
                <a:gd name="connsiteX8" fmla="*/ 968431 w 968431"/>
                <a:gd name="connsiteY8" fmla="*/ 344987 h 344987"/>
                <a:gd name="connsiteX9" fmla="*/ 807026 w 968431"/>
                <a:gd name="connsiteY9" fmla="*/ 344987 h 344987"/>
                <a:gd name="connsiteX10" fmla="*/ 564918 w 968431"/>
                <a:gd name="connsiteY10" fmla="*/ 344987 h 344987"/>
                <a:gd name="connsiteX11" fmla="*/ 564918 w 968431"/>
                <a:gd name="connsiteY11" fmla="*/ 344987 h 344987"/>
                <a:gd name="connsiteX12" fmla="*/ 0 w 968431"/>
                <a:gd name="connsiteY12" fmla="*/ 344987 h 344987"/>
                <a:gd name="connsiteX13" fmla="*/ 0 w 968431"/>
                <a:gd name="connsiteY13" fmla="*/ 200213 h 344987"/>
                <a:gd name="connsiteX14" fmla="*/ 0 w 968431"/>
                <a:gd name="connsiteY14" fmla="*/ 138167 h 344987"/>
                <a:gd name="connsiteX15" fmla="*/ 0 w 968431"/>
                <a:gd name="connsiteY15" fmla="*/ 138167 h 344987"/>
                <a:gd name="connsiteX16" fmla="*/ 0 w 968431"/>
                <a:gd name="connsiteY16" fmla="*/ 96803 h 34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8431" h="344987">
                  <a:moveTo>
                    <a:pt x="0" y="96803"/>
                  </a:moveTo>
                  <a:lnTo>
                    <a:pt x="612543" y="94898"/>
                  </a:lnTo>
                  <a:lnTo>
                    <a:pt x="714520" y="0"/>
                  </a:lnTo>
                  <a:lnTo>
                    <a:pt x="698441" y="98708"/>
                  </a:lnTo>
                  <a:lnTo>
                    <a:pt x="968431" y="96803"/>
                  </a:lnTo>
                  <a:lnTo>
                    <a:pt x="968431" y="138167"/>
                  </a:lnTo>
                  <a:lnTo>
                    <a:pt x="968431" y="138167"/>
                  </a:lnTo>
                  <a:lnTo>
                    <a:pt x="968431" y="200213"/>
                  </a:lnTo>
                  <a:lnTo>
                    <a:pt x="968431" y="344987"/>
                  </a:lnTo>
                  <a:lnTo>
                    <a:pt x="807026" y="344987"/>
                  </a:lnTo>
                  <a:lnTo>
                    <a:pt x="564918" y="344987"/>
                  </a:lnTo>
                  <a:lnTo>
                    <a:pt x="564918" y="344987"/>
                  </a:lnTo>
                  <a:lnTo>
                    <a:pt x="0" y="344987"/>
                  </a:lnTo>
                  <a:lnTo>
                    <a:pt x="0" y="200213"/>
                  </a:lnTo>
                  <a:lnTo>
                    <a:pt x="0" y="138167"/>
                  </a:lnTo>
                  <a:lnTo>
                    <a:pt x="0" y="138167"/>
                  </a:lnTo>
                  <a:lnTo>
                    <a:pt x="0" y="96803"/>
                  </a:lnTo>
                  <a:close/>
                </a:path>
              </a:pathLst>
            </a:custGeom>
            <a:solidFill>
              <a:schemeClr val="bg1"/>
            </a:solidFill>
            <a:ln w="3175">
              <a:solidFill>
                <a:schemeClr val="bg1">
                  <a:lumMod val="65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lgn="ctr">
                <a:defRPr/>
              </a:pPr>
              <a:endParaRPr lang="ja-JP" altLang="ja-JP" sz="1050" dirty="0">
                <a:solidFill>
                  <a:schemeClr val="tx1"/>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B69E9CE8-7739-F3D4-6E99-BDA5C9E93477}"/>
                </a:ext>
              </a:extLst>
            </p:cNvPr>
            <p:cNvSpPr txBox="1"/>
            <p:nvPr/>
          </p:nvSpPr>
          <p:spPr>
            <a:xfrm>
              <a:off x="5371609" y="4549591"/>
              <a:ext cx="889114" cy="230832"/>
            </a:xfrm>
            <a:prstGeom prst="rect">
              <a:avLst/>
            </a:prstGeom>
            <a:noFill/>
          </p:spPr>
          <p:txBody>
            <a:bodyPr wrap="square">
              <a:spAutoFit/>
            </a:bodyPr>
            <a:lstStyle/>
            <a:p>
              <a:pPr algn="ctr">
                <a:defRPr/>
              </a:pPr>
              <a:r>
                <a:rPr lang="ja-JP" altLang="en-US" sz="900" dirty="0">
                  <a:solidFill>
                    <a:schemeClr val="tx1"/>
                  </a:solidFill>
                  <a:latin typeface="メイリオ" panose="020B0604030504040204" pitchFamily="50" charset="-128"/>
                  <a:ea typeface="メイリオ" panose="020B0604030504040204" pitchFamily="50" charset="-128"/>
                </a:rPr>
                <a:t>生体</a:t>
              </a:r>
              <a:r>
                <a:rPr lang="en-US" altLang="ja-JP" sz="900" dirty="0">
                  <a:solidFill>
                    <a:schemeClr val="tx1"/>
                  </a:solidFill>
                  <a:latin typeface="メイリオ" panose="020B0604030504040204" pitchFamily="50" charset="-128"/>
                  <a:ea typeface="メイリオ" panose="020B0604030504040204" pitchFamily="50" charset="-128"/>
                </a:rPr>
                <a:t>ID</a:t>
              </a:r>
              <a:r>
                <a:rPr lang="ja-JP" altLang="en-US" sz="900" dirty="0">
                  <a:solidFill>
                    <a:schemeClr val="tx1"/>
                  </a:solidFill>
                  <a:latin typeface="メイリオ" panose="020B0604030504040204" pitchFamily="50" charset="-128"/>
                  <a:ea typeface="メイリオ" panose="020B0604030504040204" pitchFamily="50" charset="-128"/>
                </a:rPr>
                <a:t>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980558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かんたん登録</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12</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118" name="Text Box 34">
            <a:extLst>
              <a:ext uri="{FF2B5EF4-FFF2-40B4-BE49-F238E27FC236}">
                <a16:creationId xmlns:a16="http://schemas.microsoft.com/office/drawing/2014/main" id="{FEED3914-785C-4A04-AC2F-06FAC7CFFDF7}"/>
              </a:ext>
            </a:extLst>
          </p:cNvPr>
          <p:cNvSpPr txBox="1">
            <a:spLocks noChangeArrowheads="1"/>
          </p:cNvSpPr>
          <p:nvPr/>
        </p:nvSpPr>
        <p:spPr bwMode="auto">
          <a:xfrm>
            <a:off x="209011" y="1407141"/>
            <a:ext cx="4778993"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① 管理ソフトウェアで管理者が生体</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（社員番号等）を登録</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② クライアントソフトをインストール</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3" name="グループ化 2">
            <a:extLst>
              <a:ext uri="{FF2B5EF4-FFF2-40B4-BE49-F238E27FC236}">
                <a16:creationId xmlns:a16="http://schemas.microsoft.com/office/drawing/2014/main" id="{6027CF4E-B4AC-636D-C495-771FC80E8790}"/>
              </a:ext>
            </a:extLst>
          </p:cNvPr>
          <p:cNvGrpSpPr/>
          <p:nvPr/>
        </p:nvGrpSpPr>
        <p:grpSpPr>
          <a:xfrm>
            <a:off x="306322" y="1057214"/>
            <a:ext cx="710183" cy="296273"/>
            <a:chOff x="306322" y="1057214"/>
            <a:chExt cx="710183" cy="296273"/>
          </a:xfrm>
        </p:grpSpPr>
        <p:sp>
          <p:nvSpPr>
            <p:cNvPr id="212" name="正方形/長方形 211">
              <a:extLst>
                <a:ext uri="{FF2B5EF4-FFF2-40B4-BE49-F238E27FC236}">
                  <a16:creationId xmlns:a16="http://schemas.microsoft.com/office/drawing/2014/main" id="{C24C8AE1-65B6-4438-9077-52670A2103EB}"/>
                </a:ext>
              </a:extLst>
            </p:cNvPr>
            <p:cNvSpPr/>
            <p:nvPr/>
          </p:nvSpPr>
          <p:spPr bwMode="auto">
            <a:xfrm>
              <a:off x="306322" y="1059080"/>
              <a:ext cx="710183" cy="26173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213" name="テキスト ボックス 212">
              <a:extLst>
                <a:ext uri="{FF2B5EF4-FFF2-40B4-BE49-F238E27FC236}">
                  <a16:creationId xmlns:a16="http://schemas.microsoft.com/office/drawing/2014/main" id="{56204A1C-40E6-4C95-A633-0AC8DA30EFC6}"/>
                </a:ext>
              </a:extLst>
            </p:cNvPr>
            <p:cNvSpPr txBox="1"/>
            <p:nvPr/>
          </p:nvSpPr>
          <p:spPr>
            <a:xfrm>
              <a:off x="422779" y="1057214"/>
              <a:ext cx="593726" cy="296273"/>
            </a:xfrm>
            <a:prstGeom prst="rect">
              <a:avLst/>
            </a:prstGeom>
            <a:noFill/>
          </p:spPr>
          <p:txBody>
            <a:bodyPr wrap="square" lIns="0" rIns="0" rtlCol="0" anchor="t" anchorCtr="0">
              <a:noAutofit/>
            </a:bodyPr>
            <a:lstStyle/>
            <a:p>
              <a:pPr>
                <a:lnSpc>
                  <a:spcPct val="110000"/>
                </a:lnSpc>
                <a:spcBef>
                  <a:spcPts val="100"/>
                </a:spcBef>
              </a:pPr>
              <a:r>
                <a:rPr lang="ja-JP" altLang="en-US" sz="1200" b="1"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顔認証</a:t>
              </a:r>
              <a:endParaRPr lang="ja-JP" altLang="en-US" sz="1200"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sp>
        <p:nvSpPr>
          <p:cNvPr id="48" name="Text Box 34">
            <a:extLst>
              <a:ext uri="{FF2B5EF4-FFF2-40B4-BE49-F238E27FC236}">
                <a16:creationId xmlns:a16="http://schemas.microsoft.com/office/drawing/2014/main" id="{52CB8A7B-64EA-4E93-A2CC-C10B1F7BFEC0}"/>
              </a:ext>
            </a:extLst>
          </p:cNvPr>
          <p:cNvSpPr txBox="1">
            <a:spLocks noChangeArrowheads="1"/>
          </p:cNvSpPr>
          <p:nvPr/>
        </p:nvSpPr>
        <p:spPr bwMode="auto">
          <a:xfrm>
            <a:off x="209011" y="3588275"/>
            <a:ext cx="37322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④ 生体情報を登録</a:t>
            </a:r>
          </a:p>
        </p:txBody>
      </p:sp>
      <p:pic>
        <p:nvPicPr>
          <p:cNvPr id="72" name="図 71">
            <a:extLst>
              <a:ext uri="{FF2B5EF4-FFF2-40B4-BE49-F238E27FC236}">
                <a16:creationId xmlns:a16="http://schemas.microsoft.com/office/drawing/2014/main" id="{797B014A-5AB7-4305-B23C-9056F89DAD59}"/>
              </a:ext>
            </a:extLst>
          </p:cNvPr>
          <p:cNvPicPr>
            <a:picLocks noChangeAspect="1"/>
          </p:cNvPicPr>
          <p:nvPr/>
        </p:nvPicPr>
        <p:blipFill rotWithShape="1">
          <a:blip r:embed="rId3"/>
          <a:srcRect b="15480"/>
          <a:stretch/>
        </p:blipFill>
        <p:spPr>
          <a:xfrm>
            <a:off x="382178" y="3807248"/>
            <a:ext cx="7673808" cy="1312797"/>
          </a:xfrm>
          <a:prstGeom prst="rect">
            <a:avLst/>
          </a:prstGeom>
        </p:spPr>
      </p:pic>
      <p:sp>
        <p:nvSpPr>
          <p:cNvPr id="73" name="Text Box 34">
            <a:extLst>
              <a:ext uri="{FF2B5EF4-FFF2-40B4-BE49-F238E27FC236}">
                <a16:creationId xmlns:a16="http://schemas.microsoft.com/office/drawing/2014/main" id="{67F86897-4AC1-4DD2-BA32-F16E3601CEA7}"/>
              </a:ext>
            </a:extLst>
          </p:cNvPr>
          <p:cNvSpPr txBox="1">
            <a:spLocks noChangeArrowheads="1"/>
          </p:cNvSpPr>
          <p:nvPr/>
        </p:nvSpPr>
        <p:spPr bwMode="auto">
          <a:xfrm>
            <a:off x="220812" y="1812712"/>
            <a:ext cx="4941371"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③ 生体</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を入力後、 「アカウントの追加」画面でログオンに必要な</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p>
          <a:p>
            <a:pPr eaLnBrk="1" hangingPunct="1">
              <a:lnSpc>
                <a:spcPts val="1500"/>
              </a:lnSpc>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 　ユーザー</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／パスワードを入力</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74" name="Picture 55" descr="2-5_1">
            <a:extLst>
              <a:ext uri="{FF2B5EF4-FFF2-40B4-BE49-F238E27FC236}">
                <a16:creationId xmlns:a16="http://schemas.microsoft.com/office/drawing/2014/main" id="{59D4C905-E053-4E40-87E8-AF3B0F023F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147" t="1018" r="618" b="636"/>
          <a:stretch>
            <a:fillRect/>
          </a:stretch>
        </p:blipFill>
        <p:spPr bwMode="auto">
          <a:xfrm>
            <a:off x="1810417" y="2327902"/>
            <a:ext cx="1270215" cy="88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グループ化 76">
            <a:extLst>
              <a:ext uri="{FF2B5EF4-FFF2-40B4-BE49-F238E27FC236}">
                <a16:creationId xmlns:a16="http://schemas.microsoft.com/office/drawing/2014/main" id="{0F00653A-0A83-433D-A252-F84BB05BE07B}"/>
              </a:ext>
            </a:extLst>
          </p:cNvPr>
          <p:cNvGrpSpPr/>
          <p:nvPr/>
        </p:nvGrpSpPr>
        <p:grpSpPr>
          <a:xfrm>
            <a:off x="367929" y="2322630"/>
            <a:ext cx="1385335" cy="1013078"/>
            <a:chOff x="272480" y="1404253"/>
            <a:chExt cx="3242893" cy="2143692"/>
          </a:xfrm>
        </p:grpSpPr>
        <p:pic>
          <p:nvPicPr>
            <p:cNvPr id="78" name="図 77">
              <a:extLst>
                <a:ext uri="{FF2B5EF4-FFF2-40B4-BE49-F238E27FC236}">
                  <a16:creationId xmlns:a16="http://schemas.microsoft.com/office/drawing/2014/main" id="{EFF7E70F-A858-4BBE-8C70-D42AB63859BF}"/>
                </a:ext>
              </a:extLst>
            </p:cNvPr>
            <p:cNvPicPr>
              <a:picLocks noChangeAspect="1"/>
            </p:cNvPicPr>
            <p:nvPr/>
          </p:nvPicPr>
          <p:blipFill>
            <a:blip r:embed="rId5"/>
            <a:stretch>
              <a:fillRect/>
            </a:stretch>
          </p:blipFill>
          <p:spPr>
            <a:xfrm>
              <a:off x="272480" y="1404253"/>
              <a:ext cx="3242893" cy="2143692"/>
            </a:xfrm>
            <a:prstGeom prst="rect">
              <a:avLst/>
            </a:prstGeom>
          </p:spPr>
        </p:pic>
        <p:sp>
          <p:nvSpPr>
            <p:cNvPr id="79" name="四角形: 角を丸くする 78">
              <a:extLst>
                <a:ext uri="{FF2B5EF4-FFF2-40B4-BE49-F238E27FC236}">
                  <a16:creationId xmlns:a16="http://schemas.microsoft.com/office/drawing/2014/main" id="{1AC1E72E-DB49-4B26-B1DF-98FE50E0DA7B}"/>
                </a:ext>
              </a:extLst>
            </p:cNvPr>
            <p:cNvSpPr/>
            <p:nvPr/>
          </p:nvSpPr>
          <p:spPr>
            <a:xfrm>
              <a:off x="1518104" y="2947790"/>
              <a:ext cx="1274656"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0" name="四角形: 角を丸くする 79">
              <a:extLst>
                <a:ext uri="{FF2B5EF4-FFF2-40B4-BE49-F238E27FC236}">
                  <a16:creationId xmlns:a16="http://schemas.microsoft.com/office/drawing/2014/main" id="{CD161039-0D79-4633-B009-FA607170FD75}"/>
                </a:ext>
              </a:extLst>
            </p:cNvPr>
            <p:cNvSpPr/>
            <p:nvPr/>
          </p:nvSpPr>
          <p:spPr>
            <a:xfrm>
              <a:off x="2855051" y="2947790"/>
              <a:ext cx="297749"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pic>
        <p:nvPicPr>
          <p:cNvPr id="82" name="図 81">
            <a:extLst>
              <a:ext uri="{FF2B5EF4-FFF2-40B4-BE49-F238E27FC236}">
                <a16:creationId xmlns:a16="http://schemas.microsoft.com/office/drawing/2014/main" id="{9EB52B71-5C52-4350-8C71-0C221070EC08}"/>
              </a:ext>
            </a:extLst>
          </p:cNvPr>
          <p:cNvPicPr>
            <a:picLocks noChangeAspect="1"/>
          </p:cNvPicPr>
          <p:nvPr/>
        </p:nvPicPr>
        <p:blipFill>
          <a:blip r:embed="rId6"/>
          <a:stretch>
            <a:fillRect/>
          </a:stretch>
        </p:blipFill>
        <p:spPr>
          <a:xfrm>
            <a:off x="533547" y="5463921"/>
            <a:ext cx="1399834" cy="795930"/>
          </a:xfrm>
          <a:prstGeom prst="rect">
            <a:avLst/>
          </a:prstGeom>
        </p:spPr>
      </p:pic>
      <p:sp>
        <p:nvSpPr>
          <p:cNvPr id="83" name="Text Box 34">
            <a:extLst>
              <a:ext uri="{FF2B5EF4-FFF2-40B4-BE49-F238E27FC236}">
                <a16:creationId xmlns:a16="http://schemas.microsoft.com/office/drawing/2014/main" id="{9A25EE86-C03D-46BB-8016-D79B61C3A94A}"/>
              </a:ext>
            </a:extLst>
          </p:cNvPr>
          <p:cNvSpPr txBox="1">
            <a:spLocks noChangeArrowheads="1"/>
          </p:cNvSpPr>
          <p:nvPr/>
        </p:nvSpPr>
        <p:spPr bwMode="auto">
          <a:xfrm>
            <a:off x="209011" y="5217700"/>
            <a:ext cx="37322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⑤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初期設定」画面で</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設定</a:t>
            </a:r>
          </a:p>
        </p:txBody>
      </p:sp>
      <p:sp>
        <p:nvSpPr>
          <p:cNvPr id="84" name="テキスト ボックス 130">
            <a:extLst>
              <a:ext uri="{FF2B5EF4-FFF2-40B4-BE49-F238E27FC236}">
                <a16:creationId xmlns:a16="http://schemas.microsoft.com/office/drawing/2014/main" id="{098305B1-44C1-461E-BAEF-DBA32DA8CA6E}"/>
              </a:ext>
            </a:extLst>
          </p:cNvPr>
          <p:cNvSpPr txBox="1">
            <a:spLocks noChangeArrowheads="1"/>
          </p:cNvSpPr>
          <p:nvPr/>
        </p:nvSpPr>
        <p:spPr bwMode="auto">
          <a:xfrm>
            <a:off x="3989939" y="5484844"/>
            <a:ext cx="4891577" cy="41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300"/>
              </a:lnSpc>
            </a:pP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の最小桁数は管理者が</a:t>
            </a:r>
            <a:r>
              <a:rPr lang="en-US" altLang="ja-JP" sz="900" dirty="0">
                <a:latin typeface="メイリオ" panose="020B0604030504040204" pitchFamily="50" charset="-128"/>
                <a:ea typeface="メイリオ" panose="020B0604030504040204" pitchFamily="50" charset="-128"/>
              </a:rPr>
              <a:t>SmartSESAME </a:t>
            </a:r>
            <a:r>
              <a:rPr lang="ja-JP" altLang="en-US" sz="900" dirty="0">
                <a:latin typeface="メイリオ" panose="020B0604030504040204" pitchFamily="50" charset="-128"/>
                <a:ea typeface="メイリオ" panose="020B0604030504040204" pitchFamily="50" charset="-128"/>
              </a:rPr>
              <a:t>ポリシーにより</a:t>
            </a:r>
            <a:r>
              <a:rPr lang="en-US" altLang="ja-JP" sz="900" dirty="0">
                <a:latin typeface="メイリオ" panose="020B0604030504040204" pitchFamily="50" charset="-128"/>
                <a:ea typeface="メイリオ" panose="020B0604030504040204" pitchFamily="50" charset="-128"/>
              </a:rPr>
              <a:t>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16</a:t>
            </a:r>
            <a:r>
              <a:rPr lang="ja-JP" altLang="en-US" sz="900" dirty="0">
                <a:latin typeface="メイリオ" panose="020B0604030504040204" pitchFamily="50" charset="-128"/>
                <a:ea typeface="メイリオ" panose="020B0604030504040204" pitchFamily="50" charset="-128"/>
              </a:rPr>
              <a:t>桁で設定します。</a:t>
            </a:r>
            <a:r>
              <a:rPr lang="en-US" altLang="ja-JP" sz="900" dirty="0">
                <a:latin typeface="メイリオ" panose="020B0604030504040204" pitchFamily="50" charset="-128"/>
                <a:ea typeface="メイリオ" panose="020B0604030504040204" pitchFamily="50" charset="-128"/>
              </a:rPr>
              <a:t>0</a:t>
            </a:r>
            <a:r>
              <a:rPr lang="ja-JP" altLang="en-US" sz="900" dirty="0">
                <a:latin typeface="メイリオ" panose="020B0604030504040204" pitchFamily="50" charset="-128"/>
                <a:ea typeface="メイリオ" panose="020B0604030504040204" pitchFamily="50" charset="-128"/>
              </a:rPr>
              <a:t>桁の</a:t>
            </a: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が設定されているカードの場合、</a:t>
            </a:r>
            <a:r>
              <a:rPr lang="en-US" altLang="ja-JP" sz="900" dirty="0">
                <a:latin typeface="メイリオ" panose="020B0604030504040204" pitchFamily="50" charset="-128"/>
                <a:ea typeface="メイリオ" panose="020B0604030504040204" pitchFamily="50" charset="-128"/>
              </a:rPr>
              <a:t>PIN</a:t>
            </a:r>
            <a:r>
              <a:rPr lang="ja-JP" altLang="en-US" sz="900" dirty="0">
                <a:latin typeface="メイリオ" panose="020B0604030504040204" pitchFamily="50" charset="-128"/>
                <a:ea typeface="メイリオ" panose="020B0604030504040204" pitchFamily="50" charset="-128"/>
              </a:rPr>
              <a:t>を使用しない選択も可能 </a:t>
            </a:r>
            <a:r>
              <a:rPr lang="en-US" altLang="ja-JP" sz="900" dirty="0">
                <a:latin typeface="メイリオ" panose="020B0604030504040204" pitchFamily="50" charset="-128"/>
                <a:ea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rPr>
              <a:t>空欄のまま［</a:t>
            </a:r>
            <a:r>
              <a:rPr lang="en-US" altLang="ja-JP" sz="900" dirty="0">
                <a:latin typeface="メイリオ" panose="020B0604030504040204" pitchFamily="50" charset="-128"/>
                <a:ea typeface="メイリオ" panose="020B0604030504040204" pitchFamily="50" charset="-128"/>
              </a:rPr>
              <a:t>OK</a:t>
            </a:r>
            <a:r>
              <a:rPr lang="ja-JP" altLang="en-US" sz="900" dirty="0">
                <a:latin typeface="メイリオ" panose="020B0604030504040204" pitchFamily="50" charset="-128"/>
                <a:ea typeface="メイリオ" panose="020B0604030504040204" pitchFamily="50" charset="-128"/>
              </a:rPr>
              <a:t>］押下</a:t>
            </a:r>
            <a:r>
              <a:rPr lang="en-US" altLang="ja-JP" sz="900" dirty="0">
                <a:latin typeface="メイリオ" panose="020B0604030504040204" pitchFamily="50" charset="-128"/>
                <a:ea typeface="メイリオ" panose="020B0604030504040204" pitchFamily="50" charset="-128"/>
              </a:rPr>
              <a:t>)</a:t>
            </a:r>
          </a:p>
        </p:txBody>
      </p:sp>
      <p:sp>
        <p:nvSpPr>
          <p:cNvPr id="85" name="角丸四角形 2">
            <a:extLst>
              <a:ext uri="{FF2B5EF4-FFF2-40B4-BE49-F238E27FC236}">
                <a16:creationId xmlns:a16="http://schemas.microsoft.com/office/drawing/2014/main" id="{336AEFBF-49C1-4DAB-8949-D4DE4BD3965E}"/>
              </a:ext>
            </a:extLst>
          </p:cNvPr>
          <p:cNvSpPr>
            <a:spLocks noChangeArrowheads="1"/>
          </p:cNvSpPr>
          <p:nvPr/>
        </p:nvSpPr>
        <p:spPr bwMode="auto">
          <a:xfrm>
            <a:off x="809284" y="6064854"/>
            <a:ext cx="393700" cy="87313"/>
          </a:xfrm>
          <a:prstGeom prst="roundRect">
            <a:avLst>
              <a:gd name="adj" fmla="val 16667"/>
            </a:avLst>
          </a:prstGeom>
          <a:noFill/>
          <a:ln w="1905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endParaRPr lang="ja-JP" altLang="en-US" sz="2800" dirty="0">
              <a:latin typeface="メイリオ" panose="020B0604030504040204" pitchFamily="50" charset="-128"/>
              <a:ea typeface="メイリオ" panose="020B0604030504040204" pitchFamily="50" charset="-128"/>
            </a:endParaRPr>
          </a:p>
        </p:txBody>
      </p:sp>
      <p:sp>
        <p:nvSpPr>
          <p:cNvPr id="87" name="Text Box 34">
            <a:extLst>
              <a:ext uri="{FF2B5EF4-FFF2-40B4-BE49-F238E27FC236}">
                <a16:creationId xmlns:a16="http://schemas.microsoft.com/office/drawing/2014/main" id="{E0CFEE90-15B3-4CA0-96A9-57CA16002805}"/>
              </a:ext>
            </a:extLst>
          </p:cNvPr>
          <p:cNvSpPr txBox="1">
            <a:spLocks noChangeArrowheads="1"/>
          </p:cNvSpPr>
          <p:nvPr/>
        </p:nvSpPr>
        <p:spPr bwMode="auto">
          <a:xfrm>
            <a:off x="3916698" y="6021726"/>
            <a:ext cx="22242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［決定］ボタン押下で初回登録完了</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 name="テキスト ボックス 5">
            <a:extLst>
              <a:ext uri="{FF2B5EF4-FFF2-40B4-BE49-F238E27FC236}">
                <a16:creationId xmlns:a16="http://schemas.microsoft.com/office/drawing/2014/main" id="{9CEB8A30-19A7-4D86-A5D5-5CF63EC933C5}"/>
              </a:ext>
            </a:extLst>
          </p:cNvPr>
          <p:cNvSpPr txBox="1"/>
          <p:nvPr/>
        </p:nvSpPr>
        <p:spPr>
          <a:xfrm>
            <a:off x="7233448" y="4363738"/>
            <a:ext cx="1311435" cy="246221"/>
          </a:xfrm>
          <a:prstGeom prst="rect">
            <a:avLst/>
          </a:prstGeom>
          <a:solidFill>
            <a:schemeClr val="bg1"/>
          </a:solidFill>
        </p:spPr>
        <p:txBody>
          <a:bodyPr wrap="square" rtlCol="0">
            <a:spAutoFit/>
          </a:bodyPr>
          <a:lstStyle/>
          <a:p>
            <a:r>
              <a:rPr kumimoji="1" lang="ja-JP" altLang="en-US" sz="1000" b="1" kern="100" spc="100" dirty="0">
                <a:latin typeface="メイリオ" panose="020B0604030504040204" pitchFamily="50" charset="-128"/>
                <a:ea typeface="メイリオ" panose="020B0604030504040204" pitchFamily="50" charset="-128"/>
              </a:rPr>
              <a:t>顔情報登録完了</a:t>
            </a:r>
          </a:p>
        </p:txBody>
      </p:sp>
      <p:sp>
        <p:nvSpPr>
          <p:cNvPr id="88" name="矢印: 上カーブ 87">
            <a:extLst>
              <a:ext uri="{FF2B5EF4-FFF2-40B4-BE49-F238E27FC236}">
                <a16:creationId xmlns:a16="http://schemas.microsoft.com/office/drawing/2014/main" id="{56926C68-957D-4330-958F-02180B388DEC}"/>
              </a:ext>
            </a:extLst>
          </p:cNvPr>
          <p:cNvSpPr/>
          <p:nvPr/>
        </p:nvSpPr>
        <p:spPr bwMode="auto">
          <a:xfrm rot="19060651">
            <a:off x="1695291" y="3072402"/>
            <a:ext cx="549913" cy="332219"/>
          </a:xfrm>
          <a:prstGeom prst="curvedUpArrow">
            <a:avLst/>
          </a:prstGeom>
          <a:solidFill>
            <a:schemeClr val="bg1">
              <a:lumMod val="5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AB9477DB-7FF7-4919-935E-59599E208B33}"/>
              </a:ext>
            </a:extLst>
          </p:cNvPr>
          <p:cNvSpPr txBox="1"/>
          <p:nvPr/>
        </p:nvSpPr>
        <p:spPr>
          <a:xfrm>
            <a:off x="5139374" y="1362703"/>
            <a:ext cx="3818420" cy="418704"/>
          </a:xfrm>
          <a:prstGeom prst="rect">
            <a:avLst/>
          </a:prstGeom>
          <a:noFill/>
        </p:spPr>
        <p:txBody>
          <a:bodyPr wrap="square" rtlCol="0">
            <a:spAutoFit/>
          </a:bodyPr>
          <a:lstStyle/>
          <a:p>
            <a:pPr>
              <a:lnSpc>
                <a:spcPts val="1300"/>
              </a:lnSpc>
            </a:pP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① 通常の顔認証＋</a:t>
            </a:r>
            <a:r>
              <a:rPr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rPr>
              <a:t>PIN</a:t>
            </a: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認証処理後、</a:t>
            </a:r>
            <a:r>
              <a:rPr kumimoji="1"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顔再登録の確認画面で</a:t>
            </a:r>
            <a:endParaRPr kumimoji="1"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endParaRPr>
          </a:p>
          <a:p>
            <a:pPr>
              <a:lnSpc>
                <a:spcPts val="1300"/>
              </a:lnSpc>
            </a:pP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　</a:t>
            </a:r>
            <a:r>
              <a:rPr kumimoji="1"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「顔情報の再登録」を選択し、「</a:t>
            </a:r>
            <a:r>
              <a:rPr kumimoji="1"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rPr>
              <a:t>OK</a:t>
            </a:r>
            <a:r>
              <a:rPr kumimoji="1"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」を押下</a:t>
            </a:r>
            <a:endParaRPr kumimoji="1"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endParaRPr>
          </a:p>
        </p:txBody>
      </p:sp>
      <p:cxnSp>
        <p:nvCxnSpPr>
          <p:cNvPr id="100" name="直線コネクタ 99">
            <a:extLst>
              <a:ext uri="{FF2B5EF4-FFF2-40B4-BE49-F238E27FC236}">
                <a16:creationId xmlns:a16="http://schemas.microsoft.com/office/drawing/2014/main" id="{ED226246-D0A5-4FD6-AEFB-074C5D962BB8}"/>
              </a:ext>
            </a:extLst>
          </p:cNvPr>
          <p:cNvCxnSpPr>
            <a:cxnSpLocks/>
          </p:cNvCxnSpPr>
          <p:nvPr/>
        </p:nvCxnSpPr>
        <p:spPr>
          <a:xfrm>
            <a:off x="7309822" y="3665716"/>
            <a:ext cx="488410" cy="2829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矢印: 右 106">
            <a:extLst>
              <a:ext uri="{FF2B5EF4-FFF2-40B4-BE49-F238E27FC236}">
                <a16:creationId xmlns:a16="http://schemas.microsoft.com/office/drawing/2014/main" id="{038571A5-85E0-42F6-AAC7-FA26CA8C59CF}"/>
              </a:ext>
            </a:extLst>
          </p:cNvPr>
          <p:cNvSpPr/>
          <p:nvPr/>
        </p:nvSpPr>
        <p:spPr>
          <a:xfrm>
            <a:off x="7546217" y="2482276"/>
            <a:ext cx="342949" cy="42947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a:extLst>
              <a:ext uri="{FF2B5EF4-FFF2-40B4-BE49-F238E27FC236}">
                <a16:creationId xmlns:a16="http://schemas.microsoft.com/office/drawing/2014/main" id="{D32C4E83-CCBD-4070-A441-5673B14B9E84}"/>
              </a:ext>
            </a:extLst>
          </p:cNvPr>
          <p:cNvSpPr txBox="1"/>
          <p:nvPr/>
        </p:nvSpPr>
        <p:spPr>
          <a:xfrm>
            <a:off x="7943268" y="3498198"/>
            <a:ext cx="1473057" cy="230832"/>
          </a:xfrm>
          <a:prstGeom prst="rect">
            <a:avLst/>
          </a:prstGeom>
          <a:noFill/>
        </p:spPr>
        <p:txBody>
          <a:bodyPr wrap="square" rtlCol="0">
            <a:spAutoFit/>
          </a:bodyPr>
          <a:lstStyle/>
          <a:p>
            <a:pPr algn="ct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顔データの登録処理へ</a:t>
            </a:r>
          </a:p>
        </p:txBody>
      </p:sp>
      <p:grpSp>
        <p:nvGrpSpPr>
          <p:cNvPr id="8" name="グループ化 7">
            <a:extLst>
              <a:ext uri="{FF2B5EF4-FFF2-40B4-BE49-F238E27FC236}">
                <a16:creationId xmlns:a16="http://schemas.microsoft.com/office/drawing/2014/main" id="{9F9343DA-2C08-4FFB-8ED8-BF1F39C589C3}"/>
              </a:ext>
            </a:extLst>
          </p:cNvPr>
          <p:cNvGrpSpPr/>
          <p:nvPr/>
        </p:nvGrpSpPr>
        <p:grpSpPr>
          <a:xfrm>
            <a:off x="8014672" y="2262370"/>
            <a:ext cx="1202670" cy="996567"/>
            <a:chOff x="5534529" y="2053076"/>
            <a:chExt cx="1492131" cy="1064009"/>
          </a:xfrm>
        </p:grpSpPr>
        <p:pic>
          <p:nvPicPr>
            <p:cNvPr id="106" name="図 105">
              <a:extLst>
                <a:ext uri="{FF2B5EF4-FFF2-40B4-BE49-F238E27FC236}">
                  <a16:creationId xmlns:a16="http://schemas.microsoft.com/office/drawing/2014/main" id="{8F0059EE-0D88-4F4C-BCB3-B0EF6CD5D086}"/>
                </a:ext>
              </a:extLst>
            </p:cNvPr>
            <p:cNvPicPr>
              <a:picLocks noChangeAspect="1"/>
            </p:cNvPicPr>
            <p:nvPr/>
          </p:nvPicPr>
          <p:blipFill>
            <a:blip r:embed="rId7"/>
            <a:stretch>
              <a:fillRect/>
            </a:stretch>
          </p:blipFill>
          <p:spPr>
            <a:xfrm>
              <a:off x="5534529" y="2053076"/>
              <a:ext cx="1492131" cy="1064009"/>
            </a:xfrm>
            <a:prstGeom prst="rect">
              <a:avLst/>
            </a:prstGeom>
          </p:spPr>
        </p:pic>
        <p:sp>
          <p:nvSpPr>
            <p:cNvPr id="109" name="四角形: 角を丸くする 108">
              <a:extLst>
                <a:ext uri="{FF2B5EF4-FFF2-40B4-BE49-F238E27FC236}">
                  <a16:creationId xmlns:a16="http://schemas.microsoft.com/office/drawing/2014/main" id="{79D58A92-01EB-4673-A1F0-B4DCC6FEFCDC}"/>
                </a:ext>
              </a:extLst>
            </p:cNvPr>
            <p:cNvSpPr/>
            <p:nvPr/>
          </p:nvSpPr>
          <p:spPr>
            <a:xfrm>
              <a:off x="5661512" y="2554982"/>
              <a:ext cx="948497" cy="148535"/>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110" name="矢印: 右 109">
            <a:extLst>
              <a:ext uri="{FF2B5EF4-FFF2-40B4-BE49-F238E27FC236}">
                <a16:creationId xmlns:a16="http://schemas.microsoft.com/office/drawing/2014/main" id="{2681F3DE-E348-429D-8AC3-EB6AC7A4E7E1}"/>
              </a:ext>
            </a:extLst>
          </p:cNvPr>
          <p:cNvSpPr/>
          <p:nvPr/>
        </p:nvSpPr>
        <p:spPr>
          <a:xfrm>
            <a:off x="1891158" y="4234657"/>
            <a:ext cx="296679" cy="42092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矢印: 右 110">
            <a:extLst>
              <a:ext uri="{FF2B5EF4-FFF2-40B4-BE49-F238E27FC236}">
                <a16:creationId xmlns:a16="http://schemas.microsoft.com/office/drawing/2014/main" id="{3E6F218D-3371-4B52-84C9-8EBF9A9A211B}"/>
              </a:ext>
            </a:extLst>
          </p:cNvPr>
          <p:cNvSpPr/>
          <p:nvPr/>
        </p:nvSpPr>
        <p:spPr>
          <a:xfrm>
            <a:off x="3538471" y="4254258"/>
            <a:ext cx="296679" cy="42092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矢印: 右 111">
            <a:extLst>
              <a:ext uri="{FF2B5EF4-FFF2-40B4-BE49-F238E27FC236}">
                <a16:creationId xmlns:a16="http://schemas.microsoft.com/office/drawing/2014/main" id="{0F0C0746-4A08-4392-9FDD-8B1E4B943783}"/>
              </a:ext>
            </a:extLst>
          </p:cNvPr>
          <p:cNvSpPr/>
          <p:nvPr/>
        </p:nvSpPr>
        <p:spPr>
          <a:xfrm>
            <a:off x="5249016" y="4254258"/>
            <a:ext cx="296679" cy="42092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矢印: 右 112">
            <a:extLst>
              <a:ext uri="{FF2B5EF4-FFF2-40B4-BE49-F238E27FC236}">
                <a16:creationId xmlns:a16="http://schemas.microsoft.com/office/drawing/2014/main" id="{B30F234B-3589-4965-B9E4-0A5502DE6AE7}"/>
              </a:ext>
            </a:extLst>
          </p:cNvPr>
          <p:cNvSpPr/>
          <p:nvPr/>
        </p:nvSpPr>
        <p:spPr>
          <a:xfrm>
            <a:off x="6908346" y="4263227"/>
            <a:ext cx="296679" cy="42092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A41A7FB4-5F40-415B-B0C3-5D68787303EC}"/>
              </a:ext>
            </a:extLst>
          </p:cNvPr>
          <p:cNvSpPr/>
          <p:nvPr/>
        </p:nvSpPr>
        <p:spPr bwMode="auto">
          <a:xfrm>
            <a:off x="5110517" y="1094978"/>
            <a:ext cx="4482887" cy="2639785"/>
          </a:xfrm>
          <a:prstGeom prst="rect">
            <a:avLst/>
          </a:prstGeom>
          <a:noFill/>
          <a:ln>
            <a:solidFill>
              <a:schemeClr val="bg1">
                <a:lumMod val="50000"/>
              </a:schemeClr>
            </a:solidFill>
          </a:ln>
          <a:effectLst>
            <a:outerShdw blurRad="50800" dist="38100" dir="2700000" algn="tl" rotWithShape="0">
              <a:prstClr val="black">
                <a:alpha val="40000"/>
              </a:prstClr>
            </a:outerShdw>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116" name="グループ化 115">
            <a:extLst>
              <a:ext uri="{FF2B5EF4-FFF2-40B4-BE49-F238E27FC236}">
                <a16:creationId xmlns:a16="http://schemas.microsoft.com/office/drawing/2014/main" id="{2BD0DD83-14A3-4BB5-8856-D68DE69B4BE5}"/>
              </a:ext>
            </a:extLst>
          </p:cNvPr>
          <p:cNvGrpSpPr/>
          <p:nvPr/>
        </p:nvGrpSpPr>
        <p:grpSpPr>
          <a:xfrm>
            <a:off x="5275389" y="1848654"/>
            <a:ext cx="1385335" cy="518640"/>
            <a:chOff x="272480" y="2450493"/>
            <a:chExt cx="3242893" cy="1097452"/>
          </a:xfrm>
        </p:grpSpPr>
        <p:pic>
          <p:nvPicPr>
            <p:cNvPr id="117" name="図 116">
              <a:extLst>
                <a:ext uri="{FF2B5EF4-FFF2-40B4-BE49-F238E27FC236}">
                  <a16:creationId xmlns:a16="http://schemas.microsoft.com/office/drawing/2014/main" id="{AADF66EF-2E62-43E3-B4F3-9260DAF2B2F0}"/>
                </a:ext>
              </a:extLst>
            </p:cNvPr>
            <p:cNvPicPr>
              <a:picLocks noChangeAspect="1"/>
            </p:cNvPicPr>
            <p:nvPr/>
          </p:nvPicPr>
          <p:blipFill rotWithShape="1">
            <a:blip r:embed="rId5"/>
            <a:srcRect t="48806"/>
            <a:stretch/>
          </p:blipFill>
          <p:spPr>
            <a:xfrm>
              <a:off x="272480" y="2450493"/>
              <a:ext cx="3242893" cy="1097452"/>
            </a:xfrm>
            <a:prstGeom prst="rect">
              <a:avLst/>
            </a:prstGeom>
          </p:spPr>
        </p:pic>
        <p:sp>
          <p:nvSpPr>
            <p:cNvPr id="119" name="四角形: 角を丸くする 118">
              <a:extLst>
                <a:ext uri="{FF2B5EF4-FFF2-40B4-BE49-F238E27FC236}">
                  <a16:creationId xmlns:a16="http://schemas.microsoft.com/office/drawing/2014/main" id="{980077DB-D7D2-4877-961C-D4621C09833F}"/>
                </a:ext>
              </a:extLst>
            </p:cNvPr>
            <p:cNvSpPr/>
            <p:nvPr/>
          </p:nvSpPr>
          <p:spPr>
            <a:xfrm>
              <a:off x="1518104" y="2947790"/>
              <a:ext cx="1274656"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dirty="0"/>
            </a:p>
          </p:txBody>
        </p:sp>
        <p:sp>
          <p:nvSpPr>
            <p:cNvPr id="120" name="四角形: 角を丸くする 119">
              <a:extLst>
                <a:ext uri="{FF2B5EF4-FFF2-40B4-BE49-F238E27FC236}">
                  <a16:creationId xmlns:a16="http://schemas.microsoft.com/office/drawing/2014/main" id="{EDC98FFB-42BF-4AA7-9CDB-AD7DF42B284E}"/>
                </a:ext>
              </a:extLst>
            </p:cNvPr>
            <p:cNvSpPr/>
            <p:nvPr/>
          </p:nvSpPr>
          <p:spPr>
            <a:xfrm>
              <a:off x="2855051" y="2947790"/>
              <a:ext cx="297749"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pic>
        <p:nvPicPr>
          <p:cNvPr id="114" name="図 113">
            <a:extLst>
              <a:ext uri="{FF2B5EF4-FFF2-40B4-BE49-F238E27FC236}">
                <a16:creationId xmlns:a16="http://schemas.microsoft.com/office/drawing/2014/main" id="{68E5D931-39FB-48B9-816E-0B3E999200EE}"/>
              </a:ext>
            </a:extLst>
          </p:cNvPr>
          <p:cNvPicPr>
            <a:picLocks noChangeAspect="1"/>
          </p:cNvPicPr>
          <p:nvPr/>
        </p:nvPicPr>
        <p:blipFill>
          <a:blip r:embed="rId8"/>
          <a:stretch>
            <a:fillRect/>
          </a:stretch>
        </p:blipFill>
        <p:spPr>
          <a:xfrm>
            <a:off x="5268336" y="2452869"/>
            <a:ext cx="2240219" cy="1194634"/>
          </a:xfrm>
          <a:prstGeom prst="rect">
            <a:avLst/>
          </a:prstGeom>
        </p:spPr>
      </p:pic>
      <p:sp>
        <p:nvSpPr>
          <p:cNvPr id="125" name="四角形: 角を丸くする 124">
            <a:extLst>
              <a:ext uri="{FF2B5EF4-FFF2-40B4-BE49-F238E27FC236}">
                <a16:creationId xmlns:a16="http://schemas.microsoft.com/office/drawing/2014/main" id="{8AC7593C-081F-456B-8099-72B76DD19A12}"/>
              </a:ext>
            </a:extLst>
          </p:cNvPr>
          <p:cNvSpPr/>
          <p:nvPr/>
        </p:nvSpPr>
        <p:spPr>
          <a:xfrm>
            <a:off x="5926313" y="3410658"/>
            <a:ext cx="948497" cy="148535"/>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cxnSp>
        <p:nvCxnSpPr>
          <p:cNvPr id="10" name="直線コネクタ 9">
            <a:extLst>
              <a:ext uri="{FF2B5EF4-FFF2-40B4-BE49-F238E27FC236}">
                <a16:creationId xmlns:a16="http://schemas.microsoft.com/office/drawing/2014/main" id="{2CCF7CE7-1D3F-41A4-919E-B1543B89F5B2}"/>
              </a:ext>
            </a:extLst>
          </p:cNvPr>
          <p:cNvCxnSpPr/>
          <p:nvPr/>
        </p:nvCxnSpPr>
        <p:spPr bwMode="auto">
          <a:xfrm flipH="1">
            <a:off x="5275389" y="2303249"/>
            <a:ext cx="476702" cy="149620"/>
          </a:xfrm>
          <a:prstGeom prst="line">
            <a:avLst/>
          </a:prstGeom>
          <a:noFill/>
          <a:ln w="9525" cap="flat" cmpd="sng" algn="ctr">
            <a:solidFill>
              <a:schemeClr val="bg1">
                <a:lumMod val="50000"/>
              </a:schemeClr>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6" name="直線コネクタ 125">
            <a:extLst>
              <a:ext uri="{FF2B5EF4-FFF2-40B4-BE49-F238E27FC236}">
                <a16:creationId xmlns:a16="http://schemas.microsoft.com/office/drawing/2014/main" id="{3C97579E-E2B1-478E-8E0F-D5A8C3F0A740}"/>
              </a:ext>
            </a:extLst>
          </p:cNvPr>
          <p:cNvCxnSpPr/>
          <p:nvPr/>
        </p:nvCxnSpPr>
        <p:spPr bwMode="auto">
          <a:xfrm>
            <a:off x="6505836" y="2335448"/>
            <a:ext cx="1002719" cy="127277"/>
          </a:xfrm>
          <a:prstGeom prst="line">
            <a:avLst/>
          </a:prstGeom>
          <a:noFill/>
          <a:ln w="9525" cap="flat" cmpd="sng" algn="ctr">
            <a:solidFill>
              <a:schemeClr val="bg1">
                <a:lumMod val="50000"/>
              </a:schemeClr>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テキスト ボックス 129">
            <a:extLst>
              <a:ext uri="{FF2B5EF4-FFF2-40B4-BE49-F238E27FC236}">
                <a16:creationId xmlns:a16="http://schemas.microsoft.com/office/drawing/2014/main" id="{B4BFC568-2FC8-4C8D-841A-94C6CC125DE5}"/>
              </a:ext>
            </a:extLst>
          </p:cNvPr>
          <p:cNvSpPr txBox="1"/>
          <p:nvPr/>
        </p:nvSpPr>
        <p:spPr>
          <a:xfrm>
            <a:off x="7440921" y="1831055"/>
            <a:ext cx="2350171" cy="418704"/>
          </a:xfrm>
          <a:prstGeom prst="rect">
            <a:avLst/>
          </a:prstGeom>
          <a:noFill/>
        </p:spPr>
        <p:txBody>
          <a:bodyPr wrap="square" rtlCol="0">
            <a:spAutoFit/>
          </a:bodyPr>
          <a:lstStyle/>
          <a:p>
            <a:pPr>
              <a:lnSpc>
                <a:spcPts val="1300"/>
              </a:lnSpc>
            </a:pP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② 顔再登録の確認画面で「顔情報の</a:t>
            </a:r>
            <a:endParaRPr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endParaRPr>
          </a:p>
          <a:p>
            <a:pPr>
              <a:lnSpc>
                <a:spcPts val="1300"/>
              </a:lnSpc>
            </a:pPr>
            <a:r>
              <a:rPr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rPr>
              <a:t>    </a:t>
            </a: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再登録」を選択し、「</a:t>
            </a:r>
            <a:r>
              <a:rPr lang="en-US" altLang="ja-JP" sz="900" dirty="0">
                <a:latin typeface="メイリオ" panose="020B0604030504040204" pitchFamily="50" charset="-128"/>
                <a:ea typeface="メイリオ" panose="020B0604030504040204" pitchFamily="50" charset="-128"/>
                <a:cs typeface="Malgun Gothic Semilight" panose="020B0502040204020203" pitchFamily="50" charset="-128"/>
              </a:rPr>
              <a:t>OK</a:t>
            </a:r>
            <a:r>
              <a:rPr lang="ja-JP" altLang="en-US" sz="900" dirty="0">
                <a:latin typeface="メイリオ" panose="020B0604030504040204" pitchFamily="50" charset="-128"/>
                <a:ea typeface="メイリオ" panose="020B0604030504040204" pitchFamily="50" charset="-128"/>
                <a:cs typeface="Malgun Gothic Semilight" panose="020B0502040204020203" pitchFamily="50" charset="-128"/>
              </a:rPr>
              <a:t>」を押下</a:t>
            </a:r>
          </a:p>
        </p:txBody>
      </p:sp>
      <p:sp>
        <p:nvSpPr>
          <p:cNvPr id="131" name="矢印: 右 130">
            <a:extLst>
              <a:ext uri="{FF2B5EF4-FFF2-40B4-BE49-F238E27FC236}">
                <a16:creationId xmlns:a16="http://schemas.microsoft.com/office/drawing/2014/main" id="{41A296E5-E6CB-424B-98B5-5636B0B0828B}"/>
              </a:ext>
            </a:extLst>
          </p:cNvPr>
          <p:cNvSpPr/>
          <p:nvPr/>
        </p:nvSpPr>
        <p:spPr>
          <a:xfrm rot="5400000">
            <a:off x="8479396" y="3129003"/>
            <a:ext cx="275685" cy="42947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テキスト ボックス 132">
            <a:extLst>
              <a:ext uri="{FF2B5EF4-FFF2-40B4-BE49-F238E27FC236}">
                <a16:creationId xmlns:a16="http://schemas.microsoft.com/office/drawing/2014/main" id="{4FA643A2-2540-4B9A-AA7B-CA78C013DD61}"/>
              </a:ext>
            </a:extLst>
          </p:cNvPr>
          <p:cNvSpPr txBox="1"/>
          <p:nvPr/>
        </p:nvSpPr>
        <p:spPr>
          <a:xfrm>
            <a:off x="5110517" y="1117659"/>
            <a:ext cx="2940933" cy="219040"/>
          </a:xfrm>
          <a:prstGeom prst="rect">
            <a:avLst/>
          </a:prstGeom>
          <a:noFill/>
        </p:spPr>
        <p:txBody>
          <a:bodyPr wrap="square" lIns="0" rIns="0" rtlCol="0" anchor="t" anchorCtr="0">
            <a:noAutofit/>
          </a:bodyPr>
          <a:lstStyle/>
          <a:p>
            <a:pPr>
              <a:lnSpc>
                <a:spcPct val="110000"/>
              </a:lnSpc>
              <a:spcBef>
                <a:spcPts val="100"/>
              </a:spcBef>
            </a:pPr>
            <a:r>
              <a:rPr lang="ja-JP" altLang="en-US" sz="1100" b="1" dirty="0">
                <a:solidFill>
                  <a:srgbClr val="3366FF"/>
                </a:solidFill>
                <a:latin typeface="メイリオ" panose="020B0604030504040204" pitchFamily="50" charset="-128"/>
                <a:ea typeface="メイリオ" panose="020B0604030504040204" pitchFamily="50" charset="-128"/>
                <a:cs typeface="Verdana" panose="020B0604030504040204" pitchFamily="34" charset="0"/>
              </a:rPr>
              <a:t>　顔データの再登録</a:t>
            </a:r>
            <a:endParaRPr lang="ja-JP" altLang="en-US" sz="1100" dirty="0">
              <a:solidFill>
                <a:srgbClr val="3366FF"/>
              </a:solidFill>
              <a:latin typeface="メイリオ" panose="020B0604030504040204" pitchFamily="50" charset="-128"/>
              <a:ea typeface="メイリオ" panose="020B0604030504040204" pitchFamily="50" charset="-128"/>
              <a:cs typeface="Verdana" panose="020B0604030504040204" pitchFamily="34" charset="0"/>
            </a:endParaRPr>
          </a:p>
        </p:txBody>
      </p:sp>
      <p:grpSp>
        <p:nvGrpSpPr>
          <p:cNvPr id="13" name="グループ化 12">
            <a:extLst>
              <a:ext uri="{FF2B5EF4-FFF2-40B4-BE49-F238E27FC236}">
                <a16:creationId xmlns:a16="http://schemas.microsoft.com/office/drawing/2014/main" id="{80A2D8E0-D7E7-E0A4-8900-60792C4ECFA7}"/>
              </a:ext>
            </a:extLst>
          </p:cNvPr>
          <p:cNvGrpSpPr/>
          <p:nvPr/>
        </p:nvGrpSpPr>
        <p:grpSpPr>
          <a:xfrm>
            <a:off x="3129719" y="2548870"/>
            <a:ext cx="1270215" cy="268189"/>
            <a:chOff x="7615555" y="3824931"/>
            <a:chExt cx="1270215" cy="268189"/>
          </a:xfrm>
        </p:grpSpPr>
        <p:sp>
          <p:nvSpPr>
            <p:cNvPr id="14" name="AutoShape 54">
              <a:extLst>
                <a:ext uri="{FF2B5EF4-FFF2-40B4-BE49-F238E27FC236}">
                  <a16:creationId xmlns:a16="http://schemas.microsoft.com/office/drawing/2014/main" id="{6FF40559-4E17-7FCA-C753-A2D4DD3A4C10}"/>
                </a:ext>
              </a:extLst>
            </p:cNvPr>
            <p:cNvSpPr>
              <a:spLocks noChangeArrowheads="1"/>
            </p:cNvSpPr>
            <p:nvPr/>
          </p:nvSpPr>
          <p:spPr bwMode="auto">
            <a:xfrm>
              <a:off x="7615555" y="3824931"/>
              <a:ext cx="1270215" cy="266497"/>
            </a:xfrm>
            <a:prstGeom prst="wedgeRectCallout">
              <a:avLst>
                <a:gd name="adj1" fmla="val -61740"/>
                <a:gd name="adj2" fmla="val 25596"/>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1050" dirty="0">
                <a:solidFill>
                  <a:schemeClr val="tx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FB34A210-2847-E5F6-BF3F-21E445090708}"/>
                </a:ext>
              </a:extLst>
            </p:cNvPr>
            <p:cNvSpPr txBox="1"/>
            <p:nvPr/>
          </p:nvSpPr>
          <p:spPr>
            <a:xfrm>
              <a:off x="7644122" y="3862288"/>
              <a:ext cx="1212002"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 ID</a:t>
              </a:r>
              <a:r>
                <a:rPr lang="ja-JP" altLang="en-US" sz="900" dirty="0">
                  <a:solidFill>
                    <a:schemeClr val="tx1"/>
                  </a:solidFill>
                  <a:latin typeface="メイリオ" panose="020B0604030504040204" pitchFamily="50" charset="-128"/>
                  <a:ea typeface="メイリオ" panose="020B0604030504040204" pitchFamily="50" charset="-128"/>
                </a:rPr>
                <a:t>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FBBBCCB9-B12C-16DA-56CE-616A5C0DFBE5}"/>
              </a:ext>
            </a:extLst>
          </p:cNvPr>
          <p:cNvGrpSpPr/>
          <p:nvPr/>
        </p:nvGrpSpPr>
        <p:grpSpPr>
          <a:xfrm>
            <a:off x="3126086" y="2849440"/>
            <a:ext cx="1748174" cy="390313"/>
            <a:chOff x="7611922" y="4125501"/>
            <a:chExt cx="2123824" cy="276999"/>
          </a:xfrm>
        </p:grpSpPr>
        <p:sp>
          <p:nvSpPr>
            <p:cNvPr id="17" name="AutoShape 54">
              <a:extLst>
                <a:ext uri="{FF2B5EF4-FFF2-40B4-BE49-F238E27FC236}">
                  <a16:creationId xmlns:a16="http://schemas.microsoft.com/office/drawing/2014/main" id="{2C09D353-98E5-45A5-136B-2B5B32F8EE1D}"/>
                </a:ext>
              </a:extLst>
            </p:cNvPr>
            <p:cNvSpPr>
              <a:spLocks noChangeArrowheads="1"/>
            </p:cNvSpPr>
            <p:nvPr/>
          </p:nvSpPr>
          <p:spPr bwMode="auto">
            <a:xfrm>
              <a:off x="7611922" y="4125501"/>
              <a:ext cx="2123824" cy="276999"/>
            </a:xfrm>
            <a:prstGeom prst="wedgeRectCallout">
              <a:avLst>
                <a:gd name="adj1" fmla="val -62613"/>
                <a:gd name="adj2" fmla="val -54859"/>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ja-JP" altLang="ja-JP" sz="900" dirty="0">
                <a:solidFill>
                  <a:schemeClr val="tx1"/>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0546BCA5-32B4-416A-6A56-3565688E9EC2}"/>
                </a:ext>
              </a:extLst>
            </p:cNvPr>
            <p:cNvSpPr txBox="1"/>
            <p:nvPr/>
          </p:nvSpPr>
          <p:spPr>
            <a:xfrm>
              <a:off x="7640048" y="4146326"/>
              <a:ext cx="2095698" cy="230832"/>
            </a:xfrm>
            <a:prstGeom prst="rect">
              <a:avLst/>
            </a:prstGeom>
            <a:noFill/>
          </p:spPr>
          <p:txBody>
            <a:bodyPr wrap="square">
              <a:spAutoFit/>
            </a:bodyPr>
            <a:lstStyle/>
            <a:p>
              <a:pPr>
                <a:defRPr/>
              </a:pPr>
              <a:r>
                <a:rPr lang="en-US" altLang="ja-JP" sz="900" dirty="0">
                  <a:solidFill>
                    <a:schemeClr val="tx1"/>
                  </a:solidFill>
                  <a:latin typeface="メイリオ" panose="020B0604030504040204" pitchFamily="50" charset="-128"/>
                  <a:ea typeface="メイリオ" panose="020B0604030504040204" pitchFamily="50" charset="-128"/>
                </a:rPr>
                <a:t>Windows</a:t>
              </a:r>
              <a:r>
                <a:rPr lang="ja-JP" altLang="en-US" sz="900" dirty="0">
                  <a:solidFill>
                    <a:schemeClr val="tx1"/>
                  </a:solidFill>
                  <a:latin typeface="メイリオ" panose="020B0604030504040204" pitchFamily="50" charset="-128"/>
                  <a:ea typeface="メイリオ" panose="020B0604030504040204" pitchFamily="50" charset="-128"/>
                </a:rPr>
                <a:t>ログオンパスワードを入力</a:t>
              </a:r>
            </a:p>
          </p:txBody>
        </p:sp>
      </p:grpSp>
      <p:grpSp>
        <p:nvGrpSpPr>
          <p:cNvPr id="19" name="グループ化 18">
            <a:extLst>
              <a:ext uri="{FF2B5EF4-FFF2-40B4-BE49-F238E27FC236}">
                <a16:creationId xmlns:a16="http://schemas.microsoft.com/office/drawing/2014/main" id="{DCAD5FEE-4C24-0195-40DD-3A7CE9944A5B}"/>
              </a:ext>
            </a:extLst>
          </p:cNvPr>
          <p:cNvGrpSpPr/>
          <p:nvPr/>
        </p:nvGrpSpPr>
        <p:grpSpPr>
          <a:xfrm>
            <a:off x="476139" y="3137219"/>
            <a:ext cx="968431" cy="354706"/>
            <a:chOff x="5358073" y="4425717"/>
            <a:chExt cx="968431" cy="354706"/>
          </a:xfrm>
        </p:grpSpPr>
        <p:sp>
          <p:nvSpPr>
            <p:cNvPr id="20" name="AutoShape 54">
              <a:extLst>
                <a:ext uri="{FF2B5EF4-FFF2-40B4-BE49-F238E27FC236}">
                  <a16:creationId xmlns:a16="http://schemas.microsoft.com/office/drawing/2014/main" id="{F0D2A797-9389-2811-1F16-97B4DE72DE3A}"/>
                </a:ext>
              </a:extLst>
            </p:cNvPr>
            <p:cNvSpPr>
              <a:spLocks noChangeArrowheads="1"/>
            </p:cNvSpPr>
            <p:nvPr/>
          </p:nvSpPr>
          <p:spPr bwMode="auto">
            <a:xfrm>
              <a:off x="5358073" y="4425717"/>
              <a:ext cx="968431" cy="344987"/>
            </a:xfrm>
            <a:custGeom>
              <a:avLst/>
              <a:gdLst>
                <a:gd name="connsiteX0" fmla="*/ 0 w 968431"/>
                <a:gd name="connsiteY0" fmla="*/ 0 h 248184"/>
                <a:gd name="connsiteX1" fmla="*/ 564918 w 968431"/>
                <a:gd name="connsiteY1" fmla="*/ 0 h 248184"/>
                <a:gd name="connsiteX2" fmla="*/ 748810 w 968431"/>
                <a:gd name="connsiteY2" fmla="*/ -131093 h 248184"/>
                <a:gd name="connsiteX3" fmla="*/ 807026 w 968431"/>
                <a:gd name="connsiteY3" fmla="*/ 0 h 248184"/>
                <a:gd name="connsiteX4" fmla="*/ 968431 w 968431"/>
                <a:gd name="connsiteY4" fmla="*/ 0 h 248184"/>
                <a:gd name="connsiteX5" fmla="*/ 968431 w 968431"/>
                <a:gd name="connsiteY5" fmla="*/ 41364 h 248184"/>
                <a:gd name="connsiteX6" fmla="*/ 968431 w 968431"/>
                <a:gd name="connsiteY6" fmla="*/ 41364 h 248184"/>
                <a:gd name="connsiteX7" fmla="*/ 968431 w 968431"/>
                <a:gd name="connsiteY7" fmla="*/ 103410 h 248184"/>
                <a:gd name="connsiteX8" fmla="*/ 968431 w 968431"/>
                <a:gd name="connsiteY8" fmla="*/ 248184 h 248184"/>
                <a:gd name="connsiteX9" fmla="*/ 807026 w 968431"/>
                <a:gd name="connsiteY9" fmla="*/ 248184 h 248184"/>
                <a:gd name="connsiteX10" fmla="*/ 564918 w 968431"/>
                <a:gd name="connsiteY10" fmla="*/ 248184 h 248184"/>
                <a:gd name="connsiteX11" fmla="*/ 564918 w 968431"/>
                <a:gd name="connsiteY11" fmla="*/ 248184 h 248184"/>
                <a:gd name="connsiteX12" fmla="*/ 0 w 968431"/>
                <a:gd name="connsiteY12" fmla="*/ 248184 h 248184"/>
                <a:gd name="connsiteX13" fmla="*/ 0 w 968431"/>
                <a:gd name="connsiteY13" fmla="*/ 103410 h 248184"/>
                <a:gd name="connsiteX14" fmla="*/ 0 w 968431"/>
                <a:gd name="connsiteY14" fmla="*/ 41364 h 248184"/>
                <a:gd name="connsiteX15" fmla="*/ 0 w 968431"/>
                <a:gd name="connsiteY15" fmla="*/ 41364 h 248184"/>
                <a:gd name="connsiteX16" fmla="*/ 0 w 968431"/>
                <a:gd name="connsiteY16" fmla="*/ 0 h 248184"/>
                <a:gd name="connsiteX0" fmla="*/ 0 w 968431"/>
                <a:gd name="connsiteY0" fmla="*/ 131093 h 379277"/>
                <a:gd name="connsiteX1" fmla="*/ 564918 w 968431"/>
                <a:gd name="connsiteY1" fmla="*/ 131093 h 379277"/>
                <a:gd name="connsiteX2" fmla="*/ 748810 w 968431"/>
                <a:gd name="connsiteY2" fmla="*/ 0 h 379277"/>
                <a:gd name="connsiteX3" fmla="*/ 698441 w 968431"/>
                <a:gd name="connsiteY3" fmla="*/ 132998 h 379277"/>
                <a:gd name="connsiteX4" fmla="*/ 968431 w 968431"/>
                <a:gd name="connsiteY4" fmla="*/ 131093 h 379277"/>
                <a:gd name="connsiteX5" fmla="*/ 968431 w 968431"/>
                <a:gd name="connsiteY5" fmla="*/ 172457 h 379277"/>
                <a:gd name="connsiteX6" fmla="*/ 968431 w 968431"/>
                <a:gd name="connsiteY6" fmla="*/ 172457 h 379277"/>
                <a:gd name="connsiteX7" fmla="*/ 968431 w 968431"/>
                <a:gd name="connsiteY7" fmla="*/ 234503 h 379277"/>
                <a:gd name="connsiteX8" fmla="*/ 968431 w 968431"/>
                <a:gd name="connsiteY8" fmla="*/ 379277 h 379277"/>
                <a:gd name="connsiteX9" fmla="*/ 807026 w 968431"/>
                <a:gd name="connsiteY9" fmla="*/ 379277 h 379277"/>
                <a:gd name="connsiteX10" fmla="*/ 564918 w 968431"/>
                <a:gd name="connsiteY10" fmla="*/ 379277 h 379277"/>
                <a:gd name="connsiteX11" fmla="*/ 564918 w 968431"/>
                <a:gd name="connsiteY11" fmla="*/ 379277 h 379277"/>
                <a:gd name="connsiteX12" fmla="*/ 0 w 968431"/>
                <a:gd name="connsiteY12" fmla="*/ 379277 h 379277"/>
                <a:gd name="connsiteX13" fmla="*/ 0 w 968431"/>
                <a:gd name="connsiteY13" fmla="*/ 234503 h 379277"/>
                <a:gd name="connsiteX14" fmla="*/ 0 w 968431"/>
                <a:gd name="connsiteY14" fmla="*/ 172457 h 379277"/>
                <a:gd name="connsiteX15" fmla="*/ 0 w 968431"/>
                <a:gd name="connsiteY15" fmla="*/ 172457 h 379277"/>
                <a:gd name="connsiteX16" fmla="*/ 0 w 968431"/>
                <a:gd name="connsiteY16" fmla="*/ 131093 h 379277"/>
                <a:gd name="connsiteX0" fmla="*/ 0 w 968431"/>
                <a:gd name="connsiteY0" fmla="*/ 131093 h 379277"/>
                <a:gd name="connsiteX1" fmla="*/ 612543 w 968431"/>
                <a:gd name="connsiteY1" fmla="*/ 129188 h 379277"/>
                <a:gd name="connsiteX2" fmla="*/ 748810 w 968431"/>
                <a:gd name="connsiteY2" fmla="*/ 0 h 379277"/>
                <a:gd name="connsiteX3" fmla="*/ 698441 w 968431"/>
                <a:gd name="connsiteY3" fmla="*/ 132998 h 379277"/>
                <a:gd name="connsiteX4" fmla="*/ 968431 w 968431"/>
                <a:gd name="connsiteY4" fmla="*/ 131093 h 379277"/>
                <a:gd name="connsiteX5" fmla="*/ 968431 w 968431"/>
                <a:gd name="connsiteY5" fmla="*/ 172457 h 379277"/>
                <a:gd name="connsiteX6" fmla="*/ 968431 w 968431"/>
                <a:gd name="connsiteY6" fmla="*/ 172457 h 379277"/>
                <a:gd name="connsiteX7" fmla="*/ 968431 w 968431"/>
                <a:gd name="connsiteY7" fmla="*/ 234503 h 379277"/>
                <a:gd name="connsiteX8" fmla="*/ 968431 w 968431"/>
                <a:gd name="connsiteY8" fmla="*/ 379277 h 379277"/>
                <a:gd name="connsiteX9" fmla="*/ 807026 w 968431"/>
                <a:gd name="connsiteY9" fmla="*/ 379277 h 379277"/>
                <a:gd name="connsiteX10" fmla="*/ 564918 w 968431"/>
                <a:gd name="connsiteY10" fmla="*/ 379277 h 379277"/>
                <a:gd name="connsiteX11" fmla="*/ 564918 w 968431"/>
                <a:gd name="connsiteY11" fmla="*/ 379277 h 379277"/>
                <a:gd name="connsiteX12" fmla="*/ 0 w 968431"/>
                <a:gd name="connsiteY12" fmla="*/ 379277 h 379277"/>
                <a:gd name="connsiteX13" fmla="*/ 0 w 968431"/>
                <a:gd name="connsiteY13" fmla="*/ 234503 h 379277"/>
                <a:gd name="connsiteX14" fmla="*/ 0 w 968431"/>
                <a:gd name="connsiteY14" fmla="*/ 172457 h 379277"/>
                <a:gd name="connsiteX15" fmla="*/ 0 w 968431"/>
                <a:gd name="connsiteY15" fmla="*/ 172457 h 379277"/>
                <a:gd name="connsiteX16" fmla="*/ 0 w 968431"/>
                <a:gd name="connsiteY16" fmla="*/ 131093 h 379277"/>
                <a:gd name="connsiteX0" fmla="*/ 0 w 968431"/>
                <a:gd name="connsiteY0" fmla="*/ 96803 h 344987"/>
                <a:gd name="connsiteX1" fmla="*/ 612543 w 968431"/>
                <a:gd name="connsiteY1" fmla="*/ 94898 h 344987"/>
                <a:gd name="connsiteX2" fmla="*/ 714520 w 968431"/>
                <a:gd name="connsiteY2" fmla="*/ 0 h 344987"/>
                <a:gd name="connsiteX3" fmla="*/ 698441 w 968431"/>
                <a:gd name="connsiteY3" fmla="*/ 98708 h 344987"/>
                <a:gd name="connsiteX4" fmla="*/ 968431 w 968431"/>
                <a:gd name="connsiteY4" fmla="*/ 96803 h 344987"/>
                <a:gd name="connsiteX5" fmla="*/ 968431 w 968431"/>
                <a:gd name="connsiteY5" fmla="*/ 138167 h 344987"/>
                <a:gd name="connsiteX6" fmla="*/ 968431 w 968431"/>
                <a:gd name="connsiteY6" fmla="*/ 138167 h 344987"/>
                <a:gd name="connsiteX7" fmla="*/ 968431 w 968431"/>
                <a:gd name="connsiteY7" fmla="*/ 200213 h 344987"/>
                <a:gd name="connsiteX8" fmla="*/ 968431 w 968431"/>
                <a:gd name="connsiteY8" fmla="*/ 344987 h 344987"/>
                <a:gd name="connsiteX9" fmla="*/ 807026 w 968431"/>
                <a:gd name="connsiteY9" fmla="*/ 344987 h 344987"/>
                <a:gd name="connsiteX10" fmla="*/ 564918 w 968431"/>
                <a:gd name="connsiteY10" fmla="*/ 344987 h 344987"/>
                <a:gd name="connsiteX11" fmla="*/ 564918 w 968431"/>
                <a:gd name="connsiteY11" fmla="*/ 344987 h 344987"/>
                <a:gd name="connsiteX12" fmla="*/ 0 w 968431"/>
                <a:gd name="connsiteY12" fmla="*/ 344987 h 344987"/>
                <a:gd name="connsiteX13" fmla="*/ 0 w 968431"/>
                <a:gd name="connsiteY13" fmla="*/ 200213 h 344987"/>
                <a:gd name="connsiteX14" fmla="*/ 0 w 968431"/>
                <a:gd name="connsiteY14" fmla="*/ 138167 h 344987"/>
                <a:gd name="connsiteX15" fmla="*/ 0 w 968431"/>
                <a:gd name="connsiteY15" fmla="*/ 138167 h 344987"/>
                <a:gd name="connsiteX16" fmla="*/ 0 w 968431"/>
                <a:gd name="connsiteY16" fmla="*/ 96803 h 34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8431" h="344987">
                  <a:moveTo>
                    <a:pt x="0" y="96803"/>
                  </a:moveTo>
                  <a:lnTo>
                    <a:pt x="612543" y="94898"/>
                  </a:lnTo>
                  <a:lnTo>
                    <a:pt x="714520" y="0"/>
                  </a:lnTo>
                  <a:lnTo>
                    <a:pt x="698441" y="98708"/>
                  </a:lnTo>
                  <a:lnTo>
                    <a:pt x="968431" y="96803"/>
                  </a:lnTo>
                  <a:lnTo>
                    <a:pt x="968431" y="138167"/>
                  </a:lnTo>
                  <a:lnTo>
                    <a:pt x="968431" y="138167"/>
                  </a:lnTo>
                  <a:lnTo>
                    <a:pt x="968431" y="200213"/>
                  </a:lnTo>
                  <a:lnTo>
                    <a:pt x="968431" y="344987"/>
                  </a:lnTo>
                  <a:lnTo>
                    <a:pt x="807026" y="344987"/>
                  </a:lnTo>
                  <a:lnTo>
                    <a:pt x="564918" y="344987"/>
                  </a:lnTo>
                  <a:lnTo>
                    <a:pt x="564918" y="344987"/>
                  </a:lnTo>
                  <a:lnTo>
                    <a:pt x="0" y="344987"/>
                  </a:lnTo>
                  <a:lnTo>
                    <a:pt x="0" y="200213"/>
                  </a:lnTo>
                  <a:lnTo>
                    <a:pt x="0" y="138167"/>
                  </a:lnTo>
                  <a:lnTo>
                    <a:pt x="0" y="138167"/>
                  </a:lnTo>
                  <a:lnTo>
                    <a:pt x="0" y="96803"/>
                  </a:lnTo>
                  <a:close/>
                </a:path>
              </a:pathLst>
            </a:custGeom>
            <a:solidFill>
              <a:schemeClr val="bg1"/>
            </a:solidFill>
            <a:ln w="3175">
              <a:solidFill>
                <a:schemeClr val="bg1">
                  <a:lumMod val="65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lgn="ctr">
                <a:defRPr/>
              </a:pPr>
              <a:endParaRPr lang="ja-JP" altLang="ja-JP" sz="1050" dirty="0">
                <a:solidFill>
                  <a:schemeClr val="tx1"/>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B0A6DB6-6580-2098-89FF-67B8631FD704}"/>
                </a:ext>
              </a:extLst>
            </p:cNvPr>
            <p:cNvSpPr txBox="1"/>
            <p:nvPr/>
          </p:nvSpPr>
          <p:spPr>
            <a:xfrm>
              <a:off x="5371609" y="4549591"/>
              <a:ext cx="889114" cy="230832"/>
            </a:xfrm>
            <a:prstGeom prst="rect">
              <a:avLst/>
            </a:prstGeom>
            <a:noFill/>
          </p:spPr>
          <p:txBody>
            <a:bodyPr wrap="square">
              <a:spAutoFit/>
            </a:bodyPr>
            <a:lstStyle/>
            <a:p>
              <a:pPr algn="ctr">
                <a:defRPr/>
              </a:pPr>
              <a:r>
                <a:rPr lang="ja-JP" altLang="en-US" sz="900" dirty="0">
                  <a:solidFill>
                    <a:schemeClr val="tx1"/>
                  </a:solidFill>
                  <a:latin typeface="メイリオ" panose="020B0604030504040204" pitchFamily="50" charset="-128"/>
                  <a:ea typeface="メイリオ" panose="020B0604030504040204" pitchFamily="50" charset="-128"/>
                </a:rPr>
                <a:t>生体</a:t>
              </a:r>
              <a:r>
                <a:rPr lang="en-US" altLang="ja-JP" sz="900" dirty="0">
                  <a:solidFill>
                    <a:schemeClr val="tx1"/>
                  </a:solidFill>
                  <a:latin typeface="メイリオ" panose="020B0604030504040204" pitchFamily="50" charset="-128"/>
                  <a:ea typeface="メイリオ" panose="020B0604030504040204" pitchFamily="50" charset="-128"/>
                </a:rPr>
                <a:t>ID</a:t>
              </a:r>
              <a:r>
                <a:rPr lang="ja-JP" altLang="en-US" sz="900" dirty="0">
                  <a:solidFill>
                    <a:schemeClr val="tx1"/>
                  </a:solidFill>
                  <a:latin typeface="メイリオ" panose="020B0604030504040204" pitchFamily="50" charset="-128"/>
                  <a:ea typeface="メイリオ" panose="020B0604030504040204" pitchFamily="50" charset="-128"/>
                </a:rPr>
                <a:t>を入力</a:t>
              </a:r>
              <a:endParaRPr lang="ja-JP" altLang="ja-JP" sz="900" dirty="0">
                <a:solidFill>
                  <a:schemeClr val="tx1"/>
                </a:solidFill>
                <a:latin typeface="メイリオ" panose="020B0604030504040204" pitchFamily="50" charset="-128"/>
                <a:ea typeface="メイリオ" panose="020B0604030504040204" pitchFamily="50" charset="-128"/>
              </a:endParaRPr>
            </a:p>
          </p:txBody>
        </p:sp>
      </p:grpSp>
      <p:grpSp>
        <p:nvGrpSpPr>
          <p:cNvPr id="25" name="グループ化 24">
            <a:extLst>
              <a:ext uri="{FF2B5EF4-FFF2-40B4-BE49-F238E27FC236}">
                <a16:creationId xmlns:a16="http://schemas.microsoft.com/office/drawing/2014/main" id="{8B2534C9-315F-BB42-4566-E5A06DBDC060}"/>
              </a:ext>
            </a:extLst>
          </p:cNvPr>
          <p:cNvGrpSpPr/>
          <p:nvPr/>
        </p:nvGrpSpPr>
        <p:grpSpPr>
          <a:xfrm>
            <a:off x="1989194" y="5811997"/>
            <a:ext cx="1884204" cy="266498"/>
            <a:chOff x="1950947" y="5812443"/>
            <a:chExt cx="1884204" cy="266498"/>
          </a:xfrm>
        </p:grpSpPr>
        <p:sp>
          <p:nvSpPr>
            <p:cNvPr id="86" name="AutoShape 54">
              <a:extLst>
                <a:ext uri="{FF2B5EF4-FFF2-40B4-BE49-F238E27FC236}">
                  <a16:creationId xmlns:a16="http://schemas.microsoft.com/office/drawing/2014/main" id="{D3EFCDEF-EB63-4D6F-8714-67142EDDCC05}"/>
                </a:ext>
              </a:extLst>
            </p:cNvPr>
            <p:cNvSpPr>
              <a:spLocks noChangeArrowheads="1"/>
            </p:cNvSpPr>
            <p:nvPr/>
          </p:nvSpPr>
          <p:spPr bwMode="auto">
            <a:xfrm>
              <a:off x="1950947" y="5812443"/>
              <a:ext cx="1853973" cy="266498"/>
            </a:xfrm>
            <a:prstGeom prst="wedgeRectCallout">
              <a:avLst>
                <a:gd name="adj1" fmla="val -86593"/>
                <a:gd name="adj2" fmla="val 48328"/>
              </a:avLst>
            </a:prstGeom>
            <a:solidFill>
              <a:schemeClr val="bg1"/>
            </a:solidFill>
            <a:ln w="12700">
              <a:solidFill>
                <a:schemeClr val="bg1">
                  <a:lumMod val="50000"/>
                </a:schemeClr>
              </a:solidFill>
              <a:headEnd/>
              <a:tailEn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FFCD6EE0-8485-DFA7-FF4B-CA6C22F49FDE}"/>
                </a:ext>
              </a:extLst>
            </p:cNvPr>
            <p:cNvSpPr txBox="1"/>
            <p:nvPr/>
          </p:nvSpPr>
          <p:spPr>
            <a:xfrm>
              <a:off x="1950947" y="5845239"/>
              <a:ext cx="1884204" cy="230832"/>
            </a:xfrm>
            <a:prstGeom prst="rect">
              <a:avLst/>
            </a:prstGeom>
            <a:noFill/>
          </p:spPr>
          <p:txBody>
            <a:bodyPr wrap="square">
              <a:spAutoFit/>
            </a:bodyPr>
            <a:lstStyle/>
            <a:p>
              <a:pPr>
                <a:defRPr/>
              </a:pPr>
              <a:r>
                <a:rPr lang="ja-JP" altLang="en-US" sz="900" dirty="0">
                  <a:solidFill>
                    <a:schemeClr val="tx1"/>
                  </a:solidFill>
                  <a:latin typeface="メイリオ" panose="020B0604030504040204" pitchFamily="50" charset="-128"/>
                  <a:ea typeface="メイリオ" panose="020B0604030504040204" pitchFamily="50" charset="-128"/>
                </a:rPr>
                <a:t>表示されている</a:t>
              </a:r>
              <a:r>
                <a:rPr lang="en-US" altLang="ja-JP" sz="900" dirty="0">
                  <a:solidFill>
                    <a:schemeClr val="tx1"/>
                  </a:solidFill>
                  <a:latin typeface="メイリオ" panose="020B0604030504040204" pitchFamily="50" charset="-128"/>
                  <a:ea typeface="メイリオ" panose="020B0604030504040204" pitchFamily="50" charset="-128"/>
                </a:rPr>
                <a:t>PIN</a:t>
              </a:r>
              <a:r>
                <a:rPr lang="ja-JP" altLang="en-US" sz="900" dirty="0">
                  <a:solidFill>
                    <a:schemeClr val="tx1"/>
                  </a:solidFill>
                  <a:latin typeface="メイリオ" panose="020B0604030504040204" pitchFamily="50" charset="-128"/>
                  <a:ea typeface="メイリオ" panose="020B0604030504040204" pitchFamily="50" charset="-128"/>
                </a:rPr>
                <a:t>長に従い入力</a:t>
              </a:r>
              <a:endParaRPr lang="en-US" altLang="ja-JP" sz="900" dirty="0">
                <a:solidFill>
                  <a:schemeClr val="tx1"/>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4051600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図 165">
            <a:extLst>
              <a:ext uri="{FF2B5EF4-FFF2-40B4-BE49-F238E27FC236}">
                <a16:creationId xmlns:a16="http://schemas.microsoft.com/office/drawing/2014/main" id="{9C582178-1AC8-4BA2-8DDB-310AB1DA3553}"/>
              </a:ext>
            </a:extLst>
          </p:cNvPr>
          <p:cNvPicPr>
            <a:picLocks noChangeAspect="1"/>
          </p:cNvPicPr>
          <p:nvPr/>
        </p:nvPicPr>
        <p:blipFill>
          <a:blip r:embed="rId3"/>
          <a:stretch>
            <a:fillRect/>
          </a:stretch>
        </p:blipFill>
        <p:spPr>
          <a:xfrm>
            <a:off x="6275210" y="4392944"/>
            <a:ext cx="2753135" cy="1680832"/>
          </a:xfrm>
          <a:prstGeom prst="rect">
            <a:avLst/>
          </a:prstGeom>
        </p:spPr>
      </p:pic>
      <p:sp>
        <p:nvSpPr>
          <p:cNvPr id="167" name="四角形: 角を丸くする 166">
            <a:extLst>
              <a:ext uri="{FF2B5EF4-FFF2-40B4-BE49-F238E27FC236}">
                <a16:creationId xmlns:a16="http://schemas.microsoft.com/office/drawing/2014/main" id="{4375B6F0-79CE-4428-B59F-0AEB3F3D64B0}"/>
              </a:ext>
            </a:extLst>
          </p:cNvPr>
          <p:cNvSpPr/>
          <p:nvPr/>
        </p:nvSpPr>
        <p:spPr>
          <a:xfrm>
            <a:off x="7383514" y="5603205"/>
            <a:ext cx="1082151" cy="264388"/>
          </a:xfrm>
          <a:prstGeom prst="roundRect">
            <a:avLst/>
          </a:prstGeom>
          <a:no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68" name="四角形: 角を丸くする 167">
            <a:extLst>
              <a:ext uri="{FF2B5EF4-FFF2-40B4-BE49-F238E27FC236}">
                <a16:creationId xmlns:a16="http://schemas.microsoft.com/office/drawing/2014/main" id="{BCE2ED14-0F8B-4A7F-A574-14EAFFE67897}"/>
              </a:ext>
            </a:extLst>
          </p:cNvPr>
          <p:cNvSpPr/>
          <p:nvPr/>
        </p:nvSpPr>
        <p:spPr>
          <a:xfrm>
            <a:off x="8505848" y="5603205"/>
            <a:ext cx="252781" cy="264388"/>
          </a:xfrm>
          <a:prstGeom prst="roundRect">
            <a:avLst/>
          </a:prstGeom>
          <a:no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69" name="四角形吹き出し 62">
            <a:extLst>
              <a:ext uri="{FF2B5EF4-FFF2-40B4-BE49-F238E27FC236}">
                <a16:creationId xmlns:a16="http://schemas.microsoft.com/office/drawing/2014/main" id="{91CF9F45-F029-4822-98CD-D3C4AAFA14CE}"/>
              </a:ext>
            </a:extLst>
          </p:cNvPr>
          <p:cNvSpPr/>
          <p:nvPr/>
        </p:nvSpPr>
        <p:spPr bwMode="auto">
          <a:xfrm>
            <a:off x="6092870" y="4697630"/>
            <a:ext cx="1290644" cy="809949"/>
          </a:xfrm>
          <a:custGeom>
            <a:avLst/>
            <a:gdLst>
              <a:gd name="connsiteX0" fmla="*/ 0 w 1290644"/>
              <a:gd name="connsiteY0" fmla="*/ 0 h 581092"/>
              <a:gd name="connsiteX1" fmla="*/ 752876 w 1290644"/>
              <a:gd name="connsiteY1" fmla="*/ 0 h 581092"/>
              <a:gd name="connsiteX2" fmla="*/ 752876 w 1290644"/>
              <a:gd name="connsiteY2" fmla="*/ 0 h 581092"/>
              <a:gd name="connsiteX3" fmla="*/ 1075537 w 1290644"/>
              <a:gd name="connsiteY3" fmla="*/ 0 h 581092"/>
              <a:gd name="connsiteX4" fmla="*/ 1290644 w 1290644"/>
              <a:gd name="connsiteY4" fmla="*/ 0 h 581092"/>
              <a:gd name="connsiteX5" fmla="*/ 1290644 w 1290644"/>
              <a:gd name="connsiteY5" fmla="*/ 338970 h 581092"/>
              <a:gd name="connsiteX6" fmla="*/ 1290644 w 1290644"/>
              <a:gd name="connsiteY6" fmla="*/ 338970 h 581092"/>
              <a:gd name="connsiteX7" fmla="*/ 1290644 w 1290644"/>
              <a:gd name="connsiteY7" fmla="*/ 484243 h 581092"/>
              <a:gd name="connsiteX8" fmla="*/ 1290644 w 1290644"/>
              <a:gd name="connsiteY8" fmla="*/ 581092 h 581092"/>
              <a:gd name="connsiteX9" fmla="*/ 1075537 w 1290644"/>
              <a:gd name="connsiteY9" fmla="*/ 581092 h 581092"/>
              <a:gd name="connsiteX10" fmla="*/ 677769 w 1290644"/>
              <a:gd name="connsiteY10" fmla="*/ 809949 h 581092"/>
              <a:gd name="connsiteX11" fmla="*/ 752876 w 1290644"/>
              <a:gd name="connsiteY11" fmla="*/ 581092 h 581092"/>
              <a:gd name="connsiteX12" fmla="*/ 0 w 1290644"/>
              <a:gd name="connsiteY12" fmla="*/ 581092 h 581092"/>
              <a:gd name="connsiteX13" fmla="*/ 0 w 1290644"/>
              <a:gd name="connsiteY13" fmla="*/ 484243 h 581092"/>
              <a:gd name="connsiteX14" fmla="*/ 0 w 1290644"/>
              <a:gd name="connsiteY14" fmla="*/ 338970 h 581092"/>
              <a:gd name="connsiteX15" fmla="*/ 0 w 1290644"/>
              <a:gd name="connsiteY15" fmla="*/ 338970 h 581092"/>
              <a:gd name="connsiteX16" fmla="*/ 0 w 1290644"/>
              <a:gd name="connsiteY16" fmla="*/ 0 h 581092"/>
              <a:gd name="connsiteX0" fmla="*/ 0 w 1290644"/>
              <a:gd name="connsiteY0" fmla="*/ 0 h 809949"/>
              <a:gd name="connsiteX1" fmla="*/ 752876 w 1290644"/>
              <a:gd name="connsiteY1" fmla="*/ 0 h 809949"/>
              <a:gd name="connsiteX2" fmla="*/ 752876 w 1290644"/>
              <a:gd name="connsiteY2" fmla="*/ 0 h 809949"/>
              <a:gd name="connsiteX3" fmla="*/ 1075537 w 1290644"/>
              <a:gd name="connsiteY3" fmla="*/ 0 h 809949"/>
              <a:gd name="connsiteX4" fmla="*/ 1290644 w 1290644"/>
              <a:gd name="connsiteY4" fmla="*/ 0 h 809949"/>
              <a:gd name="connsiteX5" fmla="*/ 1290644 w 1290644"/>
              <a:gd name="connsiteY5" fmla="*/ 338970 h 809949"/>
              <a:gd name="connsiteX6" fmla="*/ 1290644 w 1290644"/>
              <a:gd name="connsiteY6" fmla="*/ 338970 h 809949"/>
              <a:gd name="connsiteX7" fmla="*/ 1290644 w 1290644"/>
              <a:gd name="connsiteY7" fmla="*/ 484243 h 809949"/>
              <a:gd name="connsiteX8" fmla="*/ 1290644 w 1290644"/>
              <a:gd name="connsiteY8" fmla="*/ 581092 h 809949"/>
              <a:gd name="connsiteX9" fmla="*/ 881227 w 1290644"/>
              <a:gd name="connsiteY9" fmla="*/ 588712 h 809949"/>
              <a:gd name="connsiteX10" fmla="*/ 677769 w 1290644"/>
              <a:gd name="connsiteY10" fmla="*/ 809949 h 809949"/>
              <a:gd name="connsiteX11" fmla="*/ 752876 w 1290644"/>
              <a:gd name="connsiteY11" fmla="*/ 581092 h 809949"/>
              <a:gd name="connsiteX12" fmla="*/ 0 w 1290644"/>
              <a:gd name="connsiteY12" fmla="*/ 581092 h 809949"/>
              <a:gd name="connsiteX13" fmla="*/ 0 w 1290644"/>
              <a:gd name="connsiteY13" fmla="*/ 484243 h 809949"/>
              <a:gd name="connsiteX14" fmla="*/ 0 w 1290644"/>
              <a:gd name="connsiteY14" fmla="*/ 338970 h 809949"/>
              <a:gd name="connsiteX15" fmla="*/ 0 w 1290644"/>
              <a:gd name="connsiteY15" fmla="*/ 338970 h 809949"/>
              <a:gd name="connsiteX16" fmla="*/ 0 w 1290644"/>
              <a:gd name="connsiteY16" fmla="*/ 0 h 80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0644" h="809949">
                <a:moveTo>
                  <a:pt x="0" y="0"/>
                </a:moveTo>
                <a:lnTo>
                  <a:pt x="752876" y="0"/>
                </a:lnTo>
                <a:lnTo>
                  <a:pt x="752876" y="0"/>
                </a:lnTo>
                <a:lnTo>
                  <a:pt x="1075537" y="0"/>
                </a:lnTo>
                <a:lnTo>
                  <a:pt x="1290644" y="0"/>
                </a:lnTo>
                <a:lnTo>
                  <a:pt x="1290644" y="338970"/>
                </a:lnTo>
                <a:lnTo>
                  <a:pt x="1290644" y="338970"/>
                </a:lnTo>
                <a:lnTo>
                  <a:pt x="1290644" y="484243"/>
                </a:lnTo>
                <a:lnTo>
                  <a:pt x="1290644" y="581092"/>
                </a:lnTo>
                <a:lnTo>
                  <a:pt x="881227" y="588712"/>
                </a:lnTo>
                <a:lnTo>
                  <a:pt x="677769" y="809949"/>
                </a:lnTo>
                <a:lnTo>
                  <a:pt x="752876" y="581092"/>
                </a:lnTo>
                <a:lnTo>
                  <a:pt x="0" y="581092"/>
                </a:lnTo>
                <a:lnTo>
                  <a:pt x="0" y="484243"/>
                </a:lnTo>
                <a:lnTo>
                  <a:pt x="0" y="338970"/>
                </a:lnTo>
                <a:lnTo>
                  <a:pt x="0" y="338970"/>
                </a:lnTo>
                <a:lnTo>
                  <a:pt x="0" y="0"/>
                </a:lnTo>
                <a:close/>
              </a:path>
            </a:pathLst>
          </a:custGeom>
          <a:solidFill>
            <a:srgbClr val="3366FF"/>
          </a:solidFill>
          <a:ln w="9525" algn="ctr">
            <a:solidFill>
              <a:schemeClr val="bg1"/>
            </a:solidFill>
            <a:miter lim="800000"/>
            <a:headEnd/>
            <a:tailEnd/>
          </a:ln>
          <a:effectLst/>
        </p:spPr>
        <p:txBody>
          <a:bodyPr wrap="square" lIns="60942" tIns="127187" rIns="60942" bIns="30471"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eaLnBrk="1" hangingPunct="1">
              <a:lnSpc>
                <a:spcPct val="65000"/>
              </a:lnSpc>
              <a:spcBef>
                <a:spcPct val="50000"/>
              </a:spcBef>
            </a:pPr>
            <a:endParaRPr kumimoji="1" lang="ja-JP" altLang="en-US" sz="1333" dirty="0">
              <a:solidFill>
                <a:srgbClr val="002060"/>
              </a:solidFill>
            </a:endParaRPr>
          </a:p>
        </p:txBody>
      </p:sp>
      <p:pic>
        <p:nvPicPr>
          <p:cNvPr id="170" name="図 169">
            <a:extLst>
              <a:ext uri="{FF2B5EF4-FFF2-40B4-BE49-F238E27FC236}">
                <a16:creationId xmlns:a16="http://schemas.microsoft.com/office/drawing/2014/main" id="{3BAB4D14-F4BA-453C-81D6-BB9986A1A3DE}"/>
              </a:ext>
            </a:extLst>
          </p:cNvPr>
          <p:cNvPicPr>
            <a:picLocks noChangeAspect="1"/>
          </p:cNvPicPr>
          <p:nvPr/>
        </p:nvPicPr>
        <p:blipFill rotWithShape="1">
          <a:blip r:embed="rId3"/>
          <a:srcRect l="48673" t="7097" r="21438" b="47086"/>
          <a:stretch/>
        </p:blipFill>
        <p:spPr>
          <a:xfrm>
            <a:off x="6158891" y="4740908"/>
            <a:ext cx="535985" cy="501615"/>
          </a:xfrm>
          <a:prstGeom prst="rect">
            <a:avLst/>
          </a:prstGeom>
        </p:spPr>
      </p:pic>
      <p:sp>
        <p:nvSpPr>
          <p:cNvPr id="171" name="Text Box 11">
            <a:extLst>
              <a:ext uri="{FF2B5EF4-FFF2-40B4-BE49-F238E27FC236}">
                <a16:creationId xmlns:a16="http://schemas.microsoft.com/office/drawing/2014/main" id="{1E39EB63-31EA-42A3-AE0A-4AFF01F95FA0}"/>
              </a:ext>
            </a:extLst>
          </p:cNvPr>
          <p:cNvSpPr txBox="1">
            <a:spLocks noChangeArrowheads="1"/>
          </p:cNvSpPr>
          <p:nvPr/>
        </p:nvSpPr>
        <p:spPr bwMode="auto">
          <a:xfrm>
            <a:off x="6746707" y="4871772"/>
            <a:ext cx="4865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900"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rPr>
              <a:t>顔</a:t>
            </a:r>
          </a:p>
        </p:txBody>
      </p:sp>
      <p:sp>
        <p:nvSpPr>
          <p:cNvPr id="70" name="コンテンツ プレースホルダー 2">
            <a:extLst>
              <a:ext uri="{FF2B5EF4-FFF2-40B4-BE49-F238E27FC236}">
                <a16:creationId xmlns:a16="http://schemas.microsoft.com/office/drawing/2014/main" id="{6729FA87-9D5B-4880-9B14-669C8EBFE2A6}"/>
              </a:ext>
            </a:extLst>
          </p:cNvPr>
          <p:cNvSpPr txBox="1">
            <a:spLocks/>
          </p:cNvSpPr>
          <p:nvPr/>
        </p:nvSpPr>
        <p:spPr bwMode="auto">
          <a:xfrm>
            <a:off x="424180" y="1048645"/>
            <a:ext cx="8185316" cy="37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600" b="1" kern="0" dirty="0">
                <a:solidFill>
                  <a:srgbClr val="3366FF"/>
                </a:solidFill>
              </a:rPr>
              <a:t>IC</a:t>
            </a:r>
            <a:r>
              <a:rPr lang="ja-JP" altLang="en-US" sz="1600" b="1" kern="0" dirty="0">
                <a:solidFill>
                  <a:srgbClr val="3366FF"/>
                </a:solidFill>
              </a:rPr>
              <a:t>カード認証と生体認証の併用</a:t>
            </a:r>
          </a:p>
        </p:txBody>
      </p:sp>
      <p:sp>
        <p:nvSpPr>
          <p:cNvPr id="71" name="コンテンツ プレースホルダー 2">
            <a:extLst>
              <a:ext uri="{FF2B5EF4-FFF2-40B4-BE49-F238E27FC236}">
                <a16:creationId xmlns:a16="http://schemas.microsoft.com/office/drawing/2014/main" id="{AA03A877-E0A4-4A36-816B-B04AA5B101F9}"/>
              </a:ext>
            </a:extLst>
          </p:cNvPr>
          <p:cNvSpPr txBox="1">
            <a:spLocks/>
          </p:cNvSpPr>
          <p:nvPr/>
        </p:nvSpPr>
        <p:spPr bwMode="auto">
          <a:xfrm>
            <a:off x="424180" y="1362507"/>
            <a:ext cx="7980483" cy="598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200" kern="0" dirty="0">
                <a:solidFill>
                  <a:schemeClr val="tx1"/>
                </a:solidFill>
              </a:rPr>
              <a:t>用途に応じて認証方法を柔軟に切り替えることができます。</a:t>
            </a:r>
            <a:endParaRPr lang="en-US" altLang="ja-JP" sz="1200" kern="0" dirty="0">
              <a:solidFill>
                <a:schemeClr val="tx1"/>
              </a:solidFill>
            </a:endParaRPr>
          </a:p>
          <a:p>
            <a:pPr marL="0" indent="0">
              <a:buFont typeface="Wingdings" charset="2"/>
              <a:buNone/>
            </a:pPr>
            <a:r>
              <a:rPr lang="ja-JP" altLang="en-US" sz="1200" b="1" kern="0" dirty="0">
                <a:solidFill>
                  <a:schemeClr val="tx1"/>
                </a:solidFill>
              </a:rPr>
              <a:t>通常の業務で使用する</a:t>
            </a:r>
            <a:r>
              <a:rPr lang="en-US" altLang="ja-JP" sz="1200" b="1" kern="0" dirty="0">
                <a:solidFill>
                  <a:schemeClr val="tx1"/>
                </a:solidFill>
              </a:rPr>
              <a:t>PC</a:t>
            </a:r>
            <a:r>
              <a:rPr lang="ja-JP" altLang="en-US" sz="1200" b="1" kern="0" dirty="0">
                <a:solidFill>
                  <a:schemeClr val="tx1"/>
                </a:solidFill>
              </a:rPr>
              <a:t>：</a:t>
            </a:r>
            <a:r>
              <a:rPr lang="en-US" altLang="ja-JP" sz="1200" kern="0" dirty="0">
                <a:solidFill>
                  <a:schemeClr val="tx1"/>
                </a:solidFill>
              </a:rPr>
              <a:t>IC</a:t>
            </a:r>
            <a:r>
              <a:rPr lang="ja-JP" altLang="en-US" sz="1200" kern="0" dirty="0">
                <a:solidFill>
                  <a:schemeClr val="tx1"/>
                </a:solidFill>
              </a:rPr>
              <a:t>カード認証　　</a:t>
            </a:r>
            <a:r>
              <a:rPr lang="en-US" altLang="ja-JP" sz="1200" kern="0" dirty="0">
                <a:solidFill>
                  <a:schemeClr val="tx1"/>
                </a:solidFill>
              </a:rPr>
              <a:t>|</a:t>
            </a:r>
            <a:r>
              <a:rPr lang="ja-JP" altLang="en-US" sz="1200" kern="0" dirty="0">
                <a:solidFill>
                  <a:schemeClr val="tx1"/>
                </a:solidFill>
              </a:rPr>
              <a:t>　　</a:t>
            </a:r>
            <a:r>
              <a:rPr lang="ja-JP" altLang="en-US" sz="1200" b="1" kern="0" dirty="0">
                <a:solidFill>
                  <a:schemeClr val="tx1"/>
                </a:solidFill>
              </a:rPr>
              <a:t>セキュアな業務</a:t>
            </a:r>
            <a:r>
              <a:rPr lang="en-US" altLang="ja-JP" sz="1200" b="1" kern="0" dirty="0">
                <a:solidFill>
                  <a:schemeClr val="tx1"/>
                </a:solidFill>
              </a:rPr>
              <a:t>PC</a:t>
            </a:r>
            <a:r>
              <a:rPr lang="ja-JP" altLang="en-US" sz="1200" b="1" kern="0" dirty="0">
                <a:solidFill>
                  <a:schemeClr val="tx1"/>
                </a:solidFill>
              </a:rPr>
              <a:t>：</a:t>
            </a:r>
            <a:r>
              <a:rPr lang="ja-JP" altLang="en-US" sz="1200" kern="0" dirty="0">
                <a:solidFill>
                  <a:schemeClr val="tx1"/>
                </a:solidFill>
              </a:rPr>
              <a:t>生体認証</a:t>
            </a:r>
            <a:endParaRPr lang="en-US" altLang="ja-JP" sz="1200" kern="0" dirty="0">
              <a:solidFill>
                <a:schemeClr val="tx1"/>
              </a:solidFill>
            </a:endParaRPr>
          </a:p>
        </p:txBody>
      </p:sp>
      <p:sp>
        <p:nvSpPr>
          <p:cNvPr id="19" name="正方形/長方形 18">
            <a:extLst>
              <a:ext uri="{FF2B5EF4-FFF2-40B4-BE49-F238E27FC236}">
                <a16:creationId xmlns:a16="http://schemas.microsoft.com/office/drawing/2014/main" id="{8CA4B621-28A5-419C-82D9-19BB2CB0AFB8}"/>
              </a:ext>
            </a:extLst>
          </p:cNvPr>
          <p:cNvSpPr/>
          <p:nvPr/>
        </p:nvSpPr>
        <p:spPr bwMode="auto">
          <a:xfrm>
            <a:off x="526092" y="2044599"/>
            <a:ext cx="3661189" cy="1441944"/>
          </a:xfrm>
          <a:prstGeom prst="rect">
            <a:avLst/>
          </a:prstGeom>
          <a:no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9" name="正方形/長方形 48">
            <a:extLst>
              <a:ext uri="{FF2B5EF4-FFF2-40B4-BE49-F238E27FC236}">
                <a16:creationId xmlns:a16="http://schemas.microsoft.com/office/drawing/2014/main" id="{E016EA8A-E793-43D1-8E99-115ABFD75D7A}"/>
              </a:ext>
            </a:extLst>
          </p:cNvPr>
          <p:cNvSpPr/>
          <p:nvPr/>
        </p:nvSpPr>
        <p:spPr bwMode="auto">
          <a:xfrm>
            <a:off x="4454672" y="2044599"/>
            <a:ext cx="3497840" cy="1441944"/>
          </a:xfrm>
          <a:prstGeom prst="rect">
            <a:avLst/>
          </a:prstGeom>
          <a:solidFill>
            <a:schemeClr val="bg1"/>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14" name="正方形/長方形 113">
            <a:extLst>
              <a:ext uri="{FF2B5EF4-FFF2-40B4-BE49-F238E27FC236}">
                <a16:creationId xmlns:a16="http://schemas.microsoft.com/office/drawing/2014/main" id="{6899FE32-C85D-430E-98C4-6B6F9BCF8833}"/>
              </a:ext>
            </a:extLst>
          </p:cNvPr>
          <p:cNvSpPr/>
          <p:nvPr/>
        </p:nvSpPr>
        <p:spPr bwMode="auto">
          <a:xfrm>
            <a:off x="4466062" y="2069678"/>
            <a:ext cx="1076556" cy="29908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22A8E200-2A5C-440D-A2D7-84A22DCC3985}"/>
              </a:ext>
            </a:extLst>
          </p:cNvPr>
          <p:cNvSpPr txBox="1"/>
          <p:nvPr/>
        </p:nvSpPr>
        <p:spPr>
          <a:xfrm>
            <a:off x="4687483" y="2074895"/>
            <a:ext cx="712311" cy="299084"/>
          </a:xfrm>
          <a:prstGeom prst="rect">
            <a:avLst/>
          </a:prstGeom>
          <a:noFill/>
        </p:spPr>
        <p:txBody>
          <a:bodyPr wrap="square" lIns="0" rIns="0" rtlCol="0" anchor="t" anchorCtr="0">
            <a:noAutofit/>
          </a:bodyPr>
          <a:lstStyle/>
          <a:p>
            <a:pPr>
              <a:lnSpc>
                <a:spcPct val="110000"/>
              </a:lnSpc>
              <a:spcBef>
                <a:spcPts val="100"/>
              </a:spcBef>
            </a:pPr>
            <a:r>
              <a:rPr lang="ja-JP" altLang="en-US" sz="1200" b="1"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生体認証</a:t>
            </a:r>
            <a:endParaRPr lang="ja-JP" altLang="en-US" sz="1200"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16" name="正方形/長方形 115">
            <a:extLst>
              <a:ext uri="{FF2B5EF4-FFF2-40B4-BE49-F238E27FC236}">
                <a16:creationId xmlns:a16="http://schemas.microsoft.com/office/drawing/2014/main" id="{52425663-F331-48F4-8C83-6896C0319AC3}"/>
              </a:ext>
            </a:extLst>
          </p:cNvPr>
          <p:cNvSpPr/>
          <p:nvPr/>
        </p:nvSpPr>
        <p:spPr bwMode="auto">
          <a:xfrm>
            <a:off x="538109" y="2057411"/>
            <a:ext cx="1508058" cy="299084"/>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17" name="テキスト ボックス 116">
            <a:extLst>
              <a:ext uri="{FF2B5EF4-FFF2-40B4-BE49-F238E27FC236}">
                <a16:creationId xmlns:a16="http://schemas.microsoft.com/office/drawing/2014/main" id="{50CD7C5E-0BFC-4E08-9E84-D3810A614680}"/>
              </a:ext>
            </a:extLst>
          </p:cNvPr>
          <p:cNvSpPr txBox="1"/>
          <p:nvPr/>
        </p:nvSpPr>
        <p:spPr>
          <a:xfrm>
            <a:off x="778207" y="2074911"/>
            <a:ext cx="1185503" cy="276649"/>
          </a:xfrm>
          <a:prstGeom prst="rect">
            <a:avLst/>
          </a:prstGeom>
          <a:noFill/>
        </p:spPr>
        <p:txBody>
          <a:bodyPr wrap="square" lIns="0" rIns="0" rtlCol="0" anchor="t" anchorCtr="0">
            <a:noAutofit/>
          </a:bodyPr>
          <a:lstStyle/>
          <a:p>
            <a:pPr>
              <a:lnSpc>
                <a:spcPct val="110000"/>
              </a:lnSpc>
              <a:spcBef>
                <a:spcPts val="100"/>
              </a:spcBef>
            </a:pPr>
            <a:r>
              <a:rPr lang="en-US" altLang="ja-JP" sz="1200" b="1"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IC</a:t>
            </a:r>
            <a:r>
              <a:rPr lang="ja-JP" altLang="en-US" sz="1200" b="1"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カード認証</a:t>
            </a:r>
            <a:endParaRPr lang="ja-JP" altLang="en-US" sz="1200" kern="100" spc="1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40" name="正方形/長方形 139">
            <a:extLst>
              <a:ext uri="{FF2B5EF4-FFF2-40B4-BE49-F238E27FC236}">
                <a16:creationId xmlns:a16="http://schemas.microsoft.com/office/drawing/2014/main" id="{0D5BC631-AD19-4D07-8B82-5D5216ACD49B}"/>
              </a:ext>
            </a:extLst>
          </p:cNvPr>
          <p:cNvSpPr/>
          <p:nvPr/>
        </p:nvSpPr>
        <p:spPr>
          <a:xfrm>
            <a:off x="689441" y="2430419"/>
            <a:ext cx="3497840" cy="990015"/>
          </a:xfrm>
          <a:prstGeom prst="rect">
            <a:avLst/>
          </a:prstGeom>
        </p:spPr>
        <p:txBody>
          <a:bodyPr wrap="square">
            <a:spAutoFit/>
          </a:bodyPr>
          <a:lstStyle/>
          <a:p>
            <a:pPr eaLnBrk="1" hangingPunct="1">
              <a:lnSpc>
                <a:spcPts val="1300"/>
              </a:lnSpc>
              <a:spcBef>
                <a:spcPct val="50000"/>
              </a:spcBef>
              <a:defRPr/>
            </a:pP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 </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カードのみ</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300"/>
              </a:lnSpc>
              <a:spcBef>
                <a:spcPct val="50000"/>
              </a:spcBef>
              <a:defRPr/>
            </a:pPr>
            <a:r>
              <a:rPr lang="en-US" altLang="ja-JP" sz="1000" b="1" dirty="0">
                <a:latin typeface="メイリオ" panose="020B0604030504040204" pitchFamily="50" charset="-128"/>
                <a:ea typeface="メイリオ" panose="020B0604030504040204" pitchFamily="50" charset="-128"/>
                <a:cs typeface="Meiryo UI" panose="020B0604030504040204" pitchFamily="50" charset="-128"/>
              </a:rPr>
              <a:t>2</a:t>
            </a: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カード＋</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パスワード　</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a:lnSpc>
                <a:spcPts val="1300"/>
              </a:lnSpc>
              <a:spcBef>
                <a:spcPct val="50000"/>
              </a:spcBef>
              <a:defRPr/>
            </a:pPr>
            <a:r>
              <a:rPr lang="en-US" altLang="ja-JP" sz="1000" b="1" dirty="0">
                <a:latin typeface="メイリオ" panose="020B0604030504040204" pitchFamily="50" charset="-128"/>
                <a:ea typeface="メイリオ" panose="020B0604030504040204" pitchFamily="50" charset="-128"/>
                <a:cs typeface="Meiryo UI" panose="020B0604030504040204" pitchFamily="50" charset="-128"/>
              </a:rPr>
              <a:t>3</a:t>
            </a: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カード＋</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300"/>
              </a:lnSpc>
              <a:spcBef>
                <a:spcPct val="50000"/>
              </a:spcBef>
              <a:defRPr/>
            </a:pP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4. </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カード＋</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パスワード　</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p>
        </p:txBody>
      </p:sp>
      <p:sp>
        <p:nvSpPr>
          <p:cNvPr id="141" name="正方形/長方形 140">
            <a:extLst>
              <a:ext uri="{FF2B5EF4-FFF2-40B4-BE49-F238E27FC236}">
                <a16:creationId xmlns:a16="http://schemas.microsoft.com/office/drawing/2014/main" id="{4E0FEFBC-772B-44D8-87EF-9B523AC703E9}"/>
              </a:ext>
            </a:extLst>
          </p:cNvPr>
          <p:cNvSpPr/>
          <p:nvPr/>
        </p:nvSpPr>
        <p:spPr>
          <a:xfrm>
            <a:off x="4603354" y="2430418"/>
            <a:ext cx="3169901" cy="990015"/>
          </a:xfrm>
          <a:prstGeom prst="rect">
            <a:avLst/>
          </a:prstGeom>
        </p:spPr>
        <p:txBody>
          <a:bodyPr wrap="square">
            <a:spAutoFit/>
          </a:bodyPr>
          <a:lstStyle/>
          <a:p>
            <a:pPr eaLnBrk="1" hangingPunct="1">
              <a:lnSpc>
                <a:spcPts val="1300"/>
              </a:lnSpc>
              <a:spcBef>
                <a:spcPct val="50000"/>
              </a:spcBef>
              <a:defRPr/>
            </a:pP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1. </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＋生体認証</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p>
          <a:p>
            <a:pPr eaLnBrk="1" hangingPunct="1">
              <a:lnSpc>
                <a:spcPts val="1300"/>
              </a:lnSpc>
              <a:spcBef>
                <a:spcPct val="50000"/>
              </a:spcBef>
              <a:defRPr/>
            </a:pP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2. </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＋生体認証</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パスワード　</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1300"/>
              </a:lnSpc>
              <a:spcBef>
                <a:spcPct val="50000"/>
              </a:spcBef>
              <a:defRPr/>
            </a:pPr>
            <a:r>
              <a:rPr lang="en-US" altLang="ja-JP" sz="10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3. </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生体</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ID</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顔</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認証＋</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（暗証番号）</a:t>
            </a:r>
            <a:r>
              <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 </a:t>
            </a:r>
          </a:p>
          <a:p>
            <a:pPr eaLnBrk="1" hangingPunct="1">
              <a:lnSpc>
                <a:spcPts val="1300"/>
              </a:lnSpc>
              <a:spcBef>
                <a:spcPct val="50000"/>
              </a:spcBef>
              <a:defRPr/>
            </a:pP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生体認証：顔、指静脈、指紋</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lang="ja-JP" altLang="en-US" dirty="0"/>
              <a:t>柔軟な運用</a:t>
            </a:r>
            <a:endParaRPr kumimoji="1" lang="ja-JP" altLang="en-US" dirty="0"/>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13</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pic>
        <p:nvPicPr>
          <p:cNvPr id="161" name="図 160">
            <a:extLst>
              <a:ext uri="{FF2B5EF4-FFF2-40B4-BE49-F238E27FC236}">
                <a16:creationId xmlns:a16="http://schemas.microsoft.com/office/drawing/2014/main" id="{22E36F71-A3D2-419E-8DF2-F8E3476EFC19}"/>
              </a:ext>
            </a:extLst>
          </p:cNvPr>
          <p:cNvPicPr>
            <a:picLocks noChangeAspect="1"/>
          </p:cNvPicPr>
          <p:nvPr/>
        </p:nvPicPr>
        <p:blipFill>
          <a:blip r:embed="rId4"/>
          <a:stretch>
            <a:fillRect/>
          </a:stretch>
        </p:blipFill>
        <p:spPr>
          <a:xfrm>
            <a:off x="2983636" y="4487665"/>
            <a:ext cx="1407688" cy="1453591"/>
          </a:xfrm>
          <a:prstGeom prst="rect">
            <a:avLst/>
          </a:prstGeom>
        </p:spPr>
      </p:pic>
      <p:pic>
        <p:nvPicPr>
          <p:cNvPr id="162" name="図 161">
            <a:extLst>
              <a:ext uri="{FF2B5EF4-FFF2-40B4-BE49-F238E27FC236}">
                <a16:creationId xmlns:a16="http://schemas.microsoft.com/office/drawing/2014/main" id="{54325FB5-D12C-4F4A-B487-FEF021DF7578}"/>
              </a:ext>
            </a:extLst>
          </p:cNvPr>
          <p:cNvPicPr>
            <a:picLocks noChangeAspect="1"/>
          </p:cNvPicPr>
          <p:nvPr/>
        </p:nvPicPr>
        <p:blipFill>
          <a:blip r:embed="rId5"/>
          <a:stretch>
            <a:fillRect/>
          </a:stretch>
        </p:blipFill>
        <p:spPr>
          <a:xfrm>
            <a:off x="900631" y="4092198"/>
            <a:ext cx="1933847" cy="1407040"/>
          </a:xfrm>
          <a:prstGeom prst="rect">
            <a:avLst/>
          </a:prstGeom>
        </p:spPr>
      </p:pic>
      <p:sp>
        <p:nvSpPr>
          <p:cNvPr id="159" name="吹き出し: 四角形 158">
            <a:extLst>
              <a:ext uri="{FF2B5EF4-FFF2-40B4-BE49-F238E27FC236}">
                <a16:creationId xmlns:a16="http://schemas.microsoft.com/office/drawing/2014/main" id="{466BC50E-7D52-4F90-A85F-65DBC94A1ACF}"/>
              </a:ext>
            </a:extLst>
          </p:cNvPr>
          <p:cNvSpPr/>
          <p:nvPr/>
        </p:nvSpPr>
        <p:spPr>
          <a:xfrm>
            <a:off x="2731693" y="4020286"/>
            <a:ext cx="3685821" cy="1797591"/>
          </a:xfrm>
          <a:custGeom>
            <a:avLst/>
            <a:gdLst>
              <a:gd name="connsiteX0" fmla="*/ 0 w 1872208"/>
              <a:gd name="connsiteY0" fmla="*/ 0 h 523837"/>
              <a:gd name="connsiteX1" fmla="*/ 1092121 w 1872208"/>
              <a:gd name="connsiteY1" fmla="*/ 0 h 523837"/>
              <a:gd name="connsiteX2" fmla="*/ 1092121 w 1872208"/>
              <a:gd name="connsiteY2" fmla="*/ 0 h 523837"/>
              <a:gd name="connsiteX3" fmla="*/ 1560173 w 1872208"/>
              <a:gd name="connsiteY3" fmla="*/ 0 h 523837"/>
              <a:gd name="connsiteX4" fmla="*/ 1872208 w 1872208"/>
              <a:gd name="connsiteY4" fmla="*/ 0 h 523837"/>
              <a:gd name="connsiteX5" fmla="*/ 1872208 w 1872208"/>
              <a:gd name="connsiteY5" fmla="*/ 305572 h 523837"/>
              <a:gd name="connsiteX6" fmla="*/ 1872208 w 1872208"/>
              <a:gd name="connsiteY6" fmla="*/ 305572 h 523837"/>
              <a:gd name="connsiteX7" fmla="*/ 1872208 w 1872208"/>
              <a:gd name="connsiteY7" fmla="*/ 436531 h 523837"/>
              <a:gd name="connsiteX8" fmla="*/ 1872208 w 1872208"/>
              <a:gd name="connsiteY8" fmla="*/ 523837 h 523837"/>
              <a:gd name="connsiteX9" fmla="*/ 1560173 w 1872208"/>
              <a:gd name="connsiteY9" fmla="*/ 523837 h 523837"/>
              <a:gd name="connsiteX10" fmla="*/ 3893219 w 1872208"/>
              <a:gd name="connsiteY10" fmla="*/ 1838946 h 523837"/>
              <a:gd name="connsiteX11" fmla="*/ 1092121 w 1872208"/>
              <a:gd name="connsiteY11" fmla="*/ 523837 h 523837"/>
              <a:gd name="connsiteX12" fmla="*/ 0 w 1872208"/>
              <a:gd name="connsiteY12" fmla="*/ 523837 h 523837"/>
              <a:gd name="connsiteX13" fmla="*/ 0 w 1872208"/>
              <a:gd name="connsiteY13" fmla="*/ 436531 h 523837"/>
              <a:gd name="connsiteX14" fmla="*/ 0 w 1872208"/>
              <a:gd name="connsiteY14" fmla="*/ 305572 h 523837"/>
              <a:gd name="connsiteX15" fmla="*/ 0 w 1872208"/>
              <a:gd name="connsiteY15" fmla="*/ 305572 h 523837"/>
              <a:gd name="connsiteX16" fmla="*/ 0 w 1872208"/>
              <a:gd name="connsiteY16" fmla="*/ 0 h 523837"/>
              <a:gd name="connsiteX0" fmla="*/ 0 w 3893219"/>
              <a:gd name="connsiteY0" fmla="*/ 0 h 1838946"/>
              <a:gd name="connsiteX1" fmla="*/ 1092121 w 3893219"/>
              <a:gd name="connsiteY1" fmla="*/ 0 h 1838946"/>
              <a:gd name="connsiteX2" fmla="*/ 1092121 w 3893219"/>
              <a:gd name="connsiteY2" fmla="*/ 0 h 1838946"/>
              <a:gd name="connsiteX3" fmla="*/ 1560173 w 3893219"/>
              <a:gd name="connsiteY3" fmla="*/ 0 h 1838946"/>
              <a:gd name="connsiteX4" fmla="*/ 1872208 w 3893219"/>
              <a:gd name="connsiteY4" fmla="*/ 0 h 1838946"/>
              <a:gd name="connsiteX5" fmla="*/ 1872208 w 3893219"/>
              <a:gd name="connsiteY5" fmla="*/ 305572 h 1838946"/>
              <a:gd name="connsiteX6" fmla="*/ 1872208 w 3893219"/>
              <a:gd name="connsiteY6" fmla="*/ 305572 h 1838946"/>
              <a:gd name="connsiteX7" fmla="*/ 1872208 w 3893219"/>
              <a:gd name="connsiteY7" fmla="*/ 436531 h 1838946"/>
              <a:gd name="connsiteX8" fmla="*/ 1872208 w 3893219"/>
              <a:gd name="connsiteY8" fmla="*/ 523837 h 1838946"/>
              <a:gd name="connsiteX9" fmla="*/ 1560173 w 3893219"/>
              <a:gd name="connsiteY9" fmla="*/ 523837 h 1838946"/>
              <a:gd name="connsiteX10" fmla="*/ 3893219 w 3893219"/>
              <a:gd name="connsiteY10" fmla="*/ 1838946 h 1838946"/>
              <a:gd name="connsiteX11" fmla="*/ 1259761 w 3893219"/>
              <a:gd name="connsiteY11" fmla="*/ 518757 h 1838946"/>
              <a:gd name="connsiteX12" fmla="*/ 0 w 3893219"/>
              <a:gd name="connsiteY12" fmla="*/ 523837 h 1838946"/>
              <a:gd name="connsiteX13" fmla="*/ 0 w 3893219"/>
              <a:gd name="connsiteY13" fmla="*/ 436531 h 1838946"/>
              <a:gd name="connsiteX14" fmla="*/ 0 w 3893219"/>
              <a:gd name="connsiteY14" fmla="*/ 305572 h 1838946"/>
              <a:gd name="connsiteX15" fmla="*/ 0 w 3893219"/>
              <a:gd name="connsiteY15" fmla="*/ 305572 h 1838946"/>
              <a:gd name="connsiteX16" fmla="*/ 0 w 3893219"/>
              <a:gd name="connsiteY16" fmla="*/ 0 h 1838946"/>
              <a:gd name="connsiteX0" fmla="*/ 0 w 1872208"/>
              <a:gd name="connsiteY0" fmla="*/ 0 h 717405"/>
              <a:gd name="connsiteX1" fmla="*/ 1092121 w 1872208"/>
              <a:gd name="connsiteY1" fmla="*/ 0 h 717405"/>
              <a:gd name="connsiteX2" fmla="*/ 1092121 w 1872208"/>
              <a:gd name="connsiteY2" fmla="*/ 0 h 717405"/>
              <a:gd name="connsiteX3" fmla="*/ 1560173 w 1872208"/>
              <a:gd name="connsiteY3" fmla="*/ 0 h 717405"/>
              <a:gd name="connsiteX4" fmla="*/ 1872208 w 1872208"/>
              <a:gd name="connsiteY4" fmla="*/ 0 h 717405"/>
              <a:gd name="connsiteX5" fmla="*/ 1872208 w 1872208"/>
              <a:gd name="connsiteY5" fmla="*/ 305572 h 717405"/>
              <a:gd name="connsiteX6" fmla="*/ 1872208 w 1872208"/>
              <a:gd name="connsiteY6" fmla="*/ 305572 h 717405"/>
              <a:gd name="connsiteX7" fmla="*/ 1872208 w 1872208"/>
              <a:gd name="connsiteY7" fmla="*/ 436531 h 717405"/>
              <a:gd name="connsiteX8" fmla="*/ 1872208 w 1872208"/>
              <a:gd name="connsiteY8" fmla="*/ 523837 h 717405"/>
              <a:gd name="connsiteX9" fmla="*/ 1560173 w 1872208"/>
              <a:gd name="connsiteY9" fmla="*/ 523837 h 717405"/>
              <a:gd name="connsiteX10" fmla="*/ 1589860 w 1872208"/>
              <a:gd name="connsiteY10" fmla="*/ 717405 h 717405"/>
              <a:gd name="connsiteX11" fmla="*/ 1259761 w 1872208"/>
              <a:gd name="connsiteY11" fmla="*/ 518757 h 717405"/>
              <a:gd name="connsiteX12" fmla="*/ 0 w 1872208"/>
              <a:gd name="connsiteY12" fmla="*/ 523837 h 717405"/>
              <a:gd name="connsiteX13" fmla="*/ 0 w 1872208"/>
              <a:gd name="connsiteY13" fmla="*/ 436531 h 717405"/>
              <a:gd name="connsiteX14" fmla="*/ 0 w 1872208"/>
              <a:gd name="connsiteY14" fmla="*/ 305572 h 717405"/>
              <a:gd name="connsiteX15" fmla="*/ 0 w 1872208"/>
              <a:gd name="connsiteY15" fmla="*/ 305572 h 717405"/>
              <a:gd name="connsiteX16" fmla="*/ 0 w 1872208"/>
              <a:gd name="connsiteY16" fmla="*/ 0 h 717405"/>
              <a:gd name="connsiteX0" fmla="*/ 0 w 4376810"/>
              <a:gd name="connsiteY0" fmla="*/ 0 h 2492314"/>
              <a:gd name="connsiteX1" fmla="*/ 1092121 w 4376810"/>
              <a:gd name="connsiteY1" fmla="*/ 0 h 2492314"/>
              <a:gd name="connsiteX2" fmla="*/ 1092121 w 4376810"/>
              <a:gd name="connsiteY2" fmla="*/ 0 h 2492314"/>
              <a:gd name="connsiteX3" fmla="*/ 1560173 w 4376810"/>
              <a:gd name="connsiteY3" fmla="*/ 0 h 2492314"/>
              <a:gd name="connsiteX4" fmla="*/ 1872208 w 4376810"/>
              <a:gd name="connsiteY4" fmla="*/ 0 h 2492314"/>
              <a:gd name="connsiteX5" fmla="*/ 1872208 w 4376810"/>
              <a:gd name="connsiteY5" fmla="*/ 305572 h 2492314"/>
              <a:gd name="connsiteX6" fmla="*/ 1872208 w 4376810"/>
              <a:gd name="connsiteY6" fmla="*/ 305572 h 2492314"/>
              <a:gd name="connsiteX7" fmla="*/ 1872208 w 4376810"/>
              <a:gd name="connsiteY7" fmla="*/ 436531 h 2492314"/>
              <a:gd name="connsiteX8" fmla="*/ 1872208 w 4376810"/>
              <a:gd name="connsiteY8" fmla="*/ 523837 h 2492314"/>
              <a:gd name="connsiteX9" fmla="*/ 1560173 w 4376810"/>
              <a:gd name="connsiteY9" fmla="*/ 523837 h 2492314"/>
              <a:gd name="connsiteX10" fmla="*/ 4376810 w 4376810"/>
              <a:gd name="connsiteY10" fmla="*/ 2492314 h 2492314"/>
              <a:gd name="connsiteX11" fmla="*/ 1259761 w 4376810"/>
              <a:gd name="connsiteY11" fmla="*/ 518757 h 2492314"/>
              <a:gd name="connsiteX12" fmla="*/ 0 w 4376810"/>
              <a:gd name="connsiteY12" fmla="*/ 523837 h 2492314"/>
              <a:gd name="connsiteX13" fmla="*/ 0 w 4376810"/>
              <a:gd name="connsiteY13" fmla="*/ 436531 h 2492314"/>
              <a:gd name="connsiteX14" fmla="*/ 0 w 4376810"/>
              <a:gd name="connsiteY14" fmla="*/ 305572 h 2492314"/>
              <a:gd name="connsiteX15" fmla="*/ 0 w 4376810"/>
              <a:gd name="connsiteY15" fmla="*/ 305572 h 2492314"/>
              <a:gd name="connsiteX16" fmla="*/ 0 w 4376810"/>
              <a:gd name="connsiteY16" fmla="*/ 0 h 249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6810" h="2492314">
                <a:moveTo>
                  <a:pt x="0" y="0"/>
                </a:moveTo>
                <a:lnTo>
                  <a:pt x="1092121" y="0"/>
                </a:lnTo>
                <a:lnTo>
                  <a:pt x="1092121" y="0"/>
                </a:lnTo>
                <a:lnTo>
                  <a:pt x="1560173" y="0"/>
                </a:lnTo>
                <a:lnTo>
                  <a:pt x="1872208" y="0"/>
                </a:lnTo>
                <a:lnTo>
                  <a:pt x="1872208" y="305572"/>
                </a:lnTo>
                <a:lnTo>
                  <a:pt x="1872208" y="305572"/>
                </a:lnTo>
                <a:lnTo>
                  <a:pt x="1872208" y="436531"/>
                </a:lnTo>
                <a:lnTo>
                  <a:pt x="1872208" y="523837"/>
                </a:lnTo>
                <a:lnTo>
                  <a:pt x="1560173" y="523837"/>
                </a:lnTo>
                <a:lnTo>
                  <a:pt x="4376810" y="2492314"/>
                </a:lnTo>
                <a:lnTo>
                  <a:pt x="1259761" y="518757"/>
                </a:lnTo>
                <a:lnTo>
                  <a:pt x="0" y="523837"/>
                </a:lnTo>
                <a:lnTo>
                  <a:pt x="0" y="436531"/>
                </a:lnTo>
                <a:lnTo>
                  <a:pt x="0" y="305572"/>
                </a:lnTo>
                <a:lnTo>
                  <a:pt x="0" y="305572"/>
                </a:lnTo>
                <a:lnTo>
                  <a:pt x="0" y="0"/>
                </a:lnTo>
                <a:close/>
              </a:path>
            </a:pathLst>
          </a:cu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0" dirty="0">
              <a:solidFill>
                <a:schemeClr val="bg1"/>
              </a:solidFill>
              <a:latin typeface="メイリオ" panose="020B0604030504040204" pitchFamily="50" charset="-128"/>
              <a:ea typeface="メイリオ" panose="020B0604030504040204" pitchFamily="50" charset="-128"/>
            </a:endParaRPr>
          </a:p>
        </p:txBody>
      </p:sp>
      <p:sp>
        <p:nvSpPr>
          <p:cNvPr id="172" name="コンテンツ プレースホルダー 2">
            <a:extLst>
              <a:ext uri="{FF2B5EF4-FFF2-40B4-BE49-F238E27FC236}">
                <a16:creationId xmlns:a16="http://schemas.microsoft.com/office/drawing/2014/main" id="{11677151-C1E9-43C4-8FF8-B61CB247E9E3}"/>
              </a:ext>
            </a:extLst>
          </p:cNvPr>
          <p:cNvSpPr txBox="1">
            <a:spLocks/>
          </p:cNvSpPr>
          <p:nvPr/>
        </p:nvSpPr>
        <p:spPr bwMode="auto">
          <a:xfrm>
            <a:off x="388360" y="3707694"/>
            <a:ext cx="4403065" cy="318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100" b="1" kern="0" dirty="0">
                <a:solidFill>
                  <a:schemeClr val="tx1"/>
                </a:solidFill>
              </a:rPr>
              <a:t>＜</a:t>
            </a:r>
            <a:r>
              <a:rPr lang="en-US" altLang="ja-JP" sz="1100" b="1" kern="0" dirty="0">
                <a:solidFill>
                  <a:schemeClr val="tx1"/>
                </a:solidFill>
              </a:rPr>
              <a:t>IC</a:t>
            </a:r>
            <a:r>
              <a:rPr lang="ja-JP" altLang="en-US" sz="1100" b="1" kern="0" dirty="0">
                <a:solidFill>
                  <a:schemeClr val="tx1"/>
                </a:solidFill>
              </a:rPr>
              <a:t>カード認証と生体（例：顔）認証併用イメージ＞</a:t>
            </a:r>
          </a:p>
        </p:txBody>
      </p:sp>
      <p:sp>
        <p:nvSpPr>
          <p:cNvPr id="173" name="コンテンツ プレースホルダー 2">
            <a:extLst>
              <a:ext uri="{FF2B5EF4-FFF2-40B4-BE49-F238E27FC236}">
                <a16:creationId xmlns:a16="http://schemas.microsoft.com/office/drawing/2014/main" id="{E2AA06DC-3731-452C-9AC5-4B7F1471B14D}"/>
              </a:ext>
            </a:extLst>
          </p:cNvPr>
          <p:cNvSpPr txBox="1">
            <a:spLocks/>
          </p:cNvSpPr>
          <p:nvPr/>
        </p:nvSpPr>
        <p:spPr bwMode="auto">
          <a:xfrm>
            <a:off x="495300" y="6057486"/>
            <a:ext cx="6033599" cy="318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ja-JP" altLang="en-US" sz="1000" kern="0" dirty="0">
                <a:solidFill>
                  <a:schemeClr val="tx1"/>
                </a:solidFill>
              </a:rPr>
              <a:t>ログオン画面左下の一覧より利用したいログオン方法を選択すると各認証画面に切り替わります。</a:t>
            </a:r>
          </a:p>
        </p:txBody>
      </p:sp>
      <p:sp>
        <p:nvSpPr>
          <p:cNvPr id="5" name="テキスト ボックス 4">
            <a:extLst>
              <a:ext uri="{FF2B5EF4-FFF2-40B4-BE49-F238E27FC236}">
                <a16:creationId xmlns:a16="http://schemas.microsoft.com/office/drawing/2014/main" id="{FB0DF3D3-5175-2C4E-00B2-8BF598BE31B7}"/>
              </a:ext>
            </a:extLst>
          </p:cNvPr>
          <p:cNvSpPr txBox="1"/>
          <p:nvPr/>
        </p:nvSpPr>
        <p:spPr>
          <a:xfrm>
            <a:off x="2971809" y="4099908"/>
            <a:ext cx="1082675" cy="230832"/>
          </a:xfrm>
          <a:prstGeom prst="rect">
            <a:avLst/>
          </a:prstGeom>
          <a:noFill/>
        </p:spPr>
        <p:txBody>
          <a:bodyPr wrap="square">
            <a:spAutoFit/>
          </a:bodyPr>
          <a:lstStyle/>
          <a:p>
            <a:pPr algn="ctr"/>
            <a:r>
              <a:rPr kumimoji="1" lang="en-US" altLang="ja-JP" sz="900" b="1" kern="100" spc="100" dirty="0">
                <a:solidFill>
                  <a:schemeClr val="bg1"/>
                </a:solidFill>
                <a:latin typeface="メイリオ" panose="020B0604030504040204" pitchFamily="50" charset="-128"/>
                <a:ea typeface="メイリオ" panose="020B0604030504040204" pitchFamily="50" charset="-128"/>
              </a:rPr>
              <a:t>IC</a:t>
            </a:r>
            <a:r>
              <a:rPr kumimoji="1" lang="ja-JP" altLang="en-US" sz="900" b="1" kern="100" spc="100" dirty="0">
                <a:solidFill>
                  <a:schemeClr val="bg1"/>
                </a:solidFill>
                <a:latin typeface="メイリオ" panose="020B0604030504040204" pitchFamily="50" charset="-128"/>
                <a:ea typeface="メイリオ" panose="020B0604030504040204" pitchFamily="50" charset="-128"/>
              </a:rPr>
              <a:t>カード認証</a:t>
            </a:r>
          </a:p>
        </p:txBody>
      </p:sp>
    </p:spTree>
    <p:extLst>
      <p:ext uri="{BB962C8B-B14F-4D97-AF65-F5344CB8AC3E}">
        <p14:creationId xmlns:p14="http://schemas.microsoft.com/office/powerpoint/2010/main" val="4107788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ja-JP" altLang="en-US" dirty="0"/>
              <a:t>柔軟な運用</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14</a:t>
            </a:fld>
            <a:endParaRPr lang="en-US" altLang="ja-JP"/>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1564" y="1141372"/>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スクリーンロック・ロック解除</a:t>
            </a:r>
            <a:endParaRPr lang="en-US" altLang="ja-JP"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102799"/>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1563" y="1430919"/>
            <a:ext cx="8989091" cy="1134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spc="100" dirty="0">
                <a:solidFill>
                  <a:schemeClr val="tx1"/>
                </a:solidFill>
              </a:rPr>
              <a:t>スクリーンロックの解除時にも「</a:t>
            </a:r>
            <a:r>
              <a:rPr lang="en-US" altLang="ja-JP" sz="1200" kern="0" spc="100" dirty="0">
                <a:solidFill>
                  <a:schemeClr val="tx1"/>
                </a:solidFill>
              </a:rPr>
              <a:t>IC</a:t>
            </a:r>
            <a:r>
              <a:rPr lang="ja-JP" altLang="en-US" sz="1200" kern="0" spc="100" dirty="0">
                <a:solidFill>
                  <a:schemeClr val="tx1"/>
                </a:solidFill>
              </a:rPr>
              <a:t>カード認証」や「生体認証」が必要となります。</a:t>
            </a:r>
          </a:p>
          <a:p>
            <a:pPr marL="144000" indent="-144000">
              <a:lnSpc>
                <a:spcPts val="1700"/>
              </a:lnSpc>
              <a:buClrTx/>
              <a:buFont typeface="Arial" panose="020B0604020202020204" pitchFamily="34" charset="0"/>
              <a:buChar char="•"/>
            </a:pPr>
            <a:r>
              <a:rPr lang="ja-JP" altLang="en-US" sz="1200" kern="0" spc="100" dirty="0">
                <a:solidFill>
                  <a:schemeClr val="tx1"/>
                </a:solidFill>
              </a:rPr>
              <a:t>ロック後指定時間を経過すると強制ログオフを行うポリシー設定が可能です。</a:t>
            </a:r>
            <a:r>
              <a:rPr lang="en-US" altLang="ja-JP" sz="1200" kern="0" spc="100" dirty="0">
                <a:solidFill>
                  <a:schemeClr val="tx1"/>
                </a:solidFill>
              </a:rPr>
              <a:t>IC</a:t>
            </a:r>
            <a:r>
              <a:rPr lang="ja-JP" altLang="en-US" sz="1200" kern="0" spc="100" dirty="0">
                <a:solidFill>
                  <a:schemeClr val="tx1"/>
                </a:solidFill>
              </a:rPr>
              <a:t>カード認証においてカードを外してもロックしない運用および生体認証利用環境では、スクリーンセーバー解除後に</a:t>
            </a:r>
            <a:r>
              <a:rPr lang="en-US" altLang="ja-JP" sz="1200" kern="0" spc="100" dirty="0">
                <a:solidFill>
                  <a:schemeClr val="tx1"/>
                </a:solidFill>
              </a:rPr>
              <a:t>PC</a:t>
            </a:r>
            <a:r>
              <a:rPr lang="ja-JP" altLang="en-US" sz="1200" kern="0" spc="100" dirty="0">
                <a:solidFill>
                  <a:schemeClr val="tx1"/>
                </a:solidFill>
              </a:rPr>
              <a:t>がロック状態に遷移する設定を推奨します。</a:t>
            </a:r>
          </a:p>
        </p:txBody>
      </p:sp>
      <p:sp>
        <p:nvSpPr>
          <p:cNvPr id="23" name="Rectangle 78">
            <a:extLst>
              <a:ext uri="{FF2B5EF4-FFF2-40B4-BE49-F238E27FC236}">
                <a16:creationId xmlns:a16="http://schemas.microsoft.com/office/drawing/2014/main" id="{1E00B8AF-9435-477A-8F95-8ED897FA111D}"/>
              </a:ext>
            </a:extLst>
          </p:cNvPr>
          <p:cNvSpPr>
            <a:spLocks noChangeArrowheads="1"/>
          </p:cNvSpPr>
          <p:nvPr/>
        </p:nvSpPr>
        <p:spPr bwMode="auto">
          <a:xfrm>
            <a:off x="631564" y="2601751"/>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複数</a:t>
            </a:r>
            <a:r>
              <a:rPr lang="en-US" altLang="ja-JP"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Windows</a:t>
            </a: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ユーザーに対応</a:t>
            </a:r>
          </a:p>
        </p:txBody>
      </p:sp>
      <p:sp>
        <p:nvSpPr>
          <p:cNvPr id="24" name="正方形/長方形 23">
            <a:extLst>
              <a:ext uri="{FF2B5EF4-FFF2-40B4-BE49-F238E27FC236}">
                <a16:creationId xmlns:a16="http://schemas.microsoft.com/office/drawing/2014/main" id="{1D3489D5-A159-4170-8CF8-EFBE4D050AE2}"/>
              </a:ext>
            </a:extLst>
          </p:cNvPr>
          <p:cNvSpPr/>
          <p:nvPr/>
        </p:nvSpPr>
        <p:spPr bwMode="auto">
          <a:xfrm>
            <a:off x="-5716" y="2563178"/>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5" name="コンテンツ プレースホルダー 2">
            <a:extLst>
              <a:ext uri="{FF2B5EF4-FFF2-40B4-BE49-F238E27FC236}">
                <a16:creationId xmlns:a16="http://schemas.microsoft.com/office/drawing/2014/main" id="{DB0DBA62-7908-417D-9265-479A2149B37B}"/>
              </a:ext>
            </a:extLst>
          </p:cNvPr>
          <p:cNvSpPr txBox="1">
            <a:spLocks/>
          </p:cNvSpPr>
          <p:nvPr/>
        </p:nvSpPr>
        <p:spPr bwMode="auto">
          <a:xfrm>
            <a:off x="631564" y="2891298"/>
            <a:ext cx="8837432" cy="6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en-US" altLang="ja-JP" sz="1200" kern="0" spc="100" dirty="0">
                <a:solidFill>
                  <a:schemeClr val="tx1"/>
                </a:solidFill>
              </a:rPr>
              <a:t>1</a:t>
            </a:r>
            <a:r>
              <a:rPr lang="ja-JP" altLang="en-US" sz="1200" kern="0" spc="100" dirty="0">
                <a:solidFill>
                  <a:schemeClr val="tx1"/>
                </a:solidFill>
              </a:rPr>
              <a:t>利用者（カードまたは生体</a:t>
            </a:r>
            <a:r>
              <a:rPr lang="en-US" altLang="ja-JP" sz="1200" kern="0" spc="100" dirty="0">
                <a:solidFill>
                  <a:schemeClr val="tx1"/>
                </a:solidFill>
              </a:rPr>
              <a:t>ID</a:t>
            </a:r>
            <a:r>
              <a:rPr lang="ja-JP" altLang="en-US" sz="1200" kern="0" spc="100" dirty="0">
                <a:solidFill>
                  <a:schemeClr val="tx1"/>
                </a:solidFill>
              </a:rPr>
              <a:t>）あたり、最大で</a:t>
            </a:r>
            <a:r>
              <a:rPr lang="en-US" altLang="ja-JP" sz="1200" kern="0" spc="100" dirty="0">
                <a:solidFill>
                  <a:schemeClr val="tx1"/>
                </a:solidFill>
              </a:rPr>
              <a:t>5</a:t>
            </a:r>
            <a:r>
              <a:rPr lang="ja-JP" altLang="en-US" sz="1200" kern="0" spc="100" dirty="0">
                <a:solidFill>
                  <a:schemeClr val="tx1"/>
                </a:solidFill>
              </a:rPr>
              <a:t>アカウントまで利用できます。</a:t>
            </a:r>
          </a:p>
          <a:p>
            <a:pPr marL="144000" indent="-144000">
              <a:lnSpc>
                <a:spcPts val="1700"/>
              </a:lnSpc>
              <a:buClrTx/>
              <a:buFont typeface="Arial" panose="020B0604020202020204" pitchFamily="34" charset="0"/>
              <a:buChar char="•"/>
            </a:pPr>
            <a:r>
              <a:rPr lang="ja-JP" altLang="en-US" sz="1200" kern="0" spc="100" dirty="0">
                <a:solidFill>
                  <a:schemeClr val="tx1"/>
                </a:solidFill>
              </a:rPr>
              <a:t>複数の利用者で共有するアカウントも利用できます。</a:t>
            </a:r>
          </a:p>
        </p:txBody>
      </p:sp>
      <p:sp>
        <p:nvSpPr>
          <p:cNvPr id="26" name="Rectangle 78">
            <a:extLst>
              <a:ext uri="{FF2B5EF4-FFF2-40B4-BE49-F238E27FC236}">
                <a16:creationId xmlns:a16="http://schemas.microsoft.com/office/drawing/2014/main" id="{420A7383-4BE5-4481-9BBF-8F32AB9AB807}"/>
              </a:ext>
            </a:extLst>
          </p:cNvPr>
          <p:cNvSpPr>
            <a:spLocks noChangeArrowheads="1"/>
          </p:cNvSpPr>
          <p:nvPr/>
        </p:nvSpPr>
        <p:spPr bwMode="auto">
          <a:xfrm>
            <a:off x="637280" y="3661493"/>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手入力ログオン</a:t>
            </a:r>
            <a:endParaRPr lang="en-US" altLang="ja-JP"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7" name="正方形/長方形 26">
            <a:extLst>
              <a:ext uri="{FF2B5EF4-FFF2-40B4-BE49-F238E27FC236}">
                <a16:creationId xmlns:a16="http://schemas.microsoft.com/office/drawing/2014/main" id="{80B0FF3D-53BC-403A-A305-26B671543600}"/>
              </a:ext>
            </a:extLst>
          </p:cNvPr>
          <p:cNvSpPr/>
          <p:nvPr/>
        </p:nvSpPr>
        <p:spPr bwMode="auto">
          <a:xfrm>
            <a:off x="0" y="3622920"/>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8" name="コンテンツ プレースホルダー 2">
            <a:extLst>
              <a:ext uri="{FF2B5EF4-FFF2-40B4-BE49-F238E27FC236}">
                <a16:creationId xmlns:a16="http://schemas.microsoft.com/office/drawing/2014/main" id="{78BA7C6E-D9B8-4F9D-8880-2347BA8E164B}"/>
              </a:ext>
            </a:extLst>
          </p:cNvPr>
          <p:cNvSpPr txBox="1">
            <a:spLocks/>
          </p:cNvSpPr>
          <p:nvPr/>
        </p:nvSpPr>
        <p:spPr bwMode="auto">
          <a:xfrm>
            <a:off x="637280" y="3951041"/>
            <a:ext cx="8837432" cy="3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spc="100" dirty="0">
                <a:solidFill>
                  <a:schemeClr val="tx1"/>
                </a:solidFill>
              </a:rPr>
              <a:t>［手入力］はポリシー設定により許可された</a:t>
            </a:r>
            <a:r>
              <a:rPr lang="en-US" altLang="ja-JP" sz="1200" kern="0" spc="100" dirty="0">
                <a:solidFill>
                  <a:schemeClr val="tx1"/>
                </a:solidFill>
              </a:rPr>
              <a:t>PC</a:t>
            </a:r>
            <a:r>
              <a:rPr lang="ja-JP" altLang="en-US" sz="1200" kern="0" spc="100" dirty="0">
                <a:solidFill>
                  <a:schemeClr val="tx1"/>
                </a:solidFill>
              </a:rPr>
              <a:t>でのみ表示されます。</a:t>
            </a:r>
          </a:p>
        </p:txBody>
      </p:sp>
      <p:pic>
        <p:nvPicPr>
          <p:cNvPr id="29" name="図 28">
            <a:extLst>
              <a:ext uri="{FF2B5EF4-FFF2-40B4-BE49-F238E27FC236}">
                <a16:creationId xmlns:a16="http://schemas.microsoft.com/office/drawing/2014/main" id="{E187D7A3-0600-4C79-8A39-FCE958AD0711}"/>
              </a:ext>
            </a:extLst>
          </p:cNvPr>
          <p:cNvPicPr>
            <a:picLocks noChangeAspect="1"/>
          </p:cNvPicPr>
          <p:nvPr/>
        </p:nvPicPr>
        <p:blipFill>
          <a:blip r:embed="rId3"/>
          <a:stretch>
            <a:fillRect/>
          </a:stretch>
        </p:blipFill>
        <p:spPr>
          <a:xfrm>
            <a:off x="4788204" y="4421223"/>
            <a:ext cx="2200206" cy="1814683"/>
          </a:xfrm>
          <a:prstGeom prst="rect">
            <a:avLst/>
          </a:prstGeom>
        </p:spPr>
      </p:pic>
      <p:sp>
        <p:nvSpPr>
          <p:cNvPr id="30" name="吹き出し: 四角形 29">
            <a:extLst>
              <a:ext uri="{FF2B5EF4-FFF2-40B4-BE49-F238E27FC236}">
                <a16:creationId xmlns:a16="http://schemas.microsoft.com/office/drawing/2014/main" id="{3FB9C66F-7955-4954-9A82-98934E179017}"/>
              </a:ext>
            </a:extLst>
          </p:cNvPr>
          <p:cNvSpPr/>
          <p:nvPr/>
        </p:nvSpPr>
        <p:spPr>
          <a:xfrm>
            <a:off x="2655600" y="4884921"/>
            <a:ext cx="1921491" cy="523837"/>
          </a:xfrm>
          <a:prstGeom prst="wedgeRectCallout">
            <a:avLst>
              <a:gd name="adj1" fmla="val 118431"/>
              <a:gd name="adj2" fmla="val 55209"/>
            </a:avLst>
          </a:pr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ユーザー</a:t>
            </a:r>
            <a:r>
              <a:rPr kumimoji="1" lang="en-US" altLang="ja-JP" sz="1000" b="0" dirty="0">
                <a:solidFill>
                  <a:schemeClr val="bg1"/>
                </a:solidFill>
                <a:latin typeface="メイリオ" panose="020B0604030504040204" pitchFamily="50" charset="-128"/>
                <a:ea typeface="メイリオ" panose="020B0604030504040204" pitchFamily="50" charset="-128"/>
              </a:rPr>
              <a:t>ID</a:t>
            </a:r>
            <a:r>
              <a:rPr kumimoji="1" lang="ja-JP" altLang="en-US" sz="1000" b="0" dirty="0">
                <a:solidFill>
                  <a:schemeClr val="bg1"/>
                </a:solidFill>
                <a:latin typeface="メイリオ" panose="020B0604030504040204" pitchFamily="50" charset="-128"/>
                <a:ea typeface="メイリオ" panose="020B0604030504040204" pitchFamily="50" charset="-128"/>
              </a:rPr>
              <a:t>、パスワードを</a:t>
            </a:r>
            <a:endParaRPr kumimoji="1" lang="en-US" altLang="ja-JP" sz="1000" b="0" dirty="0">
              <a:solidFill>
                <a:schemeClr val="bg1"/>
              </a:solidFill>
              <a:latin typeface="メイリオ" panose="020B0604030504040204" pitchFamily="50" charset="-128"/>
              <a:ea typeface="メイリオ" panose="020B0604030504040204" pitchFamily="50" charset="-128"/>
            </a:endParaRPr>
          </a:p>
          <a:p>
            <a:pPr algn="ctr">
              <a:lnSpc>
                <a:spcPts val="1500"/>
              </a:lnSpc>
            </a:pPr>
            <a:r>
              <a:rPr lang="ja-JP" altLang="en-US" sz="1000" b="0" dirty="0">
                <a:solidFill>
                  <a:schemeClr val="bg1"/>
                </a:solidFill>
                <a:latin typeface="メイリオ" panose="020B0604030504040204" pitchFamily="50" charset="-128"/>
                <a:ea typeface="メイリオ" panose="020B0604030504040204" pitchFamily="50" charset="-128"/>
              </a:rPr>
              <a:t>手入力してログオン</a:t>
            </a:r>
            <a:endParaRPr kumimoji="1" lang="ja-JP" altLang="en-US" sz="1000" b="0" dirty="0">
              <a:solidFill>
                <a:schemeClr val="bg1"/>
              </a:solidFill>
              <a:latin typeface="メイリオ" panose="020B0604030504040204" pitchFamily="50" charset="-128"/>
              <a:ea typeface="メイリオ" panose="020B0604030504040204" pitchFamily="50" charset="-128"/>
            </a:endParaRPr>
          </a:p>
        </p:txBody>
      </p:sp>
      <p:sp>
        <p:nvSpPr>
          <p:cNvPr id="31" name="四角形: 角を丸くする 30">
            <a:extLst>
              <a:ext uri="{FF2B5EF4-FFF2-40B4-BE49-F238E27FC236}">
                <a16:creationId xmlns:a16="http://schemas.microsoft.com/office/drawing/2014/main" id="{958ECDBB-1993-4324-BF8B-2A5FE997EE35}"/>
              </a:ext>
            </a:extLst>
          </p:cNvPr>
          <p:cNvSpPr/>
          <p:nvPr/>
        </p:nvSpPr>
        <p:spPr>
          <a:xfrm>
            <a:off x="4788204" y="5959837"/>
            <a:ext cx="618224" cy="261919"/>
          </a:xfrm>
          <a:prstGeom prst="roundRect">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吹き出し: 四角形 31">
            <a:extLst>
              <a:ext uri="{FF2B5EF4-FFF2-40B4-BE49-F238E27FC236}">
                <a16:creationId xmlns:a16="http://schemas.microsoft.com/office/drawing/2014/main" id="{7B48EA6A-50DA-4E0A-90FE-12981D000FAD}"/>
              </a:ext>
            </a:extLst>
          </p:cNvPr>
          <p:cNvSpPr/>
          <p:nvPr/>
        </p:nvSpPr>
        <p:spPr>
          <a:xfrm>
            <a:off x="2655600" y="5709208"/>
            <a:ext cx="1921490" cy="523837"/>
          </a:xfrm>
          <a:prstGeom prst="wedgeRectCallout">
            <a:avLst>
              <a:gd name="adj1" fmla="val 60757"/>
              <a:gd name="adj2" fmla="val 17819"/>
            </a:avLst>
          </a:pr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ポリシーで表示／非表示</a:t>
            </a:r>
            <a:endParaRPr kumimoji="1" lang="en-US" altLang="ja-JP" sz="1000" b="0" dirty="0">
              <a:solidFill>
                <a:schemeClr val="bg1"/>
              </a:solidFill>
              <a:latin typeface="メイリオ" panose="020B0604030504040204" pitchFamily="50" charset="-128"/>
              <a:ea typeface="メイリオ" panose="020B0604030504040204" pitchFamily="50" charset="-128"/>
            </a:endParaRPr>
          </a:p>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を切り替え</a:t>
            </a:r>
            <a:endParaRPr kumimoji="1" lang="en-US" altLang="ja-JP" sz="1000"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5719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ja-JP" altLang="en-US" dirty="0"/>
              <a:t>救済措置</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15</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6784" y="1139281"/>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救済措置</a:t>
            </a:r>
            <a:endParaRPr lang="en-US" altLang="ja-JP"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095238"/>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6784" y="1486704"/>
            <a:ext cx="8837432" cy="1564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手入力ログオンの利用を救済措置パスワード認証に成功した場合のみ利用可能とします。</a:t>
            </a:r>
            <a:endParaRPr lang="en-US" altLang="ja-JP" sz="1200" kern="0" dirty="0">
              <a:solidFill>
                <a:schemeClr val="tx1"/>
              </a:solidFill>
            </a:endParaRPr>
          </a:p>
          <a:p>
            <a:pPr marL="144000" indent="-144000">
              <a:lnSpc>
                <a:spcPts val="1700"/>
              </a:lnSpc>
              <a:buClrTx/>
              <a:buFont typeface="Arial" panose="020B0604020202020204" pitchFamily="34" charset="0"/>
              <a:buChar char="•"/>
            </a:pPr>
            <a:r>
              <a:rPr lang="ja-JP" altLang="en-US" sz="1200" kern="0" dirty="0">
                <a:solidFill>
                  <a:schemeClr val="tx1"/>
                </a:solidFill>
              </a:rPr>
              <a:t>救済措置パスワードは管理者により条件</a:t>
            </a:r>
            <a:r>
              <a:rPr lang="en-US" altLang="ja-JP" sz="1200" kern="0" dirty="0">
                <a:solidFill>
                  <a:schemeClr val="tx1"/>
                </a:solidFill>
              </a:rPr>
              <a:t>(</a:t>
            </a:r>
            <a:r>
              <a:rPr lang="ja-JP" altLang="en-US" sz="1200" kern="0" dirty="0">
                <a:solidFill>
                  <a:schemeClr val="tx1"/>
                </a:solidFill>
              </a:rPr>
              <a:t>コンピュータ名またはドメイン傘下共通、使用期間</a:t>
            </a:r>
            <a:r>
              <a:rPr lang="en-US" altLang="ja-JP" sz="1200" kern="0" dirty="0">
                <a:solidFill>
                  <a:schemeClr val="tx1"/>
                </a:solidFill>
              </a:rPr>
              <a:t>)</a:t>
            </a:r>
            <a:r>
              <a:rPr lang="ja-JP" altLang="en-US" sz="1200" kern="0" dirty="0">
                <a:solidFill>
                  <a:schemeClr val="tx1"/>
                </a:solidFill>
              </a:rPr>
              <a:t>を指定して  生成され、</a:t>
            </a:r>
            <a:br>
              <a:rPr lang="en-US" altLang="ja-JP" sz="1200" kern="0" dirty="0">
                <a:solidFill>
                  <a:schemeClr val="tx1"/>
                </a:solidFill>
              </a:rPr>
            </a:br>
            <a:r>
              <a:rPr lang="ja-JP" altLang="en-US" sz="1200" kern="0" dirty="0">
                <a:solidFill>
                  <a:schemeClr val="tx1"/>
                </a:solidFill>
              </a:rPr>
              <a:t>利用範囲や期間を限定した運用が可能です。（１ヵ月有効）</a:t>
            </a:r>
          </a:p>
          <a:p>
            <a:pPr marL="144000" indent="-144000">
              <a:lnSpc>
                <a:spcPts val="1700"/>
              </a:lnSpc>
              <a:buClrTx/>
              <a:buFont typeface="Arial" panose="020B0604020202020204" pitchFamily="34" charset="0"/>
              <a:buChar char="•"/>
            </a:pPr>
            <a:r>
              <a:rPr lang="ja-JP" altLang="en-US" sz="1200" kern="0" dirty="0">
                <a:solidFill>
                  <a:schemeClr val="tx1"/>
                </a:solidFill>
              </a:rPr>
              <a:t>救済措置パスワードの生成と利用にはネットワークが繋がっている必要はなく、完全なオフライン環境でも運用が可能です。</a:t>
            </a:r>
          </a:p>
          <a:p>
            <a:pPr marL="144000" indent="-144000">
              <a:lnSpc>
                <a:spcPts val="1700"/>
              </a:lnSpc>
              <a:buClrTx/>
              <a:buFont typeface="Arial" panose="020B0604020202020204" pitchFamily="34" charset="0"/>
              <a:buChar char="•"/>
            </a:pPr>
            <a:r>
              <a:rPr lang="ja-JP" altLang="en-US" sz="1200" kern="0" dirty="0">
                <a:solidFill>
                  <a:schemeClr val="tx1"/>
                </a:solidFill>
              </a:rPr>
              <a:t>生成された救済措置パスワードを利用者に通知し、利用者が救済措置パスワード認証に成功すると手入力ログオン画面が</a:t>
            </a:r>
            <a:br>
              <a:rPr lang="en-US" altLang="ja-JP" sz="1200" kern="0" dirty="0">
                <a:solidFill>
                  <a:schemeClr val="tx1"/>
                </a:solidFill>
              </a:rPr>
            </a:br>
            <a:r>
              <a:rPr lang="ja-JP" altLang="en-US" sz="1200" kern="0" dirty="0">
                <a:solidFill>
                  <a:schemeClr val="tx1"/>
                </a:solidFill>
              </a:rPr>
              <a:t>表示されます。</a:t>
            </a:r>
          </a:p>
        </p:txBody>
      </p:sp>
      <p:pic>
        <p:nvPicPr>
          <p:cNvPr id="18" name="図 17">
            <a:extLst>
              <a:ext uri="{FF2B5EF4-FFF2-40B4-BE49-F238E27FC236}">
                <a16:creationId xmlns:a16="http://schemas.microsoft.com/office/drawing/2014/main" id="{D8C6ECED-6364-48A9-AE0D-6733CD60F0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87428" y="3552758"/>
            <a:ext cx="2540854" cy="1368152"/>
          </a:xfrm>
          <a:prstGeom prst="rect">
            <a:avLst/>
          </a:prstGeom>
        </p:spPr>
      </p:pic>
      <p:sp>
        <p:nvSpPr>
          <p:cNvPr id="19" name="矢印: 右 18">
            <a:extLst>
              <a:ext uri="{FF2B5EF4-FFF2-40B4-BE49-F238E27FC236}">
                <a16:creationId xmlns:a16="http://schemas.microsoft.com/office/drawing/2014/main" id="{244F6A20-8E32-4A8C-BDA0-056802D896FA}"/>
              </a:ext>
            </a:extLst>
          </p:cNvPr>
          <p:cNvSpPr/>
          <p:nvPr/>
        </p:nvSpPr>
        <p:spPr>
          <a:xfrm>
            <a:off x="3169418" y="3972333"/>
            <a:ext cx="323750" cy="529002"/>
          </a:xfrm>
          <a:prstGeom prst="rightArrow">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dirty="0"/>
          </a:p>
        </p:txBody>
      </p:sp>
      <p:sp>
        <p:nvSpPr>
          <p:cNvPr id="20" name="矢印: 右 19">
            <a:extLst>
              <a:ext uri="{FF2B5EF4-FFF2-40B4-BE49-F238E27FC236}">
                <a16:creationId xmlns:a16="http://schemas.microsoft.com/office/drawing/2014/main" id="{00354E04-9AC2-490E-B01A-BE0AC3948CE5}"/>
              </a:ext>
            </a:extLst>
          </p:cNvPr>
          <p:cNvSpPr/>
          <p:nvPr/>
        </p:nvSpPr>
        <p:spPr>
          <a:xfrm>
            <a:off x="6222542" y="3972333"/>
            <a:ext cx="323750" cy="529002"/>
          </a:xfrm>
          <a:prstGeom prst="rightArrow">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dirty="0"/>
          </a:p>
        </p:txBody>
      </p:sp>
      <p:sp>
        <p:nvSpPr>
          <p:cNvPr id="21" name="吹き出し: 四角形 20">
            <a:extLst>
              <a:ext uri="{FF2B5EF4-FFF2-40B4-BE49-F238E27FC236}">
                <a16:creationId xmlns:a16="http://schemas.microsoft.com/office/drawing/2014/main" id="{10996115-DE19-45C3-8EDE-ED3791640641}"/>
              </a:ext>
            </a:extLst>
          </p:cNvPr>
          <p:cNvSpPr/>
          <p:nvPr/>
        </p:nvSpPr>
        <p:spPr>
          <a:xfrm>
            <a:off x="4407850" y="4508136"/>
            <a:ext cx="1976567" cy="1104982"/>
          </a:xfrm>
          <a:custGeom>
            <a:avLst/>
            <a:gdLst>
              <a:gd name="connsiteX0" fmla="*/ 0 w 1976567"/>
              <a:gd name="connsiteY0" fmla="*/ 0 h 523837"/>
              <a:gd name="connsiteX1" fmla="*/ 1152997 w 1976567"/>
              <a:gd name="connsiteY1" fmla="*/ 0 h 523837"/>
              <a:gd name="connsiteX2" fmla="*/ 1090808 w 1976567"/>
              <a:gd name="connsiteY2" fmla="*/ -581145 h 523837"/>
              <a:gd name="connsiteX3" fmla="*/ 1647139 w 1976567"/>
              <a:gd name="connsiteY3" fmla="*/ 0 h 523837"/>
              <a:gd name="connsiteX4" fmla="*/ 1976567 w 1976567"/>
              <a:gd name="connsiteY4" fmla="*/ 0 h 523837"/>
              <a:gd name="connsiteX5" fmla="*/ 1976567 w 1976567"/>
              <a:gd name="connsiteY5" fmla="*/ 87306 h 523837"/>
              <a:gd name="connsiteX6" fmla="*/ 1976567 w 1976567"/>
              <a:gd name="connsiteY6" fmla="*/ 87306 h 523837"/>
              <a:gd name="connsiteX7" fmla="*/ 1976567 w 1976567"/>
              <a:gd name="connsiteY7" fmla="*/ 218265 h 523837"/>
              <a:gd name="connsiteX8" fmla="*/ 1976567 w 1976567"/>
              <a:gd name="connsiteY8" fmla="*/ 523837 h 523837"/>
              <a:gd name="connsiteX9" fmla="*/ 1647139 w 1976567"/>
              <a:gd name="connsiteY9" fmla="*/ 523837 h 523837"/>
              <a:gd name="connsiteX10" fmla="*/ 1152997 w 1976567"/>
              <a:gd name="connsiteY10" fmla="*/ 523837 h 523837"/>
              <a:gd name="connsiteX11" fmla="*/ 1152997 w 1976567"/>
              <a:gd name="connsiteY11" fmla="*/ 523837 h 523837"/>
              <a:gd name="connsiteX12" fmla="*/ 0 w 1976567"/>
              <a:gd name="connsiteY12" fmla="*/ 523837 h 523837"/>
              <a:gd name="connsiteX13" fmla="*/ 0 w 1976567"/>
              <a:gd name="connsiteY13" fmla="*/ 218265 h 523837"/>
              <a:gd name="connsiteX14" fmla="*/ 0 w 1976567"/>
              <a:gd name="connsiteY14" fmla="*/ 87306 h 523837"/>
              <a:gd name="connsiteX15" fmla="*/ 0 w 1976567"/>
              <a:gd name="connsiteY15" fmla="*/ 87306 h 523837"/>
              <a:gd name="connsiteX16" fmla="*/ 0 w 1976567"/>
              <a:gd name="connsiteY16" fmla="*/ 0 h 523837"/>
              <a:gd name="connsiteX0" fmla="*/ 0 w 1976567"/>
              <a:gd name="connsiteY0" fmla="*/ 581145 h 1104982"/>
              <a:gd name="connsiteX1" fmla="*/ 1152997 w 1976567"/>
              <a:gd name="connsiteY1" fmla="*/ 581145 h 1104982"/>
              <a:gd name="connsiteX2" fmla="*/ 1090808 w 1976567"/>
              <a:gd name="connsiteY2" fmla="*/ 0 h 1104982"/>
              <a:gd name="connsiteX3" fmla="*/ 1324051 w 1976567"/>
              <a:gd name="connsiteY3" fmla="*/ 562857 h 1104982"/>
              <a:gd name="connsiteX4" fmla="*/ 1976567 w 1976567"/>
              <a:gd name="connsiteY4" fmla="*/ 581145 h 1104982"/>
              <a:gd name="connsiteX5" fmla="*/ 1976567 w 1976567"/>
              <a:gd name="connsiteY5" fmla="*/ 668451 h 1104982"/>
              <a:gd name="connsiteX6" fmla="*/ 1976567 w 1976567"/>
              <a:gd name="connsiteY6" fmla="*/ 668451 h 1104982"/>
              <a:gd name="connsiteX7" fmla="*/ 1976567 w 1976567"/>
              <a:gd name="connsiteY7" fmla="*/ 799410 h 1104982"/>
              <a:gd name="connsiteX8" fmla="*/ 1976567 w 1976567"/>
              <a:gd name="connsiteY8" fmla="*/ 1104982 h 1104982"/>
              <a:gd name="connsiteX9" fmla="*/ 1647139 w 1976567"/>
              <a:gd name="connsiteY9" fmla="*/ 1104982 h 1104982"/>
              <a:gd name="connsiteX10" fmla="*/ 1152997 w 1976567"/>
              <a:gd name="connsiteY10" fmla="*/ 1104982 h 1104982"/>
              <a:gd name="connsiteX11" fmla="*/ 1152997 w 1976567"/>
              <a:gd name="connsiteY11" fmla="*/ 1104982 h 1104982"/>
              <a:gd name="connsiteX12" fmla="*/ 0 w 1976567"/>
              <a:gd name="connsiteY12" fmla="*/ 1104982 h 1104982"/>
              <a:gd name="connsiteX13" fmla="*/ 0 w 1976567"/>
              <a:gd name="connsiteY13" fmla="*/ 799410 h 1104982"/>
              <a:gd name="connsiteX14" fmla="*/ 0 w 1976567"/>
              <a:gd name="connsiteY14" fmla="*/ 668451 h 1104982"/>
              <a:gd name="connsiteX15" fmla="*/ 0 w 1976567"/>
              <a:gd name="connsiteY15" fmla="*/ 668451 h 1104982"/>
              <a:gd name="connsiteX16" fmla="*/ 0 w 1976567"/>
              <a:gd name="connsiteY16" fmla="*/ 581145 h 1104982"/>
              <a:gd name="connsiteX0" fmla="*/ 0 w 1976567"/>
              <a:gd name="connsiteY0" fmla="*/ 581145 h 1104982"/>
              <a:gd name="connsiteX1" fmla="*/ 1152997 w 1976567"/>
              <a:gd name="connsiteY1" fmla="*/ 581145 h 1104982"/>
              <a:gd name="connsiteX2" fmla="*/ 1090808 w 1976567"/>
              <a:gd name="connsiteY2" fmla="*/ 0 h 1104982"/>
              <a:gd name="connsiteX3" fmla="*/ 1330147 w 1976567"/>
              <a:gd name="connsiteY3" fmla="*/ 581145 h 1104982"/>
              <a:gd name="connsiteX4" fmla="*/ 1976567 w 1976567"/>
              <a:gd name="connsiteY4" fmla="*/ 581145 h 1104982"/>
              <a:gd name="connsiteX5" fmla="*/ 1976567 w 1976567"/>
              <a:gd name="connsiteY5" fmla="*/ 668451 h 1104982"/>
              <a:gd name="connsiteX6" fmla="*/ 1976567 w 1976567"/>
              <a:gd name="connsiteY6" fmla="*/ 668451 h 1104982"/>
              <a:gd name="connsiteX7" fmla="*/ 1976567 w 1976567"/>
              <a:gd name="connsiteY7" fmla="*/ 799410 h 1104982"/>
              <a:gd name="connsiteX8" fmla="*/ 1976567 w 1976567"/>
              <a:gd name="connsiteY8" fmla="*/ 1104982 h 1104982"/>
              <a:gd name="connsiteX9" fmla="*/ 1647139 w 1976567"/>
              <a:gd name="connsiteY9" fmla="*/ 1104982 h 1104982"/>
              <a:gd name="connsiteX10" fmla="*/ 1152997 w 1976567"/>
              <a:gd name="connsiteY10" fmla="*/ 1104982 h 1104982"/>
              <a:gd name="connsiteX11" fmla="*/ 1152997 w 1976567"/>
              <a:gd name="connsiteY11" fmla="*/ 1104982 h 1104982"/>
              <a:gd name="connsiteX12" fmla="*/ 0 w 1976567"/>
              <a:gd name="connsiteY12" fmla="*/ 1104982 h 1104982"/>
              <a:gd name="connsiteX13" fmla="*/ 0 w 1976567"/>
              <a:gd name="connsiteY13" fmla="*/ 799410 h 1104982"/>
              <a:gd name="connsiteX14" fmla="*/ 0 w 1976567"/>
              <a:gd name="connsiteY14" fmla="*/ 668451 h 1104982"/>
              <a:gd name="connsiteX15" fmla="*/ 0 w 1976567"/>
              <a:gd name="connsiteY15" fmla="*/ 668451 h 1104982"/>
              <a:gd name="connsiteX16" fmla="*/ 0 w 1976567"/>
              <a:gd name="connsiteY16" fmla="*/ 581145 h 110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76567" h="1104982">
                <a:moveTo>
                  <a:pt x="0" y="581145"/>
                </a:moveTo>
                <a:lnTo>
                  <a:pt x="1152997" y="581145"/>
                </a:lnTo>
                <a:lnTo>
                  <a:pt x="1090808" y="0"/>
                </a:lnTo>
                <a:lnTo>
                  <a:pt x="1330147" y="581145"/>
                </a:lnTo>
                <a:lnTo>
                  <a:pt x="1976567" y="581145"/>
                </a:lnTo>
                <a:lnTo>
                  <a:pt x="1976567" y="668451"/>
                </a:lnTo>
                <a:lnTo>
                  <a:pt x="1976567" y="668451"/>
                </a:lnTo>
                <a:lnTo>
                  <a:pt x="1976567" y="799410"/>
                </a:lnTo>
                <a:lnTo>
                  <a:pt x="1976567" y="1104982"/>
                </a:lnTo>
                <a:lnTo>
                  <a:pt x="1647139" y="1104982"/>
                </a:lnTo>
                <a:lnTo>
                  <a:pt x="1152997" y="1104982"/>
                </a:lnTo>
                <a:lnTo>
                  <a:pt x="1152997" y="1104982"/>
                </a:lnTo>
                <a:lnTo>
                  <a:pt x="0" y="1104982"/>
                </a:lnTo>
                <a:lnTo>
                  <a:pt x="0" y="799410"/>
                </a:lnTo>
                <a:lnTo>
                  <a:pt x="0" y="668451"/>
                </a:lnTo>
                <a:lnTo>
                  <a:pt x="0" y="668451"/>
                </a:lnTo>
                <a:lnTo>
                  <a:pt x="0" y="581145"/>
                </a:lnTo>
                <a:close/>
              </a:path>
            </a:pathLst>
          </a:cu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endParaRPr kumimoji="1" lang="en-US" altLang="ja-JP" sz="1000" b="0" dirty="0">
              <a:solidFill>
                <a:schemeClr val="bg1"/>
              </a:solidFill>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87004A59-F8AE-4C1C-9F25-F61C02447FF2}"/>
              </a:ext>
            </a:extLst>
          </p:cNvPr>
          <p:cNvPicPr>
            <a:picLocks noChangeAspect="1"/>
          </p:cNvPicPr>
          <p:nvPr/>
        </p:nvPicPr>
        <p:blipFill>
          <a:blip r:embed="rId4"/>
          <a:stretch>
            <a:fillRect/>
          </a:stretch>
        </p:blipFill>
        <p:spPr>
          <a:xfrm>
            <a:off x="941252" y="3096636"/>
            <a:ext cx="2134231" cy="2203826"/>
          </a:xfrm>
          <a:prstGeom prst="rect">
            <a:avLst/>
          </a:prstGeom>
        </p:spPr>
      </p:pic>
      <p:pic>
        <p:nvPicPr>
          <p:cNvPr id="34" name="図 33">
            <a:extLst>
              <a:ext uri="{FF2B5EF4-FFF2-40B4-BE49-F238E27FC236}">
                <a16:creationId xmlns:a16="http://schemas.microsoft.com/office/drawing/2014/main" id="{996B8558-4927-48B5-ACC6-AED04ED3E544}"/>
              </a:ext>
            </a:extLst>
          </p:cNvPr>
          <p:cNvPicPr>
            <a:picLocks noChangeAspect="1"/>
          </p:cNvPicPr>
          <p:nvPr/>
        </p:nvPicPr>
        <p:blipFill>
          <a:blip r:embed="rId5"/>
          <a:stretch>
            <a:fillRect/>
          </a:stretch>
        </p:blipFill>
        <p:spPr>
          <a:xfrm>
            <a:off x="6640227" y="3113156"/>
            <a:ext cx="2243241" cy="2851578"/>
          </a:xfrm>
          <a:prstGeom prst="rect">
            <a:avLst/>
          </a:prstGeom>
        </p:spPr>
      </p:pic>
      <p:sp>
        <p:nvSpPr>
          <p:cNvPr id="8" name="テキスト ボックス 7">
            <a:extLst>
              <a:ext uri="{FF2B5EF4-FFF2-40B4-BE49-F238E27FC236}">
                <a16:creationId xmlns:a16="http://schemas.microsoft.com/office/drawing/2014/main" id="{092ABBC7-EC16-6389-F3D6-AEDA4F12F4C9}"/>
              </a:ext>
            </a:extLst>
          </p:cNvPr>
          <p:cNvSpPr txBox="1"/>
          <p:nvPr/>
        </p:nvSpPr>
        <p:spPr>
          <a:xfrm>
            <a:off x="4455797" y="5129401"/>
            <a:ext cx="1919017" cy="467436"/>
          </a:xfrm>
          <a:prstGeom prst="rect">
            <a:avLst/>
          </a:prstGeom>
          <a:noFill/>
        </p:spPr>
        <p:txBody>
          <a:bodyPr wrap="square">
            <a:spAutoFit/>
          </a:bodyPr>
          <a:lstStyle/>
          <a:p>
            <a:pPr algn="ctr">
              <a:lnSpc>
                <a:spcPts val="1500"/>
              </a:lnSpc>
            </a:pPr>
            <a:r>
              <a:rPr lang="ja-JP" altLang="en-US" sz="1000" b="0" dirty="0">
                <a:solidFill>
                  <a:schemeClr val="bg1"/>
                </a:solidFill>
                <a:latin typeface="メイリオ" panose="020B0604030504040204" pitchFamily="50" charset="-128"/>
                <a:ea typeface="メイリオ" panose="020B0604030504040204" pitchFamily="50" charset="-128"/>
              </a:rPr>
              <a:t>管理者より通知された</a:t>
            </a:r>
            <a:endParaRPr lang="en-US" altLang="ja-JP" sz="1000" b="0" dirty="0">
              <a:solidFill>
                <a:schemeClr val="bg1"/>
              </a:solidFill>
              <a:latin typeface="メイリオ" panose="020B0604030504040204" pitchFamily="50" charset="-128"/>
              <a:ea typeface="メイリオ" panose="020B0604030504040204" pitchFamily="50" charset="-128"/>
            </a:endParaRPr>
          </a:p>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救済措置パスワードを入力</a:t>
            </a:r>
            <a:endParaRPr kumimoji="1" lang="en-US" altLang="ja-JP" sz="1000" b="0"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92136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ja-JP" altLang="en-US" dirty="0"/>
              <a:t>ログオン履歴管理</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16</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8071" y="1142761"/>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en-US" altLang="ja-JP"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PC</a:t>
            </a:r>
            <a:r>
              <a:rPr lang="ja-JP" altLang="en-US" b="1"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のログオン履歴を記録</a:t>
            </a:r>
            <a:endParaRPr lang="en-US" altLang="ja-JP" kern="100" spc="1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093654"/>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8071" y="1490184"/>
            <a:ext cx="8677449" cy="16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「誰が」「どの</a:t>
            </a:r>
            <a:r>
              <a:rPr lang="en-US" altLang="ja-JP" sz="1200" kern="0" dirty="0">
                <a:solidFill>
                  <a:schemeClr val="tx1"/>
                </a:solidFill>
              </a:rPr>
              <a:t>PC</a:t>
            </a:r>
            <a:r>
              <a:rPr lang="ja-JP" altLang="en-US" sz="1200" kern="0" dirty="0">
                <a:solidFill>
                  <a:schemeClr val="tx1"/>
                </a:solidFill>
              </a:rPr>
              <a:t>から」「いつ」などのログオン履歴をログに記録します。</a:t>
            </a:r>
          </a:p>
          <a:p>
            <a:pPr marL="144000" indent="-144000">
              <a:lnSpc>
                <a:spcPts val="1700"/>
              </a:lnSpc>
              <a:buClrTx/>
              <a:buFont typeface="Arial" panose="020B0604020202020204" pitchFamily="34" charset="0"/>
              <a:buChar char="•"/>
            </a:pPr>
            <a:r>
              <a:rPr lang="ja-JP" altLang="en-US" sz="1200" kern="0" dirty="0">
                <a:solidFill>
                  <a:schemeClr val="tx1"/>
                </a:solidFill>
              </a:rPr>
              <a:t>「</a:t>
            </a:r>
            <a:r>
              <a:rPr lang="en-US" altLang="ja-JP" sz="1200" kern="0" dirty="0">
                <a:solidFill>
                  <a:schemeClr val="tx1"/>
                </a:solidFill>
              </a:rPr>
              <a:t>PIN</a:t>
            </a:r>
            <a:r>
              <a:rPr lang="ja-JP" altLang="en-US" sz="1200" kern="0" dirty="0">
                <a:solidFill>
                  <a:schemeClr val="tx1"/>
                </a:solidFill>
              </a:rPr>
              <a:t>間違い」「カードロック」などの履歴をログに記録します。</a:t>
            </a:r>
          </a:p>
          <a:p>
            <a:pPr marL="144000" indent="-144000">
              <a:lnSpc>
                <a:spcPts val="1700"/>
              </a:lnSpc>
              <a:buClrTx/>
              <a:buFont typeface="Arial" panose="020B0604020202020204" pitchFamily="34" charset="0"/>
              <a:buChar char="•"/>
            </a:pPr>
            <a:r>
              <a:rPr lang="ja-JP" altLang="en-US" sz="1200" kern="0" dirty="0">
                <a:solidFill>
                  <a:schemeClr val="tx1"/>
                </a:solidFill>
              </a:rPr>
              <a:t>「</a:t>
            </a:r>
            <a:r>
              <a:rPr lang="en-US" altLang="ja-JP" sz="1200" kern="0" dirty="0">
                <a:solidFill>
                  <a:schemeClr val="tx1"/>
                </a:solidFill>
              </a:rPr>
              <a:t>IC</a:t>
            </a:r>
            <a:r>
              <a:rPr lang="ja-JP" altLang="en-US" sz="1200" kern="0" dirty="0">
                <a:solidFill>
                  <a:schemeClr val="tx1"/>
                </a:solidFill>
              </a:rPr>
              <a:t>カード番号」または「生体</a:t>
            </a:r>
            <a:r>
              <a:rPr lang="en-US" altLang="ja-JP" sz="1200" kern="0" dirty="0">
                <a:solidFill>
                  <a:schemeClr val="tx1"/>
                </a:solidFill>
              </a:rPr>
              <a:t>ID</a:t>
            </a:r>
            <a:r>
              <a:rPr lang="ja-JP" altLang="en-US" sz="1200" kern="0" dirty="0">
                <a:solidFill>
                  <a:schemeClr val="tx1"/>
                </a:solidFill>
              </a:rPr>
              <a:t>」がログに記録される為、同一の</a:t>
            </a:r>
            <a:r>
              <a:rPr lang="en-US" altLang="ja-JP" sz="1200" kern="0" dirty="0">
                <a:solidFill>
                  <a:schemeClr val="tx1"/>
                </a:solidFill>
              </a:rPr>
              <a:t>Windows</a:t>
            </a:r>
            <a:r>
              <a:rPr lang="ja-JP" altLang="en-US" sz="1200" kern="0" dirty="0">
                <a:solidFill>
                  <a:schemeClr val="tx1"/>
                </a:solidFill>
              </a:rPr>
              <a:t>ユーザを複数の利用者で使用している場合でも本人を特定できます。</a:t>
            </a:r>
          </a:p>
          <a:p>
            <a:pPr marL="144000" indent="-144000">
              <a:lnSpc>
                <a:spcPts val="1700"/>
              </a:lnSpc>
              <a:buClrTx/>
              <a:buFont typeface="Arial" panose="020B0604020202020204" pitchFamily="34" charset="0"/>
              <a:buChar char="•"/>
            </a:pPr>
            <a:r>
              <a:rPr lang="ja-JP" altLang="en-US" sz="1200" kern="0" dirty="0">
                <a:solidFill>
                  <a:schemeClr val="tx1"/>
                </a:solidFill>
              </a:rPr>
              <a:t>記録されたログは、</a:t>
            </a:r>
            <a:r>
              <a:rPr lang="en-US" altLang="ja-JP" sz="1200" kern="0" dirty="0">
                <a:solidFill>
                  <a:schemeClr val="tx1"/>
                </a:solidFill>
              </a:rPr>
              <a:t>Actvie Directory</a:t>
            </a:r>
            <a:r>
              <a:rPr lang="ja-JP" altLang="en-US" sz="1200" kern="0" dirty="0">
                <a:solidFill>
                  <a:schemeClr val="tx1"/>
                </a:solidFill>
              </a:rPr>
              <a:t>版では管理ソフトウェアに収集され、スタンドアロン版では</a:t>
            </a:r>
            <a:r>
              <a:rPr lang="en-US" altLang="ja-JP" sz="1200" kern="0" dirty="0">
                <a:solidFill>
                  <a:schemeClr val="tx1"/>
                </a:solidFill>
              </a:rPr>
              <a:t>PC</a:t>
            </a:r>
            <a:r>
              <a:rPr lang="ja-JP" altLang="en-US" sz="1200" kern="0" dirty="0">
                <a:solidFill>
                  <a:schemeClr val="tx1"/>
                </a:solidFill>
              </a:rPr>
              <a:t>上の</a:t>
            </a:r>
            <a:r>
              <a:rPr lang="en-US" altLang="ja-JP" sz="1200" kern="0" dirty="0">
                <a:solidFill>
                  <a:schemeClr val="tx1"/>
                </a:solidFill>
              </a:rPr>
              <a:t>Windows</a:t>
            </a:r>
            <a:r>
              <a:rPr lang="ja-JP" altLang="en-US" sz="1200" kern="0" dirty="0">
                <a:solidFill>
                  <a:schemeClr val="tx1"/>
                </a:solidFill>
              </a:rPr>
              <a:t>イベントログ</a:t>
            </a:r>
            <a:r>
              <a:rPr lang="en-US" altLang="ja-JP" sz="1200" kern="0" dirty="0">
                <a:solidFill>
                  <a:schemeClr val="tx1"/>
                </a:solidFill>
              </a:rPr>
              <a:t>(Application</a:t>
            </a:r>
            <a:r>
              <a:rPr lang="ja-JP" altLang="en-US" sz="1200" kern="0" dirty="0">
                <a:solidFill>
                  <a:schemeClr val="tx1"/>
                </a:solidFill>
              </a:rPr>
              <a:t>ログ</a:t>
            </a:r>
            <a:r>
              <a:rPr lang="en-US" altLang="ja-JP" sz="1200" kern="0" dirty="0">
                <a:solidFill>
                  <a:schemeClr val="tx1"/>
                </a:solidFill>
              </a:rPr>
              <a:t>)</a:t>
            </a:r>
            <a:r>
              <a:rPr lang="ja-JP" altLang="en-US" sz="1200" kern="0" dirty="0">
                <a:solidFill>
                  <a:schemeClr val="tx1"/>
                </a:solidFill>
              </a:rPr>
              <a:t>に保存されます。</a:t>
            </a:r>
          </a:p>
          <a:p>
            <a:pPr marL="144000" indent="-144000">
              <a:lnSpc>
                <a:spcPts val="1700"/>
              </a:lnSpc>
              <a:buClrTx/>
              <a:buFont typeface="Arial" panose="020B0604020202020204" pitchFamily="34" charset="0"/>
              <a:buChar char="•"/>
            </a:pPr>
            <a:r>
              <a:rPr lang="ja-JP" altLang="en-US" sz="1200" kern="0" dirty="0">
                <a:solidFill>
                  <a:schemeClr val="tx1"/>
                </a:solidFill>
              </a:rPr>
              <a:t>履歴の保持期間は任意に設定できます。</a:t>
            </a:r>
          </a:p>
        </p:txBody>
      </p:sp>
      <p:pic>
        <p:nvPicPr>
          <p:cNvPr id="15" name="Picture 2" descr="a">
            <a:extLst>
              <a:ext uri="{FF2B5EF4-FFF2-40B4-BE49-F238E27FC236}">
                <a16:creationId xmlns:a16="http://schemas.microsoft.com/office/drawing/2014/main" id="{110D2AB1-F8A7-49ED-800D-9242D5648A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0086" y="3691287"/>
            <a:ext cx="5611239" cy="256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矢印: 右 15">
            <a:extLst>
              <a:ext uri="{FF2B5EF4-FFF2-40B4-BE49-F238E27FC236}">
                <a16:creationId xmlns:a16="http://schemas.microsoft.com/office/drawing/2014/main" id="{6499A729-E688-4D27-93CF-C61879B05DCA}"/>
              </a:ext>
            </a:extLst>
          </p:cNvPr>
          <p:cNvSpPr/>
          <p:nvPr/>
        </p:nvSpPr>
        <p:spPr>
          <a:xfrm>
            <a:off x="6526394" y="5238406"/>
            <a:ext cx="483593" cy="504056"/>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Picture 2" descr="GoogleMapのインポートに使うKMZ/KML/CSVファイルの仕様 | ひろぶろぐ（Hiro Blog）">
            <a:extLst>
              <a:ext uri="{FF2B5EF4-FFF2-40B4-BE49-F238E27FC236}">
                <a16:creationId xmlns:a16="http://schemas.microsoft.com/office/drawing/2014/main" id="{460C35FE-35CC-4673-AB45-9BDBEAD005F6}"/>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034941" y="5163249"/>
            <a:ext cx="648072" cy="648072"/>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a:extLst>
              <a:ext uri="{FF2B5EF4-FFF2-40B4-BE49-F238E27FC236}">
                <a16:creationId xmlns:a16="http://schemas.microsoft.com/office/drawing/2014/main" id="{4A78C494-707D-4E30-8B76-3FD68BA8002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03819" y="3295345"/>
            <a:ext cx="2710317" cy="1479190"/>
          </a:xfrm>
          <a:prstGeom prst="rect">
            <a:avLst/>
          </a:prstGeom>
        </p:spPr>
      </p:pic>
      <p:sp>
        <p:nvSpPr>
          <p:cNvPr id="24" name="Text Box 3">
            <a:extLst>
              <a:ext uri="{FF2B5EF4-FFF2-40B4-BE49-F238E27FC236}">
                <a16:creationId xmlns:a16="http://schemas.microsoft.com/office/drawing/2014/main" id="{7B2FC415-D0B3-4A8D-9917-72D47F90B85F}"/>
              </a:ext>
            </a:extLst>
          </p:cNvPr>
          <p:cNvSpPr txBox="1">
            <a:spLocks noChangeArrowheads="1"/>
          </p:cNvSpPr>
          <p:nvPr/>
        </p:nvSpPr>
        <p:spPr bwMode="gray">
          <a:xfrm>
            <a:off x="6526394" y="5857783"/>
            <a:ext cx="218774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spcBef>
                <a:spcPct val="50000"/>
              </a:spcBef>
            </a:pPr>
            <a:r>
              <a:rPr lang="en-US" altLang="ja-JP"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CSV</a:t>
            </a:r>
            <a:r>
              <a:rPr lang="ja-JP" altLang="en-US"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ファイルへのエクスポートが可能</a:t>
            </a:r>
          </a:p>
        </p:txBody>
      </p:sp>
      <p:sp>
        <p:nvSpPr>
          <p:cNvPr id="25" name="矢印: 右カーブ 24">
            <a:extLst>
              <a:ext uri="{FF2B5EF4-FFF2-40B4-BE49-F238E27FC236}">
                <a16:creationId xmlns:a16="http://schemas.microsoft.com/office/drawing/2014/main" id="{79758FB0-CBB5-4BBA-93E1-FB6CC85AB551}"/>
              </a:ext>
            </a:extLst>
          </p:cNvPr>
          <p:cNvSpPr/>
          <p:nvPr/>
        </p:nvSpPr>
        <p:spPr>
          <a:xfrm rot="2919663">
            <a:off x="5285764" y="3210670"/>
            <a:ext cx="576064" cy="1143713"/>
          </a:xfrm>
          <a:prstGeom prst="curv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Text Box 3">
            <a:extLst>
              <a:ext uri="{FF2B5EF4-FFF2-40B4-BE49-F238E27FC236}">
                <a16:creationId xmlns:a16="http://schemas.microsoft.com/office/drawing/2014/main" id="{94E46434-BBE2-4CFA-842B-1DD2F9FA5453}"/>
              </a:ext>
            </a:extLst>
          </p:cNvPr>
          <p:cNvSpPr txBox="1">
            <a:spLocks noChangeArrowheads="1"/>
          </p:cNvSpPr>
          <p:nvPr/>
        </p:nvSpPr>
        <p:spPr bwMode="gray">
          <a:xfrm>
            <a:off x="6471325" y="4806274"/>
            <a:ext cx="258746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ログの表示設定で絞込み・検索が可能</a:t>
            </a:r>
          </a:p>
        </p:txBody>
      </p:sp>
      <p:sp>
        <p:nvSpPr>
          <p:cNvPr id="29" name="Text Box 3">
            <a:extLst>
              <a:ext uri="{FF2B5EF4-FFF2-40B4-BE49-F238E27FC236}">
                <a16:creationId xmlns:a16="http://schemas.microsoft.com/office/drawing/2014/main" id="{CEC5503E-4A03-47B2-A481-89CD15928471}"/>
              </a:ext>
            </a:extLst>
          </p:cNvPr>
          <p:cNvSpPr txBox="1">
            <a:spLocks noChangeArrowheads="1"/>
          </p:cNvSpPr>
          <p:nvPr/>
        </p:nvSpPr>
        <p:spPr bwMode="gray">
          <a:xfrm>
            <a:off x="773360" y="3380697"/>
            <a:ext cx="2870835" cy="261610"/>
          </a:xfrm>
          <a:prstGeom prst="rect">
            <a:avLst/>
          </a:prstGeom>
          <a:noFill/>
          <a:ln w="9525">
            <a:noFill/>
            <a:miter lim="800000"/>
            <a:headEnd/>
            <a:tailEnd/>
          </a:ln>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管理ソフトウェアのログオン履歴確認画面</a:t>
            </a:r>
          </a:p>
        </p:txBody>
      </p:sp>
    </p:spTree>
    <p:extLst>
      <p:ext uri="{BB962C8B-B14F-4D97-AF65-F5344CB8AC3E}">
        <p14:creationId xmlns:p14="http://schemas.microsoft.com/office/powerpoint/2010/main" val="1498504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en-US" altLang="ja-JP" dirty="0"/>
              <a:t>PIN</a:t>
            </a:r>
            <a:r>
              <a:rPr kumimoji="1" lang="ja-JP" altLang="en-US" dirty="0"/>
              <a:t>運用</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17</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46044" y="1122572"/>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en-US" altLang="ja-JP"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PIN</a:t>
            </a:r>
            <a:r>
              <a:rPr lang="ja-JP" altLang="en-US"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（暗証番号）間違いによるロック</a:t>
            </a:r>
            <a:endParaRPr lang="en-US" altLang="ja-JP"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092875"/>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5883" y="1500475"/>
            <a:ext cx="9007281" cy="670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複数回連続で</a:t>
            </a:r>
            <a:r>
              <a:rPr lang="en-US" altLang="ja-JP" sz="1200" kern="0" dirty="0">
                <a:solidFill>
                  <a:schemeClr val="tx1"/>
                </a:solidFill>
              </a:rPr>
              <a:t>PIN</a:t>
            </a:r>
            <a:r>
              <a:rPr lang="ja-JP" altLang="en-US" sz="1200" kern="0" dirty="0">
                <a:solidFill>
                  <a:schemeClr val="tx1"/>
                </a:solidFill>
              </a:rPr>
              <a:t>（暗証番号）を間違えた場合、</a:t>
            </a:r>
            <a:r>
              <a:rPr lang="en-US" altLang="ja-JP" sz="1200" kern="0" dirty="0">
                <a:solidFill>
                  <a:schemeClr val="tx1"/>
                </a:solidFill>
              </a:rPr>
              <a:t>IC</a:t>
            </a:r>
            <a:r>
              <a:rPr lang="ja-JP" altLang="en-US" sz="1200" kern="0" dirty="0">
                <a:solidFill>
                  <a:schemeClr val="tx1"/>
                </a:solidFill>
              </a:rPr>
              <a:t>カード／生体情報がロックされ使用できなくなります。</a:t>
            </a:r>
          </a:p>
          <a:p>
            <a:pPr marL="144000" indent="-144000">
              <a:lnSpc>
                <a:spcPts val="1700"/>
              </a:lnSpc>
              <a:buClrTx/>
              <a:buFont typeface="Arial" panose="020B0604020202020204" pitchFamily="34" charset="0"/>
              <a:buChar char="•"/>
            </a:pPr>
            <a:r>
              <a:rPr lang="ja-JP" altLang="en-US" sz="1200" kern="0" dirty="0">
                <a:solidFill>
                  <a:schemeClr val="tx1"/>
                </a:solidFill>
              </a:rPr>
              <a:t>ロックされた</a:t>
            </a:r>
            <a:r>
              <a:rPr lang="en-US" altLang="ja-JP" sz="1200" kern="0" dirty="0">
                <a:solidFill>
                  <a:schemeClr val="tx1"/>
                </a:solidFill>
              </a:rPr>
              <a:t>IC</a:t>
            </a:r>
            <a:r>
              <a:rPr lang="ja-JP" altLang="en-US" sz="1200" kern="0" dirty="0">
                <a:solidFill>
                  <a:schemeClr val="tx1"/>
                </a:solidFill>
              </a:rPr>
              <a:t>カード／生体情報は管理機能よりロック解除が行えます。</a:t>
            </a:r>
          </a:p>
        </p:txBody>
      </p:sp>
      <p:sp>
        <p:nvSpPr>
          <p:cNvPr id="11" name="Rectangle 78">
            <a:extLst>
              <a:ext uri="{FF2B5EF4-FFF2-40B4-BE49-F238E27FC236}">
                <a16:creationId xmlns:a16="http://schemas.microsoft.com/office/drawing/2014/main" id="{56A6FFC2-4D5F-4264-B987-CCED5493CF91}"/>
              </a:ext>
            </a:extLst>
          </p:cNvPr>
          <p:cNvSpPr>
            <a:spLocks noChangeArrowheads="1"/>
          </p:cNvSpPr>
          <p:nvPr/>
        </p:nvSpPr>
        <p:spPr bwMode="auto">
          <a:xfrm>
            <a:off x="652672" y="2282137"/>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柔軟な</a:t>
            </a:r>
            <a:r>
              <a:rPr lang="en-US" altLang="ja-JP"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PIN</a:t>
            </a:r>
            <a:r>
              <a:rPr lang="ja-JP" altLang="en-US"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運用が可能</a:t>
            </a:r>
          </a:p>
        </p:txBody>
      </p:sp>
      <p:sp>
        <p:nvSpPr>
          <p:cNvPr id="12" name="正方形/長方形 11">
            <a:extLst>
              <a:ext uri="{FF2B5EF4-FFF2-40B4-BE49-F238E27FC236}">
                <a16:creationId xmlns:a16="http://schemas.microsoft.com/office/drawing/2014/main" id="{18405FE0-DFB8-40E9-B835-E65CEF8E3C68}"/>
              </a:ext>
            </a:extLst>
          </p:cNvPr>
          <p:cNvSpPr/>
          <p:nvPr/>
        </p:nvSpPr>
        <p:spPr bwMode="auto">
          <a:xfrm>
            <a:off x="912" y="2232120"/>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3" name="コンテンツ プレースホルダー 2">
            <a:extLst>
              <a:ext uri="{FF2B5EF4-FFF2-40B4-BE49-F238E27FC236}">
                <a16:creationId xmlns:a16="http://schemas.microsoft.com/office/drawing/2014/main" id="{2CC29674-E59A-4591-ABC5-ED1358A24981}"/>
              </a:ext>
            </a:extLst>
          </p:cNvPr>
          <p:cNvSpPr txBox="1">
            <a:spLocks/>
          </p:cNvSpPr>
          <p:nvPr/>
        </p:nvSpPr>
        <p:spPr bwMode="auto">
          <a:xfrm>
            <a:off x="642511" y="2660040"/>
            <a:ext cx="9007281" cy="1631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en-US" altLang="ja-JP" sz="1200" kern="0" dirty="0">
                <a:solidFill>
                  <a:schemeClr val="tx1"/>
                </a:solidFill>
              </a:rPr>
              <a:t>PIN</a:t>
            </a:r>
            <a:r>
              <a:rPr lang="ja-JP" altLang="en-US" sz="1200" kern="0" dirty="0">
                <a:solidFill>
                  <a:schemeClr val="tx1"/>
                </a:solidFill>
              </a:rPr>
              <a:t>には最小桁数や複雑さ、失敗許容回数、履歴数などのルールを設けることができます。</a:t>
            </a:r>
          </a:p>
          <a:p>
            <a:pPr marL="144000" indent="-144000">
              <a:lnSpc>
                <a:spcPts val="1700"/>
              </a:lnSpc>
              <a:buClrTx/>
              <a:buFont typeface="Arial" panose="020B0604020202020204" pitchFamily="34" charset="0"/>
              <a:buChar char="•"/>
            </a:pPr>
            <a:r>
              <a:rPr lang="en-US" altLang="ja-JP" sz="1200" kern="0" dirty="0">
                <a:solidFill>
                  <a:schemeClr val="tx1"/>
                </a:solidFill>
              </a:rPr>
              <a:t>PIN</a:t>
            </a:r>
            <a:r>
              <a:rPr lang="ja-JP" altLang="en-US" sz="1200" kern="0" dirty="0">
                <a:solidFill>
                  <a:schemeClr val="tx1"/>
                </a:solidFill>
              </a:rPr>
              <a:t>を使用しない設定も可能です。</a:t>
            </a:r>
          </a:p>
          <a:p>
            <a:pPr marL="144000" indent="-144000">
              <a:lnSpc>
                <a:spcPts val="1700"/>
              </a:lnSpc>
              <a:buClrTx/>
              <a:buFont typeface="Arial" panose="020B0604020202020204" pitchFamily="34" charset="0"/>
              <a:buChar char="•"/>
            </a:pPr>
            <a:r>
              <a:rPr lang="en-US" altLang="ja-JP" sz="1200" kern="0" dirty="0">
                <a:solidFill>
                  <a:schemeClr val="tx1"/>
                </a:solidFill>
              </a:rPr>
              <a:t>PIN</a:t>
            </a:r>
            <a:r>
              <a:rPr lang="ja-JP" altLang="en-US" sz="1200" kern="0" dirty="0">
                <a:solidFill>
                  <a:schemeClr val="tx1"/>
                </a:solidFill>
              </a:rPr>
              <a:t>には有効期限を設定する事ができ、</a:t>
            </a:r>
            <a:r>
              <a:rPr lang="en-US" altLang="ja-JP" sz="1200" kern="0" dirty="0">
                <a:solidFill>
                  <a:schemeClr val="tx1"/>
                </a:solidFill>
              </a:rPr>
              <a:t>PIN</a:t>
            </a:r>
            <a:r>
              <a:rPr lang="ja-JP" altLang="en-US" sz="1200" kern="0" dirty="0">
                <a:solidFill>
                  <a:schemeClr val="tx1"/>
                </a:solidFill>
              </a:rPr>
              <a:t>の残された有効期間が設定する警告日数より短くなった場合、 </a:t>
            </a:r>
            <a:r>
              <a:rPr lang="en-US" altLang="ja-JP" sz="1200" kern="0" dirty="0">
                <a:solidFill>
                  <a:schemeClr val="tx1"/>
                </a:solidFill>
              </a:rPr>
              <a:t>PIN </a:t>
            </a:r>
            <a:r>
              <a:rPr lang="ja-JP" altLang="en-US" sz="1200" kern="0" dirty="0">
                <a:solidFill>
                  <a:schemeClr val="tx1"/>
                </a:solidFill>
              </a:rPr>
              <a:t>の変更を促すメッセージを表示できます。</a:t>
            </a:r>
          </a:p>
          <a:p>
            <a:pPr marL="144000" indent="-144000">
              <a:lnSpc>
                <a:spcPts val="1700"/>
              </a:lnSpc>
              <a:buClrTx/>
              <a:buFont typeface="Arial" panose="020B0604020202020204" pitchFamily="34" charset="0"/>
              <a:buChar char="•"/>
            </a:pPr>
            <a:r>
              <a:rPr lang="ja-JP" altLang="en-US" sz="1200" kern="0" dirty="0">
                <a:solidFill>
                  <a:schemeClr val="tx1"/>
                </a:solidFill>
              </a:rPr>
              <a:t>利用者が</a:t>
            </a:r>
            <a:r>
              <a:rPr lang="en-US" altLang="ja-JP" sz="1200" kern="0" dirty="0">
                <a:solidFill>
                  <a:schemeClr val="tx1"/>
                </a:solidFill>
              </a:rPr>
              <a:t>PIN</a:t>
            </a:r>
            <a:r>
              <a:rPr lang="ja-JP" altLang="en-US" sz="1200" kern="0" dirty="0">
                <a:solidFill>
                  <a:schemeClr val="tx1"/>
                </a:solidFill>
              </a:rPr>
              <a:t>を失念した場合、管理機能によるリセット操作を行います。</a:t>
            </a:r>
          </a:p>
        </p:txBody>
      </p:sp>
    </p:spTree>
    <p:extLst>
      <p:ext uri="{BB962C8B-B14F-4D97-AF65-F5344CB8AC3E}">
        <p14:creationId xmlns:p14="http://schemas.microsoft.com/office/powerpoint/2010/main" val="3925512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en-US" altLang="ja-JP" dirty="0"/>
              <a:t>IC</a:t>
            </a:r>
            <a:r>
              <a:rPr kumimoji="1" lang="ja-JP" altLang="en-US" dirty="0"/>
              <a:t>カード認証機能</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18</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dirty="0"/>
              <a:t>© Computer Engineering &amp; Consulting Ltd. All rights reserved.</a:t>
            </a:r>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5884" y="1126503"/>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発行済み</a:t>
            </a:r>
            <a:r>
              <a:rPr lang="en-US" altLang="ja-JP"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カードに対応</a:t>
            </a: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100777"/>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5883" y="1484086"/>
            <a:ext cx="9007281" cy="670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マイナンバーカードや社員証等の発行済みの</a:t>
            </a:r>
            <a:r>
              <a:rPr lang="en-US" altLang="ja-JP" sz="1200" kern="0" dirty="0">
                <a:solidFill>
                  <a:schemeClr val="tx1"/>
                </a:solidFill>
              </a:rPr>
              <a:t>IC</a:t>
            </a:r>
            <a:r>
              <a:rPr lang="ja-JP" altLang="en-US" sz="1200" kern="0" dirty="0">
                <a:solidFill>
                  <a:schemeClr val="tx1"/>
                </a:solidFill>
              </a:rPr>
              <a:t>カードも利用できます。詳細はご相談ください。</a:t>
            </a:r>
          </a:p>
          <a:p>
            <a:pPr marL="144000" indent="-144000">
              <a:lnSpc>
                <a:spcPts val="1700"/>
              </a:lnSpc>
              <a:buClrTx/>
              <a:buFont typeface="Arial" panose="020B0604020202020204" pitchFamily="34" charset="0"/>
              <a:buChar char="•"/>
            </a:pPr>
            <a:r>
              <a:rPr lang="en-US" altLang="ja-JP" sz="1200" kern="0" dirty="0">
                <a:solidFill>
                  <a:schemeClr val="tx1"/>
                </a:solidFill>
              </a:rPr>
              <a:t>IC</a:t>
            </a:r>
            <a:r>
              <a:rPr lang="ja-JP" altLang="en-US" sz="1200" kern="0" dirty="0">
                <a:solidFill>
                  <a:schemeClr val="tx1"/>
                </a:solidFill>
              </a:rPr>
              <a:t>カードを一意に認識する番号として、</a:t>
            </a:r>
            <a:r>
              <a:rPr lang="en-US" altLang="ja-JP" sz="1200" kern="0" dirty="0">
                <a:solidFill>
                  <a:schemeClr val="tx1"/>
                </a:solidFill>
              </a:rPr>
              <a:t>IC</a:t>
            </a:r>
            <a:r>
              <a:rPr lang="ja-JP" altLang="en-US" sz="1200" kern="0" dirty="0">
                <a:solidFill>
                  <a:schemeClr val="tx1"/>
                </a:solidFill>
              </a:rPr>
              <a:t>カードの中に書き込まれた社員番号等も利用できます。</a:t>
            </a:r>
          </a:p>
        </p:txBody>
      </p:sp>
      <p:sp>
        <p:nvSpPr>
          <p:cNvPr id="11" name="Rectangle 78">
            <a:extLst>
              <a:ext uri="{FF2B5EF4-FFF2-40B4-BE49-F238E27FC236}">
                <a16:creationId xmlns:a16="http://schemas.microsoft.com/office/drawing/2014/main" id="{56A6FFC2-4D5F-4264-B987-CCED5493CF91}"/>
              </a:ext>
            </a:extLst>
          </p:cNvPr>
          <p:cNvSpPr>
            <a:spLocks noChangeArrowheads="1"/>
          </p:cNvSpPr>
          <p:nvPr/>
        </p:nvSpPr>
        <p:spPr bwMode="auto">
          <a:xfrm>
            <a:off x="642512" y="2275908"/>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失効処理・カード忘れ対応・有効期限設定</a:t>
            </a:r>
          </a:p>
        </p:txBody>
      </p:sp>
      <p:sp>
        <p:nvSpPr>
          <p:cNvPr id="12" name="正方形/長方形 11">
            <a:extLst>
              <a:ext uri="{FF2B5EF4-FFF2-40B4-BE49-F238E27FC236}">
                <a16:creationId xmlns:a16="http://schemas.microsoft.com/office/drawing/2014/main" id="{18405FE0-DFB8-40E9-B835-E65CEF8E3C68}"/>
              </a:ext>
            </a:extLst>
          </p:cNvPr>
          <p:cNvSpPr/>
          <p:nvPr/>
        </p:nvSpPr>
        <p:spPr bwMode="auto">
          <a:xfrm>
            <a:off x="912" y="2240022"/>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13" name="コンテンツ プレースホルダー 2">
            <a:extLst>
              <a:ext uri="{FF2B5EF4-FFF2-40B4-BE49-F238E27FC236}">
                <a16:creationId xmlns:a16="http://schemas.microsoft.com/office/drawing/2014/main" id="{2CC29674-E59A-4591-ABC5-ED1358A24981}"/>
              </a:ext>
            </a:extLst>
          </p:cNvPr>
          <p:cNvSpPr txBox="1">
            <a:spLocks/>
          </p:cNvSpPr>
          <p:nvPr/>
        </p:nvSpPr>
        <p:spPr bwMode="auto">
          <a:xfrm>
            <a:off x="642511" y="2633491"/>
            <a:ext cx="9007281" cy="36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en-US" altLang="ja-JP" sz="1200" kern="0" dirty="0">
                <a:solidFill>
                  <a:schemeClr val="tx1"/>
                </a:solidFill>
              </a:rPr>
              <a:t>IC</a:t>
            </a:r>
            <a:r>
              <a:rPr lang="ja-JP" altLang="en-US" sz="1200" kern="0" dirty="0">
                <a:solidFill>
                  <a:schemeClr val="tx1"/>
                </a:solidFill>
              </a:rPr>
              <a:t>カードの紛失や盗難時にも利用停止処理で、</a:t>
            </a:r>
            <a:r>
              <a:rPr lang="en-US" altLang="ja-JP" sz="1200" kern="0" dirty="0">
                <a:solidFill>
                  <a:schemeClr val="tx1"/>
                </a:solidFill>
              </a:rPr>
              <a:t>IC</a:t>
            </a:r>
            <a:r>
              <a:rPr lang="ja-JP" altLang="en-US" sz="1200" kern="0" dirty="0">
                <a:solidFill>
                  <a:schemeClr val="tx1"/>
                </a:solidFill>
              </a:rPr>
              <a:t>カードの悪用を防ぎます</a:t>
            </a:r>
            <a:r>
              <a:rPr lang="en-US" altLang="ja-JP" sz="1200" kern="0" dirty="0">
                <a:solidFill>
                  <a:schemeClr val="tx1"/>
                </a:solidFill>
              </a:rPr>
              <a:t>(Active Directory</a:t>
            </a:r>
            <a:r>
              <a:rPr lang="ja-JP" altLang="en-US" sz="1200" kern="0" dirty="0">
                <a:solidFill>
                  <a:schemeClr val="tx1"/>
                </a:solidFill>
              </a:rPr>
              <a:t>版のみ</a:t>
            </a:r>
            <a:r>
              <a:rPr lang="en-US" altLang="ja-JP" sz="1200" kern="0" dirty="0">
                <a:solidFill>
                  <a:schemeClr val="tx1"/>
                </a:solidFill>
              </a:rPr>
              <a:t>)</a:t>
            </a:r>
            <a:r>
              <a:rPr lang="ja-JP" altLang="en-US" sz="1200" kern="0" dirty="0">
                <a:solidFill>
                  <a:schemeClr val="tx1"/>
                </a:solidFill>
              </a:rPr>
              <a:t>。</a:t>
            </a:r>
            <a:endParaRPr lang="en-US" altLang="ja-JP" sz="1200" kern="0" dirty="0">
              <a:solidFill>
                <a:schemeClr val="tx1"/>
              </a:solidFill>
            </a:endParaRPr>
          </a:p>
          <a:p>
            <a:pPr marL="144000" indent="-144000">
              <a:lnSpc>
                <a:spcPts val="1700"/>
              </a:lnSpc>
              <a:buClrTx/>
              <a:buFont typeface="Arial" panose="020B0604020202020204" pitchFamily="34" charset="0"/>
              <a:buChar char="•"/>
            </a:pPr>
            <a:r>
              <a:rPr lang="ja-JP" altLang="en-US" sz="1200" kern="0" dirty="0">
                <a:solidFill>
                  <a:schemeClr val="tx1"/>
                </a:solidFill>
              </a:rPr>
              <a:t>利用者が</a:t>
            </a:r>
            <a:r>
              <a:rPr lang="en-US" altLang="ja-JP" sz="1200" kern="0" dirty="0">
                <a:solidFill>
                  <a:schemeClr val="tx1"/>
                </a:solidFill>
              </a:rPr>
              <a:t>IC</a:t>
            </a:r>
            <a:r>
              <a:rPr lang="ja-JP" altLang="en-US" sz="1200" kern="0" dirty="0">
                <a:solidFill>
                  <a:schemeClr val="tx1"/>
                </a:solidFill>
              </a:rPr>
              <a:t>カードを忘れた場合は、</a:t>
            </a:r>
            <a:r>
              <a:rPr lang="en-US" altLang="ja-JP" sz="1200" kern="0" dirty="0">
                <a:solidFill>
                  <a:schemeClr val="tx1"/>
                </a:solidFill>
              </a:rPr>
              <a:t>2</a:t>
            </a:r>
            <a:r>
              <a:rPr lang="ja-JP" altLang="en-US" sz="1200" kern="0" dirty="0">
                <a:solidFill>
                  <a:schemeClr val="tx1"/>
                </a:solidFill>
              </a:rPr>
              <a:t>通りの方法で対応できます（併用可）。</a:t>
            </a:r>
          </a:p>
          <a:p>
            <a:pPr marL="0" indent="0">
              <a:lnSpc>
                <a:spcPts val="1700"/>
              </a:lnSpc>
              <a:buClrTx/>
              <a:buNone/>
            </a:pPr>
            <a:r>
              <a:rPr lang="ja-JP" altLang="en-US" sz="1200" kern="0" dirty="0">
                <a:solidFill>
                  <a:schemeClr val="tx1"/>
                </a:solidFill>
              </a:rPr>
              <a:t>　 　① </a:t>
            </a:r>
            <a:r>
              <a:rPr lang="ja-JP" altLang="en-US" sz="1200" b="1" kern="0" dirty="0">
                <a:solidFill>
                  <a:schemeClr val="tx1"/>
                </a:solidFill>
              </a:rPr>
              <a:t>救済措置パスワード方式：</a:t>
            </a:r>
            <a:r>
              <a:rPr lang="ja-JP" altLang="en-US" sz="1200" kern="0" dirty="0">
                <a:solidFill>
                  <a:schemeClr val="tx1"/>
                </a:solidFill>
              </a:rPr>
              <a:t>緊急時の救済措置パスワード認証を経てアカウントを指定してログオン</a:t>
            </a:r>
          </a:p>
          <a:p>
            <a:pPr marL="0" indent="0">
              <a:lnSpc>
                <a:spcPts val="1700"/>
              </a:lnSpc>
              <a:buClrTx/>
              <a:buNone/>
            </a:pPr>
            <a:r>
              <a:rPr lang="ja-JP" altLang="en-US" sz="1200" kern="0" dirty="0">
                <a:solidFill>
                  <a:schemeClr val="tx1"/>
                </a:solidFill>
              </a:rPr>
              <a:t>　 　② </a:t>
            </a:r>
            <a:r>
              <a:rPr lang="ja-JP" altLang="en-US" sz="1200" b="1" kern="0" dirty="0">
                <a:solidFill>
                  <a:schemeClr val="tx1"/>
                </a:solidFill>
              </a:rPr>
              <a:t>スポットカード方式　　：</a:t>
            </a:r>
            <a:r>
              <a:rPr lang="ja-JP" altLang="en-US" sz="1200" kern="0" dirty="0">
                <a:solidFill>
                  <a:schemeClr val="tx1"/>
                </a:solidFill>
              </a:rPr>
              <a:t>スポットカードで認証</a:t>
            </a:r>
          </a:p>
          <a:p>
            <a:pPr marL="144000" indent="-144000">
              <a:lnSpc>
                <a:spcPts val="1700"/>
              </a:lnSpc>
              <a:buClrTx/>
              <a:buFont typeface="Arial" panose="020B0604020202020204" pitchFamily="34" charset="0"/>
              <a:buChar char="•"/>
            </a:pPr>
            <a:r>
              <a:rPr lang="ja-JP" altLang="en-US" sz="1200" kern="0" dirty="0">
                <a:solidFill>
                  <a:schemeClr val="tx1"/>
                </a:solidFill>
              </a:rPr>
              <a:t>事前に利用期間が分かる場合は、</a:t>
            </a:r>
            <a:r>
              <a:rPr lang="en-US" altLang="ja-JP" sz="1200" kern="0" dirty="0">
                <a:solidFill>
                  <a:schemeClr val="tx1"/>
                </a:solidFill>
              </a:rPr>
              <a:t>IC</a:t>
            </a:r>
            <a:r>
              <a:rPr lang="ja-JP" altLang="en-US" sz="1200" kern="0" dirty="0">
                <a:solidFill>
                  <a:schemeClr val="tx1"/>
                </a:solidFill>
              </a:rPr>
              <a:t>カードの有効期限を設定することで、安全に利用管理できます。</a:t>
            </a:r>
          </a:p>
        </p:txBody>
      </p:sp>
      <p:sp>
        <p:nvSpPr>
          <p:cNvPr id="20" name="Rectangle 78">
            <a:extLst>
              <a:ext uri="{FF2B5EF4-FFF2-40B4-BE49-F238E27FC236}">
                <a16:creationId xmlns:a16="http://schemas.microsoft.com/office/drawing/2014/main" id="{EFBACEE5-1661-442F-ACB1-2C2E70941C64}"/>
              </a:ext>
            </a:extLst>
          </p:cNvPr>
          <p:cNvSpPr>
            <a:spLocks noChangeArrowheads="1"/>
          </p:cNvSpPr>
          <p:nvPr/>
        </p:nvSpPr>
        <p:spPr bwMode="auto">
          <a:xfrm>
            <a:off x="622634" y="4206286"/>
            <a:ext cx="5713037"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リモートデスクトップを通した</a:t>
            </a:r>
            <a:r>
              <a:rPr lang="en-US" altLang="ja-JP"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IC</a:t>
            </a: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カード認証が可能</a:t>
            </a:r>
          </a:p>
        </p:txBody>
      </p:sp>
      <p:sp>
        <p:nvSpPr>
          <p:cNvPr id="21" name="正方形/長方形 20">
            <a:extLst>
              <a:ext uri="{FF2B5EF4-FFF2-40B4-BE49-F238E27FC236}">
                <a16:creationId xmlns:a16="http://schemas.microsoft.com/office/drawing/2014/main" id="{322CE70B-87BA-4A30-8761-C1A94EB29EDE}"/>
              </a:ext>
            </a:extLst>
          </p:cNvPr>
          <p:cNvSpPr/>
          <p:nvPr/>
        </p:nvSpPr>
        <p:spPr bwMode="auto">
          <a:xfrm>
            <a:off x="912" y="4160240"/>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3" name="コンテンツ プレースホルダー 2">
            <a:extLst>
              <a:ext uri="{FF2B5EF4-FFF2-40B4-BE49-F238E27FC236}">
                <a16:creationId xmlns:a16="http://schemas.microsoft.com/office/drawing/2014/main" id="{83F25993-BB74-4944-9CDD-E98D6C5C64B9}"/>
              </a:ext>
            </a:extLst>
          </p:cNvPr>
          <p:cNvSpPr txBox="1">
            <a:spLocks/>
          </p:cNvSpPr>
          <p:nvPr/>
        </p:nvSpPr>
        <p:spPr bwMode="auto">
          <a:xfrm>
            <a:off x="642511" y="4547990"/>
            <a:ext cx="4108821" cy="52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en-US" altLang="ja-JP" sz="1200" kern="0" dirty="0">
                <a:solidFill>
                  <a:schemeClr val="tx1"/>
                </a:solidFill>
              </a:rPr>
              <a:t>PC</a:t>
            </a:r>
            <a:r>
              <a:rPr lang="ja-JP" altLang="en-US" sz="1200" kern="0" dirty="0">
                <a:solidFill>
                  <a:schemeClr val="tx1"/>
                </a:solidFill>
              </a:rPr>
              <a:t>ログオンがインストールされた</a:t>
            </a:r>
            <a:r>
              <a:rPr lang="en-US" altLang="ja-JP" sz="1200" kern="0" dirty="0">
                <a:solidFill>
                  <a:schemeClr val="tx1"/>
                </a:solidFill>
              </a:rPr>
              <a:t>PC</a:t>
            </a:r>
            <a:r>
              <a:rPr lang="ja-JP" altLang="en-US" sz="1200" kern="0" dirty="0">
                <a:solidFill>
                  <a:schemeClr val="tx1"/>
                </a:solidFill>
              </a:rPr>
              <a:t>にリモートデスクトップでログオンする際、接続元の</a:t>
            </a:r>
            <a:r>
              <a:rPr lang="en-US" altLang="ja-JP" sz="1200" kern="0" dirty="0">
                <a:solidFill>
                  <a:schemeClr val="tx1"/>
                </a:solidFill>
              </a:rPr>
              <a:t>PC</a:t>
            </a:r>
            <a:r>
              <a:rPr lang="ja-JP" altLang="en-US" sz="1200" kern="0" dirty="0">
                <a:solidFill>
                  <a:schemeClr val="tx1"/>
                </a:solidFill>
              </a:rPr>
              <a:t>に接続された</a:t>
            </a:r>
            <a:r>
              <a:rPr lang="en-US" altLang="ja-JP" sz="1200" kern="0" dirty="0">
                <a:solidFill>
                  <a:schemeClr val="tx1"/>
                </a:solidFill>
              </a:rPr>
              <a:t>IC</a:t>
            </a:r>
            <a:r>
              <a:rPr lang="ja-JP" altLang="en-US" sz="1200" kern="0" dirty="0">
                <a:solidFill>
                  <a:schemeClr val="tx1"/>
                </a:solidFill>
              </a:rPr>
              <a:t>カードリーダを使用して接続先の</a:t>
            </a:r>
            <a:r>
              <a:rPr lang="en-US" altLang="ja-JP" sz="1200" kern="0" dirty="0">
                <a:solidFill>
                  <a:schemeClr val="tx1"/>
                </a:solidFill>
              </a:rPr>
              <a:t>PC</a:t>
            </a:r>
            <a:r>
              <a:rPr lang="ja-JP" altLang="en-US" sz="1200" kern="0" dirty="0">
                <a:solidFill>
                  <a:schemeClr val="tx1"/>
                </a:solidFill>
              </a:rPr>
              <a:t>に対する</a:t>
            </a:r>
            <a:r>
              <a:rPr lang="en-US" altLang="ja-JP" sz="1200" kern="0" dirty="0">
                <a:solidFill>
                  <a:schemeClr val="tx1"/>
                </a:solidFill>
              </a:rPr>
              <a:t>IC</a:t>
            </a:r>
            <a:r>
              <a:rPr lang="ja-JP" altLang="en-US" sz="1200" kern="0" dirty="0">
                <a:solidFill>
                  <a:schemeClr val="tx1"/>
                </a:solidFill>
              </a:rPr>
              <a:t>カード認証を行うことができます。</a:t>
            </a:r>
            <a:br>
              <a:rPr lang="en-US" altLang="ja-JP" sz="1200" kern="0" dirty="0">
                <a:solidFill>
                  <a:schemeClr val="tx1"/>
                </a:solidFill>
              </a:rPr>
            </a:br>
            <a:r>
              <a:rPr lang="ja-JP" altLang="en-US" sz="1200" kern="0" dirty="0">
                <a:solidFill>
                  <a:schemeClr val="tx1"/>
                </a:solidFill>
              </a:rPr>
              <a:t>（指静脈・指紋認証は使用できません）</a:t>
            </a:r>
            <a:endParaRPr lang="en-US" altLang="ja-JP" sz="1200" kern="0" dirty="0">
              <a:solidFill>
                <a:schemeClr val="tx1"/>
              </a:solidFill>
            </a:endParaRPr>
          </a:p>
        </p:txBody>
      </p:sp>
      <p:grpSp>
        <p:nvGrpSpPr>
          <p:cNvPr id="8" name="グループ化 7">
            <a:extLst>
              <a:ext uri="{FF2B5EF4-FFF2-40B4-BE49-F238E27FC236}">
                <a16:creationId xmlns:a16="http://schemas.microsoft.com/office/drawing/2014/main" id="{C96F8473-5D90-5A39-C670-E41B19D3DCDC}"/>
              </a:ext>
            </a:extLst>
          </p:cNvPr>
          <p:cNvGrpSpPr/>
          <p:nvPr/>
        </p:nvGrpSpPr>
        <p:grpSpPr>
          <a:xfrm>
            <a:off x="4913892" y="4638973"/>
            <a:ext cx="3732018" cy="1681655"/>
            <a:chOff x="5696212" y="4738021"/>
            <a:chExt cx="3732018" cy="1681655"/>
          </a:xfrm>
        </p:grpSpPr>
        <p:pic>
          <p:nvPicPr>
            <p:cNvPr id="24" name="Picture 2">
              <a:extLst>
                <a:ext uri="{FF2B5EF4-FFF2-40B4-BE49-F238E27FC236}">
                  <a16:creationId xmlns:a16="http://schemas.microsoft.com/office/drawing/2014/main" id="{84F323B4-4CDD-402B-B679-9DEA9248AB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0429" y="5033582"/>
              <a:ext cx="1615436" cy="623042"/>
            </a:xfrm>
            <a:prstGeom prst="rect">
              <a:avLst/>
            </a:prstGeom>
            <a:noFill/>
            <a:extLst>
              <a:ext uri="{909E8E84-426E-40DD-AFC4-6F175D3DCCD1}">
                <a14:hiddenFill xmlns:a14="http://schemas.microsoft.com/office/drawing/2010/main">
                  <a:solidFill>
                    <a:srgbClr val="FFFFFF"/>
                  </a:solidFill>
                </a14:hiddenFill>
              </a:ext>
            </a:extLst>
          </p:spPr>
        </p:pic>
        <p:sp>
          <p:nvSpPr>
            <p:cNvPr id="213" name="Text Box 11">
              <a:extLst>
                <a:ext uri="{FF2B5EF4-FFF2-40B4-BE49-F238E27FC236}">
                  <a16:creationId xmlns:a16="http://schemas.microsoft.com/office/drawing/2014/main" id="{D8CD173F-5D93-456C-B5D7-FD100FEE0D7E}"/>
                </a:ext>
              </a:extLst>
            </p:cNvPr>
            <p:cNvSpPr txBox="1">
              <a:spLocks noChangeArrowheads="1"/>
            </p:cNvSpPr>
            <p:nvPr/>
          </p:nvSpPr>
          <p:spPr bwMode="auto">
            <a:xfrm>
              <a:off x="8204094" y="6142676"/>
              <a:ext cx="12241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接続先</a:t>
              </a: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PC</a:t>
              </a:r>
              <a:endPar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398" name="グループ化 397">
              <a:extLst>
                <a:ext uri="{FF2B5EF4-FFF2-40B4-BE49-F238E27FC236}">
                  <a16:creationId xmlns:a16="http://schemas.microsoft.com/office/drawing/2014/main" id="{BA05F7B5-35AC-4599-8913-F246FD16DD72}"/>
                </a:ext>
              </a:extLst>
            </p:cNvPr>
            <p:cNvGrpSpPr/>
            <p:nvPr/>
          </p:nvGrpSpPr>
          <p:grpSpPr>
            <a:xfrm>
              <a:off x="6436148" y="4738021"/>
              <a:ext cx="687249" cy="510575"/>
              <a:chOff x="-5922963" y="4064000"/>
              <a:chExt cx="3103563" cy="2327275"/>
            </a:xfrm>
            <a:solidFill>
              <a:schemeClr val="tx1"/>
            </a:solidFill>
          </p:grpSpPr>
          <p:sp>
            <p:nvSpPr>
              <p:cNvPr id="399" name="Freeform 34">
                <a:extLst>
                  <a:ext uri="{FF2B5EF4-FFF2-40B4-BE49-F238E27FC236}">
                    <a16:creationId xmlns:a16="http://schemas.microsoft.com/office/drawing/2014/main" id="{31FDB7DE-3B1C-452B-912F-228F5899B34F}"/>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00" name="Rectangle 35">
                <a:extLst>
                  <a:ext uri="{FF2B5EF4-FFF2-40B4-BE49-F238E27FC236}">
                    <a16:creationId xmlns:a16="http://schemas.microsoft.com/office/drawing/2014/main" id="{640743B7-830E-45E0-88D7-8A0F81D7250B}"/>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01" name="Freeform 36">
                <a:extLst>
                  <a:ext uri="{FF2B5EF4-FFF2-40B4-BE49-F238E27FC236}">
                    <a16:creationId xmlns:a16="http://schemas.microsoft.com/office/drawing/2014/main" id="{05D62541-B5FE-49D4-93FA-C77BE63CA4D3}"/>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2" name="Freeform 37">
                <a:extLst>
                  <a:ext uri="{FF2B5EF4-FFF2-40B4-BE49-F238E27FC236}">
                    <a16:creationId xmlns:a16="http://schemas.microsoft.com/office/drawing/2014/main" id="{A7A64382-D221-49A3-9303-1D90FEEC24C1}"/>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3" name="Freeform 38">
                <a:extLst>
                  <a:ext uri="{FF2B5EF4-FFF2-40B4-BE49-F238E27FC236}">
                    <a16:creationId xmlns:a16="http://schemas.microsoft.com/office/drawing/2014/main" id="{F54AA76D-8243-4C7E-A321-4F952E154B16}"/>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04" name="Freeform 39">
                <a:extLst>
                  <a:ext uri="{FF2B5EF4-FFF2-40B4-BE49-F238E27FC236}">
                    <a16:creationId xmlns:a16="http://schemas.microsoft.com/office/drawing/2014/main" id="{F71E783F-EDBA-420C-A12A-7BB3CB9579DF}"/>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410" name="フリーフォーム: 図形 409">
              <a:extLst>
                <a:ext uri="{FF2B5EF4-FFF2-40B4-BE49-F238E27FC236}">
                  <a16:creationId xmlns:a16="http://schemas.microsoft.com/office/drawing/2014/main" id="{DD24FA07-84ED-466C-8A84-2D7C828D0C7D}"/>
                </a:ext>
              </a:extLst>
            </p:cNvPr>
            <p:cNvSpPr/>
            <p:nvPr/>
          </p:nvSpPr>
          <p:spPr bwMode="auto">
            <a:xfrm rot="16200000">
              <a:off x="6075680" y="4774781"/>
              <a:ext cx="407831" cy="558800"/>
            </a:xfrm>
            <a:custGeom>
              <a:avLst/>
              <a:gdLst>
                <a:gd name="connsiteX0" fmla="*/ 72558 w 407831"/>
                <a:gd name="connsiteY0" fmla="*/ 0 h 558800"/>
                <a:gd name="connsiteX1" fmla="*/ 351958 w 407831"/>
                <a:gd name="connsiteY1" fmla="*/ 38100 h 558800"/>
                <a:gd name="connsiteX2" fmla="*/ 377358 w 407831"/>
                <a:gd name="connsiteY2" fmla="*/ 139700 h 558800"/>
                <a:gd name="connsiteX3" fmla="*/ 9058 w 407831"/>
                <a:gd name="connsiteY3" fmla="*/ 381000 h 558800"/>
                <a:gd name="connsiteX4" fmla="*/ 148758 w 407831"/>
                <a:gd name="connsiteY4" fmla="*/ 558800 h 55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31" h="558800">
                  <a:moveTo>
                    <a:pt x="72558" y="0"/>
                  </a:moveTo>
                  <a:cubicBezTo>
                    <a:pt x="186858" y="7408"/>
                    <a:pt x="301158" y="14817"/>
                    <a:pt x="351958" y="38100"/>
                  </a:cubicBezTo>
                  <a:cubicBezTo>
                    <a:pt x="402758" y="61383"/>
                    <a:pt x="434508" y="82550"/>
                    <a:pt x="377358" y="139700"/>
                  </a:cubicBezTo>
                  <a:cubicBezTo>
                    <a:pt x="320208" y="196850"/>
                    <a:pt x="47158" y="311150"/>
                    <a:pt x="9058" y="381000"/>
                  </a:cubicBezTo>
                  <a:cubicBezTo>
                    <a:pt x="-29042" y="450850"/>
                    <a:pt x="59858" y="504825"/>
                    <a:pt x="148758" y="558800"/>
                  </a:cubicBezTo>
                </a:path>
              </a:pathLst>
            </a:custGeom>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grpSp>
          <p:nvGrpSpPr>
            <p:cNvPr id="411" name="グループ化 410">
              <a:extLst>
                <a:ext uri="{FF2B5EF4-FFF2-40B4-BE49-F238E27FC236}">
                  <a16:creationId xmlns:a16="http://schemas.microsoft.com/office/drawing/2014/main" id="{1BB85D88-5C37-4510-BA24-C5B12934C175}"/>
                </a:ext>
              </a:extLst>
            </p:cNvPr>
            <p:cNvGrpSpPr/>
            <p:nvPr/>
          </p:nvGrpSpPr>
          <p:grpSpPr>
            <a:xfrm>
              <a:off x="8449196" y="5633494"/>
              <a:ext cx="687249" cy="510575"/>
              <a:chOff x="-5922963" y="4064000"/>
              <a:chExt cx="3103563" cy="2327275"/>
            </a:xfrm>
            <a:solidFill>
              <a:schemeClr val="tx1"/>
            </a:solidFill>
          </p:grpSpPr>
          <p:sp>
            <p:nvSpPr>
              <p:cNvPr id="412" name="Freeform 34">
                <a:extLst>
                  <a:ext uri="{FF2B5EF4-FFF2-40B4-BE49-F238E27FC236}">
                    <a16:creationId xmlns:a16="http://schemas.microsoft.com/office/drawing/2014/main" id="{14C0FD32-58B7-4D59-B07B-97C49068DD2F}"/>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3" name="Rectangle 35">
                <a:extLst>
                  <a:ext uri="{FF2B5EF4-FFF2-40B4-BE49-F238E27FC236}">
                    <a16:creationId xmlns:a16="http://schemas.microsoft.com/office/drawing/2014/main" id="{653A6FC6-3BC2-45E7-A767-AA3C86B9CE3A}"/>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4" name="Freeform 36">
                <a:extLst>
                  <a:ext uri="{FF2B5EF4-FFF2-40B4-BE49-F238E27FC236}">
                    <a16:creationId xmlns:a16="http://schemas.microsoft.com/office/drawing/2014/main" id="{71C0BAB1-1D98-44E9-8FDE-292B1DD92CFE}"/>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 name="Freeform 37">
                <a:extLst>
                  <a:ext uri="{FF2B5EF4-FFF2-40B4-BE49-F238E27FC236}">
                    <a16:creationId xmlns:a16="http://schemas.microsoft.com/office/drawing/2014/main" id="{99759C1E-C65D-4CBC-9A7B-A4C3EDD7CEF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 name="Freeform 38">
                <a:extLst>
                  <a:ext uri="{FF2B5EF4-FFF2-40B4-BE49-F238E27FC236}">
                    <a16:creationId xmlns:a16="http://schemas.microsoft.com/office/drawing/2014/main" id="{14D18264-EA27-4349-8B2A-8D398516F95B}"/>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7" name="Freeform 39">
                <a:extLst>
                  <a:ext uri="{FF2B5EF4-FFF2-40B4-BE49-F238E27FC236}">
                    <a16:creationId xmlns:a16="http://schemas.microsoft.com/office/drawing/2014/main" id="{D72F795A-37EF-4A44-8E34-C6FB6290DD51}"/>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3" name="矢印: 上向き折線 2">
              <a:extLst>
                <a:ext uri="{FF2B5EF4-FFF2-40B4-BE49-F238E27FC236}">
                  <a16:creationId xmlns:a16="http://schemas.microsoft.com/office/drawing/2014/main" id="{D315CC5B-9ECD-436A-BD1F-59C064FF397C}"/>
                </a:ext>
              </a:extLst>
            </p:cNvPr>
            <p:cNvSpPr/>
            <p:nvPr/>
          </p:nvSpPr>
          <p:spPr bwMode="auto">
            <a:xfrm rot="5400000">
              <a:off x="6996837" y="5067643"/>
              <a:ext cx="918462" cy="1785604"/>
            </a:xfrm>
            <a:prstGeom prst="bentUpArrow">
              <a:avLst>
                <a:gd name="adj1" fmla="val 46524"/>
                <a:gd name="adj2" fmla="val 41143"/>
                <a:gd name="adj3" fmla="val 41912"/>
              </a:avLst>
            </a:prstGeom>
            <a:solidFill>
              <a:schemeClr val="bg1">
                <a:lumMod val="5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18" name="Text Box 11">
              <a:extLst>
                <a:ext uri="{FF2B5EF4-FFF2-40B4-BE49-F238E27FC236}">
                  <a16:creationId xmlns:a16="http://schemas.microsoft.com/office/drawing/2014/main" id="{2745C657-9DC2-47A8-A0A8-AD3651ABCED1}"/>
                </a:ext>
              </a:extLst>
            </p:cNvPr>
            <p:cNvSpPr txBox="1">
              <a:spLocks noChangeArrowheads="1"/>
            </p:cNvSpPr>
            <p:nvPr/>
          </p:nvSpPr>
          <p:spPr bwMode="auto">
            <a:xfrm>
              <a:off x="6216701" y="5245907"/>
              <a:ext cx="12241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接続元</a:t>
              </a: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PC</a:t>
              </a:r>
              <a:endPar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96" name="Rectangle 40">
              <a:extLst>
                <a:ext uri="{FF2B5EF4-FFF2-40B4-BE49-F238E27FC236}">
                  <a16:creationId xmlns:a16="http://schemas.microsoft.com/office/drawing/2014/main" id="{ABE9299C-27C2-4E3C-92AD-0FCF88474D74}"/>
                </a:ext>
              </a:extLst>
            </p:cNvPr>
            <p:cNvSpPr>
              <a:spLocks noChangeArrowheads="1"/>
            </p:cNvSpPr>
            <p:nvPr/>
          </p:nvSpPr>
          <p:spPr bwMode="auto">
            <a:xfrm>
              <a:off x="6644639" y="5827804"/>
              <a:ext cx="1486091"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chemeClr val="bg1"/>
                  </a:solidFill>
                  <a:latin typeface="メイリオ" panose="020B0604030504040204" pitchFamily="50" charset="-128"/>
                  <a:ea typeface="メイリオ" panose="020B0604030504040204" pitchFamily="50" charset="-128"/>
                  <a:cs typeface="Meiryo UI" pitchFamily="50" charset="-128"/>
                </a:rPr>
                <a:t>リモートデスクトップを</a:t>
              </a:r>
              <a:endParaRPr lang="en-US" altLang="ja-JP" sz="900" dirty="0">
                <a:solidFill>
                  <a:schemeClr val="bg1"/>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chemeClr val="bg1"/>
                  </a:solidFill>
                  <a:latin typeface="メイリオ" panose="020B0604030504040204" pitchFamily="50" charset="-128"/>
                  <a:ea typeface="メイリオ" panose="020B0604030504040204" pitchFamily="50" charset="-128"/>
                  <a:cs typeface="Meiryo UI" pitchFamily="50" charset="-128"/>
                </a:rPr>
                <a:t>通した</a:t>
              </a:r>
              <a:r>
                <a:rPr lang="en-US" altLang="ja-JP" sz="900" dirty="0">
                  <a:solidFill>
                    <a:schemeClr val="bg1"/>
                  </a:solidFill>
                  <a:latin typeface="メイリオ" panose="020B0604030504040204" pitchFamily="50" charset="-128"/>
                  <a:ea typeface="メイリオ" panose="020B0604030504040204" pitchFamily="50" charset="-128"/>
                  <a:cs typeface="Meiryo UI" pitchFamily="50" charset="-128"/>
                </a:rPr>
                <a:t>IC</a:t>
              </a:r>
              <a:r>
                <a:rPr lang="ja-JP" altLang="en-US" sz="900" dirty="0">
                  <a:solidFill>
                    <a:schemeClr val="bg1"/>
                  </a:solidFill>
                  <a:latin typeface="メイリオ" panose="020B0604030504040204" pitchFamily="50" charset="-128"/>
                  <a:ea typeface="メイリオ" panose="020B0604030504040204" pitchFamily="50" charset="-128"/>
                  <a:cs typeface="Meiryo UI" pitchFamily="50" charset="-128"/>
                </a:rPr>
                <a:t>カード認証</a:t>
              </a:r>
            </a:p>
          </p:txBody>
        </p:sp>
        <p:grpSp>
          <p:nvGrpSpPr>
            <p:cNvPr id="406" name="グループ化 405">
              <a:extLst>
                <a:ext uri="{FF2B5EF4-FFF2-40B4-BE49-F238E27FC236}">
                  <a16:creationId xmlns:a16="http://schemas.microsoft.com/office/drawing/2014/main" id="{E8795931-6DD0-4D02-80CE-F4F0353A93A4}"/>
                </a:ext>
              </a:extLst>
            </p:cNvPr>
            <p:cNvGrpSpPr>
              <a:grpSpLocks noChangeAspect="1"/>
            </p:cNvGrpSpPr>
            <p:nvPr/>
          </p:nvGrpSpPr>
          <p:grpSpPr>
            <a:xfrm rot="10800000">
              <a:off x="5915437" y="5033582"/>
              <a:ext cx="278862" cy="416189"/>
              <a:chOff x="6546784" y="2358699"/>
              <a:chExt cx="325689" cy="451176"/>
            </a:xfrm>
            <a:solidFill>
              <a:srgbClr val="002060"/>
            </a:solidFill>
          </p:grpSpPr>
          <p:sp>
            <p:nvSpPr>
              <p:cNvPr id="407" name="角丸四角形 49">
                <a:extLst>
                  <a:ext uri="{FF2B5EF4-FFF2-40B4-BE49-F238E27FC236}">
                    <a16:creationId xmlns:a16="http://schemas.microsoft.com/office/drawing/2014/main" id="{92713FD1-2487-49E5-90D5-78E2782EBBF1}"/>
                  </a:ext>
                </a:extLst>
              </p:cNvPr>
              <p:cNvSpPr/>
              <p:nvPr/>
            </p:nvSpPr>
            <p:spPr bwMode="auto">
              <a:xfrm>
                <a:off x="6546784" y="2358699"/>
                <a:ext cx="325689" cy="451176"/>
              </a:xfrm>
              <a:prstGeom prst="roundRect">
                <a:avLst/>
              </a:prstGeom>
              <a:solidFill>
                <a:schemeClr val="tx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sp>
            <p:nvSpPr>
              <p:cNvPr id="408" name="円/楕円 50">
                <a:extLst>
                  <a:ext uri="{FF2B5EF4-FFF2-40B4-BE49-F238E27FC236}">
                    <a16:creationId xmlns:a16="http://schemas.microsoft.com/office/drawing/2014/main" id="{8A274728-1041-450C-A959-0A0F8D571A75}"/>
                  </a:ext>
                </a:extLst>
              </p:cNvPr>
              <p:cNvSpPr/>
              <p:nvPr/>
            </p:nvSpPr>
            <p:spPr bwMode="auto">
              <a:xfrm rot="567631">
                <a:off x="6600824" y="2450191"/>
                <a:ext cx="216000" cy="216000"/>
              </a:xfrm>
              <a:prstGeom prst="ellipse">
                <a:avLst/>
              </a:prstGeom>
              <a:solidFill>
                <a:schemeClr val="tx1"/>
              </a:solid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endParaRPr>
              </a:p>
            </p:txBody>
          </p:sp>
        </p:grpSp>
        <p:grpSp>
          <p:nvGrpSpPr>
            <p:cNvPr id="419" name="グループ化 418">
              <a:extLst>
                <a:ext uri="{FF2B5EF4-FFF2-40B4-BE49-F238E27FC236}">
                  <a16:creationId xmlns:a16="http://schemas.microsoft.com/office/drawing/2014/main" id="{1C331D23-B5B2-453A-ADBF-9B0D4FA906CD}"/>
                </a:ext>
              </a:extLst>
            </p:cNvPr>
            <p:cNvGrpSpPr>
              <a:grpSpLocks noChangeAspect="1"/>
            </p:cNvGrpSpPr>
            <p:nvPr/>
          </p:nvGrpSpPr>
          <p:grpSpPr bwMode="gray">
            <a:xfrm>
              <a:off x="5696212" y="5227705"/>
              <a:ext cx="460630" cy="310076"/>
              <a:chOff x="894489" y="3245962"/>
              <a:chExt cx="850582" cy="527685"/>
            </a:xfrm>
          </p:grpSpPr>
          <p:sp>
            <p:nvSpPr>
              <p:cNvPr id="420" name="Freeform 31">
                <a:extLst>
                  <a:ext uri="{FF2B5EF4-FFF2-40B4-BE49-F238E27FC236}">
                    <a16:creationId xmlns:a16="http://schemas.microsoft.com/office/drawing/2014/main" id="{FC2109C7-25CE-4CBF-BC3A-4A94DB069F67}"/>
                  </a:ext>
                </a:extLst>
              </p:cNvPr>
              <p:cNvSpPr>
                <a:spLocks noChangeAspect="1"/>
              </p:cNvSpPr>
              <p:nvPr/>
            </p:nvSpPr>
            <p:spPr bwMode="gray">
              <a:xfrm>
                <a:off x="894489" y="3245962"/>
                <a:ext cx="850582" cy="527685"/>
              </a:xfrm>
              <a:custGeom>
                <a:avLst/>
                <a:gdLst>
                  <a:gd name="T0" fmla="*/ 1134 w 1134"/>
                  <a:gd name="T1" fmla="*/ 677 h 704"/>
                  <a:gd name="T2" fmla="*/ 1107 w 1134"/>
                  <a:gd name="T3" fmla="*/ 704 h 704"/>
                  <a:gd name="T4" fmla="*/ 27 w 1134"/>
                  <a:gd name="T5" fmla="*/ 704 h 704"/>
                  <a:gd name="T6" fmla="*/ 0 w 1134"/>
                  <a:gd name="T7" fmla="*/ 677 h 704"/>
                  <a:gd name="T8" fmla="*/ 0 w 1134"/>
                  <a:gd name="T9" fmla="*/ 28 h 704"/>
                  <a:gd name="T10" fmla="*/ 27 w 1134"/>
                  <a:gd name="T11" fmla="*/ 0 h 704"/>
                  <a:gd name="T12" fmla="*/ 1107 w 1134"/>
                  <a:gd name="T13" fmla="*/ 0 h 704"/>
                  <a:gd name="T14" fmla="*/ 1134 w 1134"/>
                  <a:gd name="T15" fmla="*/ 28 h 704"/>
                  <a:gd name="T16" fmla="*/ 1134 w 1134"/>
                  <a:gd name="T17" fmla="*/ 677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4" h="704">
                    <a:moveTo>
                      <a:pt x="1134" y="677"/>
                    </a:moveTo>
                    <a:cubicBezTo>
                      <a:pt x="1134" y="692"/>
                      <a:pt x="1122" y="704"/>
                      <a:pt x="1107" y="704"/>
                    </a:cubicBezTo>
                    <a:cubicBezTo>
                      <a:pt x="27" y="704"/>
                      <a:pt x="27" y="704"/>
                      <a:pt x="27" y="704"/>
                    </a:cubicBezTo>
                    <a:cubicBezTo>
                      <a:pt x="12" y="704"/>
                      <a:pt x="0" y="692"/>
                      <a:pt x="0" y="677"/>
                    </a:cubicBezTo>
                    <a:cubicBezTo>
                      <a:pt x="0" y="28"/>
                      <a:pt x="0" y="28"/>
                      <a:pt x="0" y="28"/>
                    </a:cubicBezTo>
                    <a:cubicBezTo>
                      <a:pt x="0" y="13"/>
                      <a:pt x="12" y="0"/>
                      <a:pt x="27" y="0"/>
                    </a:cubicBezTo>
                    <a:cubicBezTo>
                      <a:pt x="1107" y="0"/>
                      <a:pt x="1107" y="0"/>
                      <a:pt x="1107" y="0"/>
                    </a:cubicBezTo>
                    <a:cubicBezTo>
                      <a:pt x="1122" y="0"/>
                      <a:pt x="1134" y="13"/>
                      <a:pt x="1134" y="28"/>
                    </a:cubicBezTo>
                    <a:lnTo>
                      <a:pt x="1134" y="67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sp>
            <p:nvSpPr>
              <p:cNvPr id="421" name="Freeform 33">
                <a:extLst>
                  <a:ext uri="{FF2B5EF4-FFF2-40B4-BE49-F238E27FC236}">
                    <a16:creationId xmlns:a16="http://schemas.microsoft.com/office/drawing/2014/main" id="{9EE52466-661F-4014-A085-3BAD89DED7CF}"/>
                  </a:ext>
                </a:extLst>
              </p:cNvPr>
              <p:cNvSpPr>
                <a:spLocks noChangeAspect="1"/>
              </p:cNvSpPr>
              <p:nvPr/>
            </p:nvSpPr>
            <p:spPr bwMode="gray">
              <a:xfrm>
                <a:off x="961164" y="3302160"/>
                <a:ext cx="727392" cy="409258"/>
              </a:xfrm>
              <a:custGeom>
                <a:avLst/>
                <a:gdLst/>
                <a:ahLst/>
                <a:cxnLst/>
                <a:rect l="l" t="t" r="r" b="b"/>
                <a:pathLst>
                  <a:path w="3636962" h="2046288">
                    <a:moveTo>
                      <a:pt x="71260" y="506412"/>
                    </a:moveTo>
                    <a:cubicBezTo>
                      <a:pt x="71280" y="506412"/>
                      <a:pt x="77162" y="506412"/>
                      <a:pt x="1807764" y="506412"/>
                    </a:cubicBezTo>
                    <a:cubicBezTo>
                      <a:pt x="1849020" y="506412"/>
                      <a:pt x="1882775" y="539988"/>
                      <a:pt x="1882775" y="581025"/>
                    </a:cubicBezTo>
                    <a:cubicBezTo>
                      <a:pt x="1882775" y="622062"/>
                      <a:pt x="1849020" y="655637"/>
                      <a:pt x="1807764" y="655637"/>
                    </a:cubicBezTo>
                    <a:cubicBezTo>
                      <a:pt x="1807739" y="655637"/>
                      <a:pt x="1801140" y="655637"/>
                      <a:pt x="71260" y="655637"/>
                    </a:cubicBezTo>
                    <a:cubicBezTo>
                      <a:pt x="30004" y="655637"/>
                      <a:pt x="0" y="622062"/>
                      <a:pt x="0" y="581025"/>
                    </a:cubicBezTo>
                    <a:cubicBezTo>
                      <a:pt x="0" y="539988"/>
                      <a:pt x="30004" y="506412"/>
                      <a:pt x="71260" y="506412"/>
                    </a:cubicBezTo>
                    <a:close/>
                    <a:moveTo>
                      <a:pt x="2724802" y="456758"/>
                    </a:moveTo>
                    <a:cubicBezTo>
                      <a:pt x="2782847" y="451131"/>
                      <a:pt x="2846510" y="471765"/>
                      <a:pt x="2910173" y="535542"/>
                    </a:cubicBezTo>
                    <a:cubicBezTo>
                      <a:pt x="3044988" y="678104"/>
                      <a:pt x="3194783" y="756889"/>
                      <a:pt x="3273425" y="764392"/>
                    </a:cubicBezTo>
                    <a:cubicBezTo>
                      <a:pt x="3262191" y="1030757"/>
                      <a:pt x="3104906" y="1244600"/>
                      <a:pt x="2910173" y="1244600"/>
                    </a:cubicBezTo>
                    <a:cubicBezTo>
                      <a:pt x="2707950" y="1244600"/>
                      <a:pt x="2543175" y="1015751"/>
                      <a:pt x="2543175" y="734379"/>
                    </a:cubicBezTo>
                    <a:cubicBezTo>
                      <a:pt x="2543175" y="663098"/>
                      <a:pt x="2554410" y="595569"/>
                      <a:pt x="2573134" y="535542"/>
                    </a:cubicBezTo>
                    <a:cubicBezTo>
                      <a:pt x="2614328" y="494275"/>
                      <a:pt x="2666756" y="462386"/>
                      <a:pt x="2724802" y="456758"/>
                    </a:cubicBezTo>
                    <a:close/>
                    <a:moveTo>
                      <a:pt x="2909821" y="112389"/>
                    </a:moveTo>
                    <a:cubicBezTo>
                      <a:pt x="2643703" y="112389"/>
                      <a:pt x="2430059" y="393360"/>
                      <a:pt x="2430059" y="734271"/>
                    </a:cubicBezTo>
                    <a:cubicBezTo>
                      <a:pt x="2430059" y="846794"/>
                      <a:pt x="2452141" y="948281"/>
                      <a:pt x="2492730" y="1038225"/>
                    </a:cubicBezTo>
                    <a:lnTo>
                      <a:pt x="2493777" y="1038225"/>
                    </a:lnTo>
                    <a:cubicBezTo>
                      <a:pt x="2576236" y="1225598"/>
                      <a:pt x="2729910" y="1356758"/>
                      <a:pt x="2909821" y="1356758"/>
                    </a:cubicBezTo>
                    <a:cubicBezTo>
                      <a:pt x="3085984" y="1356758"/>
                      <a:pt x="3243407" y="1225598"/>
                      <a:pt x="3325866" y="1038225"/>
                    </a:cubicBezTo>
                    <a:lnTo>
                      <a:pt x="3326913" y="1038225"/>
                    </a:lnTo>
                    <a:cubicBezTo>
                      <a:pt x="3367502" y="948281"/>
                      <a:pt x="3389584" y="846794"/>
                      <a:pt x="3389584" y="734271"/>
                    </a:cubicBezTo>
                    <a:cubicBezTo>
                      <a:pt x="3389584" y="393360"/>
                      <a:pt x="3172192" y="112389"/>
                      <a:pt x="2909821" y="112389"/>
                    </a:cubicBezTo>
                    <a:close/>
                    <a:moveTo>
                      <a:pt x="71260" y="104775"/>
                    </a:moveTo>
                    <a:cubicBezTo>
                      <a:pt x="71280" y="104775"/>
                      <a:pt x="77162" y="104775"/>
                      <a:pt x="1807764" y="104775"/>
                    </a:cubicBezTo>
                    <a:cubicBezTo>
                      <a:pt x="1849020" y="104775"/>
                      <a:pt x="1882775" y="138351"/>
                      <a:pt x="1882775" y="179388"/>
                    </a:cubicBezTo>
                    <a:cubicBezTo>
                      <a:pt x="1882775" y="220425"/>
                      <a:pt x="1849020" y="254000"/>
                      <a:pt x="1807764" y="254000"/>
                    </a:cubicBezTo>
                    <a:cubicBezTo>
                      <a:pt x="1807739" y="254000"/>
                      <a:pt x="1801140" y="254000"/>
                      <a:pt x="71260" y="254000"/>
                    </a:cubicBezTo>
                    <a:cubicBezTo>
                      <a:pt x="30004" y="254000"/>
                      <a:pt x="0" y="220425"/>
                      <a:pt x="0" y="179388"/>
                    </a:cubicBezTo>
                    <a:cubicBezTo>
                      <a:pt x="0" y="138351"/>
                      <a:pt x="30004" y="104775"/>
                      <a:pt x="71260" y="104775"/>
                    </a:cubicBezTo>
                    <a:close/>
                    <a:moveTo>
                      <a:pt x="2295125" y="0"/>
                    </a:moveTo>
                    <a:cubicBezTo>
                      <a:pt x="2295140" y="0"/>
                      <a:pt x="2299411" y="0"/>
                      <a:pt x="3535762" y="0"/>
                    </a:cubicBezTo>
                    <a:cubicBezTo>
                      <a:pt x="3591984" y="0"/>
                      <a:pt x="3636962" y="48702"/>
                      <a:pt x="3636962" y="104896"/>
                    </a:cubicBezTo>
                    <a:cubicBezTo>
                      <a:pt x="3636962" y="104919"/>
                      <a:pt x="3636962" y="109487"/>
                      <a:pt x="3636962" y="1038225"/>
                    </a:cubicBezTo>
                    <a:lnTo>
                      <a:pt x="3636962" y="1039140"/>
                    </a:lnTo>
                    <a:lnTo>
                      <a:pt x="3636962" y="1045544"/>
                    </a:lnTo>
                    <a:lnTo>
                      <a:pt x="3636962" y="1062928"/>
                    </a:lnTo>
                    <a:lnTo>
                      <a:pt x="3636962" y="1082675"/>
                    </a:lnTo>
                    <a:cubicBezTo>
                      <a:pt x="3636962" y="1135679"/>
                      <a:pt x="3636962" y="1251884"/>
                      <a:pt x="3636962" y="1506656"/>
                    </a:cubicBezTo>
                    <a:cubicBezTo>
                      <a:pt x="3505821" y="1469194"/>
                      <a:pt x="3389662" y="1439222"/>
                      <a:pt x="3389584" y="1439202"/>
                    </a:cubicBezTo>
                    <a:cubicBezTo>
                      <a:pt x="3389584" y="1439202"/>
                      <a:pt x="3389584" y="1439202"/>
                      <a:pt x="3198429" y="2046288"/>
                    </a:cubicBezTo>
                    <a:cubicBezTo>
                      <a:pt x="3198429" y="2046288"/>
                      <a:pt x="3198429" y="2046288"/>
                      <a:pt x="3052251" y="2046288"/>
                    </a:cubicBezTo>
                    <a:cubicBezTo>
                      <a:pt x="3052251" y="2046288"/>
                      <a:pt x="3052251" y="2046288"/>
                      <a:pt x="2988533" y="1506656"/>
                    </a:cubicBezTo>
                    <a:cubicBezTo>
                      <a:pt x="2988533" y="1506656"/>
                      <a:pt x="2988533" y="1506656"/>
                      <a:pt x="2842355" y="1506656"/>
                    </a:cubicBezTo>
                    <a:cubicBezTo>
                      <a:pt x="2842355" y="1506656"/>
                      <a:pt x="2842355" y="1506656"/>
                      <a:pt x="2782384" y="2046288"/>
                    </a:cubicBezTo>
                    <a:cubicBezTo>
                      <a:pt x="2782384" y="2046288"/>
                      <a:pt x="2782384" y="2046288"/>
                      <a:pt x="2636207" y="2046288"/>
                    </a:cubicBezTo>
                    <a:cubicBezTo>
                      <a:pt x="2636207" y="2046288"/>
                      <a:pt x="2636207" y="2046288"/>
                      <a:pt x="2441303" y="1439202"/>
                    </a:cubicBezTo>
                    <a:cubicBezTo>
                      <a:pt x="2441303" y="1439202"/>
                      <a:pt x="2321362" y="1469182"/>
                      <a:pt x="2193925" y="1506656"/>
                    </a:cubicBezTo>
                    <a:cubicBezTo>
                      <a:pt x="2193925" y="1506656"/>
                      <a:pt x="2193925" y="1506656"/>
                      <a:pt x="2193925" y="1082675"/>
                    </a:cubicBezTo>
                    <a:lnTo>
                      <a:pt x="2193925" y="1080600"/>
                    </a:lnTo>
                    <a:lnTo>
                      <a:pt x="2193925" y="1066839"/>
                    </a:lnTo>
                    <a:lnTo>
                      <a:pt x="2193925" y="1052039"/>
                    </a:lnTo>
                    <a:lnTo>
                      <a:pt x="2193925" y="1038225"/>
                    </a:lnTo>
                    <a:cubicBezTo>
                      <a:pt x="2193925" y="958130"/>
                      <a:pt x="2193925" y="733708"/>
                      <a:pt x="2193925" y="104896"/>
                    </a:cubicBezTo>
                    <a:cubicBezTo>
                      <a:pt x="2193925" y="48702"/>
                      <a:pt x="2238903" y="0"/>
                      <a:pt x="22951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2811698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ja-JP" altLang="en-US" dirty="0"/>
              <a:t>生体認証機能</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19</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1564" y="1146549"/>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利用可能な生体認証及びデバイス</a:t>
            </a: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108776"/>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1563" y="1493973"/>
            <a:ext cx="8632295" cy="91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顔認証には、</a:t>
            </a:r>
            <a:r>
              <a:rPr lang="en-US" altLang="ja-JP" sz="1200" kern="0" dirty="0">
                <a:solidFill>
                  <a:schemeClr val="tx1"/>
                </a:solidFill>
              </a:rPr>
              <a:t>SVGA</a:t>
            </a:r>
            <a:r>
              <a:rPr lang="ja-JP" altLang="en-US" sz="1200" kern="0" dirty="0">
                <a:solidFill>
                  <a:schemeClr val="tx1"/>
                </a:solidFill>
              </a:rPr>
              <a:t>以上の</a:t>
            </a:r>
            <a:r>
              <a:rPr lang="en-US" altLang="ja-JP" sz="1200" kern="0" dirty="0">
                <a:solidFill>
                  <a:schemeClr val="tx1"/>
                </a:solidFill>
              </a:rPr>
              <a:t>Web</a:t>
            </a:r>
            <a:r>
              <a:rPr lang="ja-JP" altLang="en-US" sz="1200" kern="0" dirty="0">
                <a:solidFill>
                  <a:schemeClr val="tx1"/>
                </a:solidFill>
              </a:rPr>
              <a:t>カメラを使用します。認証情報には特徴点を抽出した独自のデータを利用します。また、顔写真等によるなりすまし防止対策やマスク対応も行っています。</a:t>
            </a:r>
          </a:p>
          <a:p>
            <a:pPr marL="144000" indent="-144000">
              <a:lnSpc>
                <a:spcPts val="1700"/>
              </a:lnSpc>
              <a:buClrTx/>
              <a:buFont typeface="Arial" panose="020B0604020202020204" pitchFamily="34" charset="0"/>
              <a:buChar char="•"/>
            </a:pPr>
            <a:r>
              <a:rPr lang="ja-JP" altLang="en-US" sz="1200" kern="0" dirty="0">
                <a:solidFill>
                  <a:schemeClr val="tx1"/>
                </a:solidFill>
              </a:rPr>
              <a:t>指紋または指静脈を使用した生体認証が可能です。</a:t>
            </a:r>
            <a:br>
              <a:rPr lang="en-US" altLang="ja-JP" sz="1200" kern="0" dirty="0">
                <a:solidFill>
                  <a:schemeClr val="tx1"/>
                </a:solidFill>
              </a:rPr>
            </a:br>
            <a:r>
              <a:rPr lang="ja-JP" altLang="en-US" sz="1200" kern="0" dirty="0">
                <a:solidFill>
                  <a:schemeClr val="tx1"/>
                </a:solidFill>
              </a:rPr>
              <a:t>（当社指定以外の指紋センサーを利用する場合、評価用ソフトウェアを使用して事前に検証いただく必要があります）</a:t>
            </a:r>
          </a:p>
        </p:txBody>
      </p:sp>
      <p:sp>
        <p:nvSpPr>
          <p:cNvPr id="20" name="Rectangle 78">
            <a:extLst>
              <a:ext uri="{FF2B5EF4-FFF2-40B4-BE49-F238E27FC236}">
                <a16:creationId xmlns:a16="http://schemas.microsoft.com/office/drawing/2014/main" id="{EFBACEE5-1661-442F-ACB1-2C2E70941C64}"/>
              </a:ext>
            </a:extLst>
          </p:cNvPr>
          <p:cNvSpPr>
            <a:spLocks noChangeArrowheads="1"/>
          </p:cNvSpPr>
          <p:nvPr/>
        </p:nvSpPr>
        <p:spPr bwMode="auto">
          <a:xfrm>
            <a:off x="618315" y="2710959"/>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利用者の識別</a:t>
            </a:r>
          </a:p>
        </p:txBody>
      </p:sp>
      <p:sp>
        <p:nvSpPr>
          <p:cNvPr id="21" name="正方形/長方形 20">
            <a:extLst>
              <a:ext uri="{FF2B5EF4-FFF2-40B4-BE49-F238E27FC236}">
                <a16:creationId xmlns:a16="http://schemas.microsoft.com/office/drawing/2014/main" id="{322CE70B-87BA-4A30-8761-C1A94EB29EDE}"/>
              </a:ext>
            </a:extLst>
          </p:cNvPr>
          <p:cNvSpPr/>
          <p:nvPr/>
        </p:nvSpPr>
        <p:spPr bwMode="auto">
          <a:xfrm>
            <a:off x="0" y="2674294"/>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3" name="コンテンツ プレースホルダー 2">
            <a:extLst>
              <a:ext uri="{FF2B5EF4-FFF2-40B4-BE49-F238E27FC236}">
                <a16:creationId xmlns:a16="http://schemas.microsoft.com/office/drawing/2014/main" id="{83F25993-BB74-4944-9CDD-E98D6C5C64B9}"/>
              </a:ext>
            </a:extLst>
          </p:cNvPr>
          <p:cNvSpPr txBox="1">
            <a:spLocks/>
          </p:cNvSpPr>
          <p:nvPr/>
        </p:nvSpPr>
        <p:spPr bwMode="auto">
          <a:xfrm>
            <a:off x="618315" y="3058382"/>
            <a:ext cx="5713037" cy="111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利用者ごとに一意となる識別子</a:t>
            </a:r>
            <a:r>
              <a:rPr lang="en-US" altLang="ja-JP" sz="1200" kern="0" dirty="0">
                <a:solidFill>
                  <a:schemeClr val="tx1"/>
                </a:solidFill>
              </a:rPr>
              <a:t>(</a:t>
            </a:r>
            <a:r>
              <a:rPr lang="ja-JP" altLang="en-US" sz="1200" kern="0" dirty="0">
                <a:solidFill>
                  <a:schemeClr val="tx1"/>
                </a:solidFill>
              </a:rPr>
              <a:t>生体</a:t>
            </a:r>
            <a:r>
              <a:rPr lang="en-US" altLang="ja-JP" sz="1200" kern="0" dirty="0">
                <a:solidFill>
                  <a:schemeClr val="tx1"/>
                </a:solidFill>
              </a:rPr>
              <a:t>ID)</a:t>
            </a:r>
            <a:r>
              <a:rPr lang="ja-JP" altLang="en-US" sz="1200" kern="0" dirty="0">
                <a:solidFill>
                  <a:schemeClr val="tx1"/>
                </a:solidFill>
              </a:rPr>
              <a:t>を付与し、これに生体情報やログオンに使用するアカウントを紐づけます。</a:t>
            </a:r>
          </a:p>
          <a:p>
            <a:pPr marL="144000" indent="-144000">
              <a:lnSpc>
                <a:spcPts val="1700"/>
              </a:lnSpc>
              <a:buClrTx/>
              <a:buFont typeface="Arial" panose="020B0604020202020204" pitchFamily="34" charset="0"/>
              <a:buChar char="•"/>
            </a:pPr>
            <a:r>
              <a:rPr lang="ja-JP" altLang="en-US" sz="1200" kern="0" dirty="0">
                <a:solidFill>
                  <a:schemeClr val="tx1"/>
                </a:solidFill>
              </a:rPr>
              <a:t>生体情報登録時や認証時はこの生体</a:t>
            </a:r>
            <a:r>
              <a:rPr lang="en-US" altLang="ja-JP" sz="1200" kern="0" dirty="0">
                <a:solidFill>
                  <a:schemeClr val="tx1"/>
                </a:solidFill>
              </a:rPr>
              <a:t>ID</a:t>
            </a:r>
            <a:r>
              <a:rPr lang="ja-JP" altLang="en-US" sz="1200" kern="0" dirty="0">
                <a:solidFill>
                  <a:schemeClr val="tx1"/>
                </a:solidFill>
              </a:rPr>
              <a:t>を画面に入力して登録</a:t>
            </a:r>
            <a:r>
              <a:rPr lang="en-US" altLang="ja-JP" sz="1200" kern="0" dirty="0">
                <a:solidFill>
                  <a:schemeClr val="tx1"/>
                </a:solidFill>
              </a:rPr>
              <a:t>/</a:t>
            </a:r>
            <a:r>
              <a:rPr lang="ja-JP" altLang="en-US" sz="1200" kern="0" dirty="0">
                <a:solidFill>
                  <a:schemeClr val="tx1"/>
                </a:solidFill>
              </a:rPr>
              <a:t>認証を行いますが、過去その</a:t>
            </a:r>
            <a:r>
              <a:rPr lang="en-US" altLang="ja-JP" sz="1200" kern="0" dirty="0">
                <a:solidFill>
                  <a:schemeClr val="tx1"/>
                </a:solidFill>
              </a:rPr>
              <a:t>PC</a:t>
            </a:r>
            <a:r>
              <a:rPr lang="ja-JP" altLang="en-US" sz="1200" kern="0" dirty="0">
                <a:solidFill>
                  <a:schemeClr val="tx1"/>
                </a:solidFill>
              </a:rPr>
              <a:t>で認証された生体</a:t>
            </a:r>
            <a:r>
              <a:rPr lang="en-US" altLang="ja-JP" sz="1200" kern="0" dirty="0">
                <a:solidFill>
                  <a:schemeClr val="tx1"/>
                </a:solidFill>
              </a:rPr>
              <a:t>ID</a:t>
            </a:r>
            <a:r>
              <a:rPr lang="ja-JP" altLang="en-US" sz="1200" kern="0" dirty="0">
                <a:solidFill>
                  <a:schemeClr val="tx1"/>
                </a:solidFill>
              </a:rPr>
              <a:t>は入力を省略することができます。</a:t>
            </a:r>
          </a:p>
        </p:txBody>
      </p:sp>
      <p:grpSp>
        <p:nvGrpSpPr>
          <p:cNvPr id="24" name="グループ化 23">
            <a:extLst>
              <a:ext uri="{FF2B5EF4-FFF2-40B4-BE49-F238E27FC236}">
                <a16:creationId xmlns:a16="http://schemas.microsoft.com/office/drawing/2014/main" id="{8D3CAC81-2BC8-4E7F-BD20-959BB02B4AB4}"/>
              </a:ext>
            </a:extLst>
          </p:cNvPr>
          <p:cNvGrpSpPr/>
          <p:nvPr/>
        </p:nvGrpSpPr>
        <p:grpSpPr>
          <a:xfrm>
            <a:off x="6576943" y="4847374"/>
            <a:ext cx="2715441" cy="1486415"/>
            <a:chOff x="272480" y="1404253"/>
            <a:chExt cx="3242893" cy="2143692"/>
          </a:xfrm>
        </p:grpSpPr>
        <p:pic>
          <p:nvPicPr>
            <p:cNvPr id="25" name="図 24">
              <a:extLst>
                <a:ext uri="{FF2B5EF4-FFF2-40B4-BE49-F238E27FC236}">
                  <a16:creationId xmlns:a16="http://schemas.microsoft.com/office/drawing/2014/main" id="{938B21C0-14E6-4937-9804-5B5AF452EA30}"/>
                </a:ext>
              </a:extLst>
            </p:cNvPr>
            <p:cNvPicPr>
              <a:picLocks noChangeAspect="1"/>
            </p:cNvPicPr>
            <p:nvPr/>
          </p:nvPicPr>
          <p:blipFill>
            <a:blip r:embed="rId3"/>
            <a:stretch>
              <a:fillRect/>
            </a:stretch>
          </p:blipFill>
          <p:spPr>
            <a:xfrm>
              <a:off x="272480" y="1404253"/>
              <a:ext cx="3242893" cy="2143692"/>
            </a:xfrm>
            <a:prstGeom prst="rect">
              <a:avLst/>
            </a:prstGeom>
          </p:spPr>
        </p:pic>
        <p:sp>
          <p:nvSpPr>
            <p:cNvPr id="27" name="四角形: 角を丸くする 26">
              <a:extLst>
                <a:ext uri="{FF2B5EF4-FFF2-40B4-BE49-F238E27FC236}">
                  <a16:creationId xmlns:a16="http://schemas.microsoft.com/office/drawing/2014/main" id="{A44B454C-E8CC-4A82-8118-22CDFF87E944}"/>
                </a:ext>
              </a:extLst>
            </p:cNvPr>
            <p:cNvSpPr/>
            <p:nvPr/>
          </p:nvSpPr>
          <p:spPr>
            <a:xfrm>
              <a:off x="1518104" y="2947790"/>
              <a:ext cx="1274656"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9" name="四角形: 角を丸くする 28">
              <a:extLst>
                <a:ext uri="{FF2B5EF4-FFF2-40B4-BE49-F238E27FC236}">
                  <a16:creationId xmlns:a16="http://schemas.microsoft.com/office/drawing/2014/main" id="{BFD44172-1D33-490C-97FA-BE77057A8BBE}"/>
                </a:ext>
              </a:extLst>
            </p:cNvPr>
            <p:cNvSpPr/>
            <p:nvPr/>
          </p:nvSpPr>
          <p:spPr>
            <a:xfrm>
              <a:off x="2855051" y="2947790"/>
              <a:ext cx="297749"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grpSp>
        <p:nvGrpSpPr>
          <p:cNvPr id="30" name="グループ化 29">
            <a:extLst>
              <a:ext uri="{FF2B5EF4-FFF2-40B4-BE49-F238E27FC236}">
                <a16:creationId xmlns:a16="http://schemas.microsoft.com/office/drawing/2014/main" id="{9086B393-AB50-48CE-8A80-A2C642F59531}"/>
              </a:ext>
            </a:extLst>
          </p:cNvPr>
          <p:cNvGrpSpPr/>
          <p:nvPr/>
        </p:nvGrpSpPr>
        <p:grpSpPr>
          <a:xfrm>
            <a:off x="6664077" y="2593877"/>
            <a:ext cx="2630133" cy="1486415"/>
            <a:chOff x="272480" y="1404253"/>
            <a:chExt cx="3242893" cy="2143692"/>
          </a:xfrm>
        </p:grpSpPr>
        <p:pic>
          <p:nvPicPr>
            <p:cNvPr id="31" name="図 30">
              <a:extLst>
                <a:ext uri="{FF2B5EF4-FFF2-40B4-BE49-F238E27FC236}">
                  <a16:creationId xmlns:a16="http://schemas.microsoft.com/office/drawing/2014/main" id="{34CF5D2C-7ADD-430D-9806-36B4A351CD5E}"/>
                </a:ext>
              </a:extLst>
            </p:cNvPr>
            <p:cNvPicPr>
              <a:picLocks noChangeAspect="1"/>
            </p:cNvPicPr>
            <p:nvPr/>
          </p:nvPicPr>
          <p:blipFill>
            <a:blip r:embed="rId3"/>
            <a:stretch>
              <a:fillRect/>
            </a:stretch>
          </p:blipFill>
          <p:spPr>
            <a:xfrm>
              <a:off x="272480" y="1404253"/>
              <a:ext cx="3242893" cy="2143692"/>
            </a:xfrm>
            <a:prstGeom prst="rect">
              <a:avLst/>
            </a:prstGeom>
          </p:spPr>
        </p:pic>
        <p:sp>
          <p:nvSpPr>
            <p:cNvPr id="33" name="四角形: 角を丸くする 32">
              <a:extLst>
                <a:ext uri="{FF2B5EF4-FFF2-40B4-BE49-F238E27FC236}">
                  <a16:creationId xmlns:a16="http://schemas.microsoft.com/office/drawing/2014/main" id="{75EF61FD-2634-40D4-9985-C34C1313368E}"/>
                </a:ext>
              </a:extLst>
            </p:cNvPr>
            <p:cNvSpPr/>
            <p:nvPr/>
          </p:nvSpPr>
          <p:spPr>
            <a:xfrm>
              <a:off x="1518104" y="2947790"/>
              <a:ext cx="1274656"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四角形: 角を丸くする 34">
              <a:extLst>
                <a:ext uri="{FF2B5EF4-FFF2-40B4-BE49-F238E27FC236}">
                  <a16:creationId xmlns:a16="http://schemas.microsoft.com/office/drawing/2014/main" id="{DE2E65CD-E2B0-46CD-B8E1-6BE273D9CE49}"/>
                </a:ext>
              </a:extLst>
            </p:cNvPr>
            <p:cNvSpPr/>
            <p:nvPr/>
          </p:nvSpPr>
          <p:spPr>
            <a:xfrm>
              <a:off x="2855051" y="2947790"/>
              <a:ext cx="297749" cy="337194"/>
            </a:xfrm>
            <a:prstGeom prst="round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grpSp>
      <p:sp>
        <p:nvSpPr>
          <p:cNvPr id="36" name="Text Box 11">
            <a:extLst>
              <a:ext uri="{FF2B5EF4-FFF2-40B4-BE49-F238E27FC236}">
                <a16:creationId xmlns:a16="http://schemas.microsoft.com/office/drawing/2014/main" id="{E28C0E50-F166-47AE-A509-B50CB9C70B1C}"/>
              </a:ext>
            </a:extLst>
          </p:cNvPr>
          <p:cNvSpPr txBox="1">
            <a:spLocks noChangeArrowheads="1"/>
          </p:cNvSpPr>
          <p:nvPr/>
        </p:nvSpPr>
        <p:spPr bwMode="auto">
          <a:xfrm>
            <a:off x="7152376" y="4101945"/>
            <a:ext cx="17270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初回利用時（</a:t>
            </a: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毎）</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7" name="Text Box 11">
            <a:extLst>
              <a:ext uri="{FF2B5EF4-FFF2-40B4-BE49-F238E27FC236}">
                <a16:creationId xmlns:a16="http://schemas.microsoft.com/office/drawing/2014/main" id="{1F52802B-6696-4CA1-AAA3-6D31A9540C08}"/>
              </a:ext>
            </a:extLst>
          </p:cNvPr>
          <p:cNvSpPr txBox="1">
            <a:spLocks noChangeArrowheads="1"/>
          </p:cNvSpPr>
          <p:nvPr/>
        </p:nvSpPr>
        <p:spPr bwMode="auto">
          <a:xfrm>
            <a:off x="7322595" y="4618718"/>
            <a:ext cx="12241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次回以降</a:t>
            </a:r>
          </a:p>
        </p:txBody>
      </p:sp>
      <p:sp>
        <p:nvSpPr>
          <p:cNvPr id="38" name="矢印: 右 37">
            <a:extLst>
              <a:ext uri="{FF2B5EF4-FFF2-40B4-BE49-F238E27FC236}">
                <a16:creationId xmlns:a16="http://schemas.microsoft.com/office/drawing/2014/main" id="{AFE89EC5-D108-4B8E-BBA3-4FD9FA35C5C0}"/>
              </a:ext>
            </a:extLst>
          </p:cNvPr>
          <p:cNvSpPr/>
          <p:nvPr/>
        </p:nvSpPr>
        <p:spPr>
          <a:xfrm rot="5400000">
            <a:off x="7770365" y="4242192"/>
            <a:ext cx="306001" cy="498065"/>
          </a:xfrm>
          <a:prstGeom prst="rightArrow">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dirty="0"/>
          </a:p>
        </p:txBody>
      </p:sp>
      <p:sp>
        <p:nvSpPr>
          <p:cNvPr id="41" name="Text Box 11">
            <a:extLst>
              <a:ext uri="{FF2B5EF4-FFF2-40B4-BE49-F238E27FC236}">
                <a16:creationId xmlns:a16="http://schemas.microsoft.com/office/drawing/2014/main" id="{9015337C-66C0-404A-BA44-AE3381FA34E3}"/>
              </a:ext>
            </a:extLst>
          </p:cNvPr>
          <p:cNvSpPr txBox="1">
            <a:spLocks noChangeArrowheads="1"/>
          </p:cNvSpPr>
          <p:nvPr/>
        </p:nvSpPr>
        <p:spPr bwMode="auto">
          <a:xfrm>
            <a:off x="7674334" y="3664150"/>
            <a:ext cx="5251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altLang="ja-JP" sz="8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user01</a:t>
            </a:r>
            <a:endParaRPr lang="ja-JP" altLang="en-US" sz="8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2" name="Rectangle 78">
            <a:extLst>
              <a:ext uri="{FF2B5EF4-FFF2-40B4-BE49-F238E27FC236}">
                <a16:creationId xmlns:a16="http://schemas.microsoft.com/office/drawing/2014/main" id="{C5283AB7-6DF2-4DF9-A9D6-262E318B0406}"/>
              </a:ext>
            </a:extLst>
          </p:cNvPr>
          <p:cNvSpPr>
            <a:spLocks noChangeArrowheads="1"/>
          </p:cNvSpPr>
          <p:nvPr/>
        </p:nvSpPr>
        <p:spPr bwMode="auto">
          <a:xfrm>
            <a:off x="631564" y="4314103"/>
            <a:ext cx="6356846"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生体情報の登録や更新</a:t>
            </a:r>
          </a:p>
        </p:txBody>
      </p:sp>
      <p:sp>
        <p:nvSpPr>
          <p:cNvPr id="43" name="正方形/長方形 42">
            <a:extLst>
              <a:ext uri="{FF2B5EF4-FFF2-40B4-BE49-F238E27FC236}">
                <a16:creationId xmlns:a16="http://schemas.microsoft.com/office/drawing/2014/main" id="{D8F3E2E3-B75A-49CA-BBBC-37497D558320}"/>
              </a:ext>
            </a:extLst>
          </p:cNvPr>
          <p:cNvSpPr/>
          <p:nvPr/>
        </p:nvSpPr>
        <p:spPr bwMode="auto">
          <a:xfrm>
            <a:off x="0" y="4254828"/>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44" name="コンテンツ プレースホルダー 2">
            <a:extLst>
              <a:ext uri="{FF2B5EF4-FFF2-40B4-BE49-F238E27FC236}">
                <a16:creationId xmlns:a16="http://schemas.microsoft.com/office/drawing/2014/main" id="{FBBFBA84-6B2F-4E4D-969A-7E1BB37FF456}"/>
              </a:ext>
            </a:extLst>
          </p:cNvPr>
          <p:cNvSpPr txBox="1">
            <a:spLocks/>
          </p:cNvSpPr>
          <p:nvPr/>
        </p:nvSpPr>
        <p:spPr bwMode="auto">
          <a:xfrm>
            <a:off x="637280" y="4640825"/>
            <a:ext cx="5775697" cy="1019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ja-JP" altLang="en-US" sz="1200" kern="0" dirty="0">
                <a:solidFill>
                  <a:schemeClr val="tx1"/>
                </a:solidFill>
              </a:rPr>
              <a:t>利用者の生体情報登録は初回利用時にクライアント</a:t>
            </a:r>
            <a:r>
              <a:rPr lang="en-US" altLang="ja-JP" sz="1200" kern="0" dirty="0">
                <a:solidFill>
                  <a:schemeClr val="tx1"/>
                </a:solidFill>
              </a:rPr>
              <a:t>PC</a:t>
            </a:r>
            <a:r>
              <a:rPr lang="ja-JP" altLang="en-US" sz="1200" kern="0" dirty="0">
                <a:solidFill>
                  <a:schemeClr val="tx1"/>
                </a:solidFill>
              </a:rPr>
              <a:t>上で行います。</a:t>
            </a:r>
          </a:p>
          <a:p>
            <a:pPr marL="144000" indent="-144000">
              <a:lnSpc>
                <a:spcPts val="1700"/>
              </a:lnSpc>
              <a:buClrTx/>
              <a:buFont typeface="Arial" panose="020B0604020202020204" pitchFamily="34" charset="0"/>
              <a:buChar char="•"/>
            </a:pPr>
            <a:r>
              <a:rPr lang="ja-JP" altLang="en-US" sz="1200" kern="0" dirty="0">
                <a:solidFill>
                  <a:schemeClr val="tx1"/>
                </a:solidFill>
              </a:rPr>
              <a:t>認証しづらくなった場合、クライアント</a:t>
            </a:r>
            <a:r>
              <a:rPr lang="en-US" altLang="ja-JP" sz="1200" kern="0" dirty="0">
                <a:solidFill>
                  <a:schemeClr val="tx1"/>
                </a:solidFill>
              </a:rPr>
              <a:t>PC</a:t>
            </a:r>
            <a:r>
              <a:rPr lang="ja-JP" altLang="en-US" sz="1200" kern="0" dirty="0">
                <a:solidFill>
                  <a:schemeClr val="tx1"/>
                </a:solidFill>
              </a:rPr>
              <a:t>上での利用者による再登録や、管理機能からクリアすることが可能です。</a:t>
            </a:r>
          </a:p>
          <a:p>
            <a:pPr marL="144000" indent="-144000">
              <a:lnSpc>
                <a:spcPts val="1700"/>
              </a:lnSpc>
              <a:buClrTx/>
              <a:buFont typeface="Arial" panose="020B0604020202020204" pitchFamily="34" charset="0"/>
              <a:buChar char="•"/>
            </a:pPr>
            <a:r>
              <a:rPr lang="ja-JP" altLang="en-US" sz="1200" kern="0" dirty="0">
                <a:solidFill>
                  <a:schemeClr val="tx1"/>
                </a:solidFill>
              </a:rPr>
              <a:t>生体情報をクリアした場合、次回利用者による再登録を行います。</a:t>
            </a:r>
          </a:p>
        </p:txBody>
      </p:sp>
      <p:sp>
        <p:nvSpPr>
          <p:cNvPr id="8" name="テキスト ボックス 7">
            <a:extLst>
              <a:ext uri="{FF2B5EF4-FFF2-40B4-BE49-F238E27FC236}">
                <a16:creationId xmlns:a16="http://schemas.microsoft.com/office/drawing/2014/main" id="{0A0852A8-F4D8-A20D-6BE2-14F3E123BDE9}"/>
              </a:ext>
            </a:extLst>
          </p:cNvPr>
          <p:cNvSpPr txBox="1"/>
          <p:nvPr/>
        </p:nvSpPr>
        <p:spPr>
          <a:xfrm>
            <a:off x="6503505" y="2828320"/>
            <a:ext cx="1872209" cy="467436"/>
          </a:xfrm>
          <a:prstGeom prst="rect">
            <a:avLst/>
          </a:prstGeom>
          <a:noFill/>
        </p:spPr>
        <p:txBody>
          <a:bodyPr wrap="square">
            <a:spAutoFit/>
          </a:bodyPr>
          <a:lstStyle/>
          <a:p>
            <a:pPr algn="ctr">
              <a:lnSpc>
                <a:spcPts val="1500"/>
              </a:lnSpc>
            </a:pPr>
            <a:r>
              <a:rPr lang="ja-JP" altLang="en-US" sz="1000" b="0" dirty="0">
                <a:solidFill>
                  <a:schemeClr val="bg1"/>
                </a:solidFill>
                <a:latin typeface="メイリオ" panose="020B0604030504040204" pitchFamily="50" charset="-128"/>
                <a:ea typeface="メイリオ" panose="020B0604030504040204" pitchFamily="50" charset="-128"/>
              </a:rPr>
              <a:t>生体</a:t>
            </a:r>
            <a:r>
              <a:rPr lang="en-US" altLang="ja-JP" sz="1000" b="0" dirty="0">
                <a:solidFill>
                  <a:schemeClr val="bg1"/>
                </a:solidFill>
                <a:latin typeface="メイリオ" panose="020B0604030504040204" pitchFamily="50" charset="-128"/>
                <a:ea typeface="メイリオ" panose="020B0604030504040204" pitchFamily="50" charset="-128"/>
              </a:rPr>
              <a:t>ID</a:t>
            </a:r>
            <a:r>
              <a:rPr lang="ja-JP" altLang="en-US" sz="1000" b="0" dirty="0">
                <a:solidFill>
                  <a:schemeClr val="bg1"/>
                </a:solidFill>
                <a:latin typeface="メイリオ" panose="020B0604030504040204" pitchFamily="50" charset="-128"/>
                <a:ea typeface="メイリオ" panose="020B0604030504040204" pitchFamily="50" charset="-128"/>
              </a:rPr>
              <a:t>を入力して</a:t>
            </a:r>
            <a:endParaRPr lang="en-US" altLang="ja-JP" sz="1000" b="0" dirty="0">
              <a:solidFill>
                <a:schemeClr val="bg1"/>
              </a:solidFill>
              <a:latin typeface="メイリオ" panose="020B0604030504040204" pitchFamily="50" charset="-128"/>
              <a:ea typeface="メイリオ" panose="020B0604030504040204" pitchFamily="50" charset="-128"/>
            </a:endParaRPr>
          </a:p>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認証開始（</a:t>
            </a:r>
            <a:r>
              <a:rPr lang="ja-JP" altLang="en-US" sz="1000" dirty="0">
                <a:solidFill>
                  <a:schemeClr val="bg1"/>
                </a:solidFill>
                <a:latin typeface="メイリオ" panose="020B0604030504040204" pitchFamily="50" charset="-128"/>
                <a:ea typeface="メイリオ" panose="020B0604030504040204" pitchFamily="50" charset="-128"/>
              </a:rPr>
              <a:t>［</a:t>
            </a:r>
            <a:r>
              <a:rPr kumimoji="1" lang="ja-JP" altLang="en-US" sz="1000" b="0" dirty="0">
                <a:solidFill>
                  <a:schemeClr val="bg1"/>
                </a:solidFill>
                <a:latin typeface="メイリオ" panose="020B0604030504040204" pitchFamily="50" charset="-128"/>
                <a:ea typeface="メイリオ" panose="020B0604030504040204" pitchFamily="50" charset="-128"/>
              </a:rPr>
              <a:t>→</a:t>
            </a:r>
            <a:r>
              <a:rPr lang="ja-JP" altLang="en-US" sz="1000" dirty="0">
                <a:solidFill>
                  <a:schemeClr val="bg1"/>
                </a:solidFill>
                <a:latin typeface="メイリオ" panose="020B0604030504040204" pitchFamily="50" charset="-128"/>
                <a:ea typeface="メイリオ" panose="020B0604030504040204" pitchFamily="50" charset="-128"/>
              </a:rPr>
              <a:t>］</a:t>
            </a:r>
            <a:r>
              <a:rPr lang="ja-JP" altLang="en-US" sz="1000" b="0" dirty="0">
                <a:solidFill>
                  <a:schemeClr val="bg1"/>
                </a:solidFill>
                <a:latin typeface="メイリオ" panose="020B0604030504040204" pitchFamily="50" charset="-128"/>
                <a:ea typeface="メイリオ" panose="020B0604030504040204" pitchFamily="50" charset="-128"/>
              </a:rPr>
              <a:t>か </a:t>
            </a:r>
            <a:r>
              <a:rPr lang="en-US" altLang="ja-JP" sz="1000" b="0" dirty="0">
                <a:solidFill>
                  <a:schemeClr val="bg1"/>
                </a:solidFill>
                <a:latin typeface="メイリオ" panose="020B0604030504040204" pitchFamily="50" charset="-128"/>
                <a:ea typeface="メイリオ" panose="020B0604030504040204" pitchFamily="50" charset="-128"/>
              </a:rPr>
              <a:t>Enter</a:t>
            </a:r>
            <a:r>
              <a:rPr kumimoji="1" lang="ja-JP" altLang="en-US" sz="1000" b="0" dirty="0">
                <a:solidFill>
                  <a:schemeClr val="bg1"/>
                </a:solidFill>
                <a:latin typeface="メイリオ" panose="020B0604030504040204" pitchFamily="50" charset="-128"/>
                <a:ea typeface="メイリオ" panose="020B0604030504040204" pitchFamily="50" charset="-128"/>
              </a:rPr>
              <a:t> ）</a:t>
            </a:r>
          </a:p>
        </p:txBody>
      </p:sp>
      <p:sp>
        <p:nvSpPr>
          <p:cNvPr id="9" name="吹き出し: 四角形 8">
            <a:extLst>
              <a:ext uri="{FF2B5EF4-FFF2-40B4-BE49-F238E27FC236}">
                <a16:creationId xmlns:a16="http://schemas.microsoft.com/office/drawing/2014/main" id="{ECB0C220-2D41-17D1-FAF2-EBC2FF324E92}"/>
              </a:ext>
            </a:extLst>
          </p:cNvPr>
          <p:cNvSpPr/>
          <p:nvPr/>
        </p:nvSpPr>
        <p:spPr>
          <a:xfrm>
            <a:off x="6459631" y="2717433"/>
            <a:ext cx="1872208" cy="916618"/>
          </a:xfrm>
          <a:custGeom>
            <a:avLst/>
            <a:gdLst>
              <a:gd name="connsiteX0" fmla="*/ 0 w 1872208"/>
              <a:gd name="connsiteY0" fmla="*/ 0 h 684316"/>
              <a:gd name="connsiteX1" fmla="*/ 1092121 w 1872208"/>
              <a:gd name="connsiteY1" fmla="*/ 0 h 684316"/>
              <a:gd name="connsiteX2" fmla="*/ 1092121 w 1872208"/>
              <a:gd name="connsiteY2" fmla="*/ 0 h 684316"/>
              <a:gd name="connsiteX3" fmla="*/ 1560173 w 1872208"/>
              <a:gd name="connsiteY3" fmla="*/ 0 h 684316"/>
              <a:gd name="connsiteX4" fmla="*/ 1872208 w 1872208"/>
              <a:gd name="connsiteY4" fmla="*/ 0 h 684316"/>
              <a:gd name="connsiteX5" fmla="*/ 1872208 w 1872208"/>
              <a:gd name="connsiteY5" fmla="*/ 399184 h 684316"/>
              <a:gd name="connsiteX6" fmla="*/ 1872208 w 1872208"/>
              <a:gd name="connsiteY6" fmla="*/ 399184 h 684316"/>
              <a:gd name="connsiteX7" fmla="*/ 1872208 w 1872208"/>
              <a:gd name="connsiteY7" fmla="*/ 570263 h 684316"/>
              <a:gd name="connsiteX8" fmla="*/ 1872208 w 1872208"/>
              <a:gd name="connsiteY8" fmla="*/ 684316 h 684316"/>
              <a:gd name="connsiteX9" fmla="*/ 1560173 w 1872208"/>
              <a:gd name="connsiteY9" fmla="*/ 684316 h 684316"/>
              <a:gd name="connsiteX10" fmla="*/ 1651456 w 1872208"/>
              <a:gd name="connsiteY10" fmla="*/ 903283 h 684316"/>
              <a:gd name="connsiteX11" fmla="*/ 1092121 w 1872208"/>
              <a:gd name="connsiteY11" fmla="*/ 684316 h 684316"/>
              <a:gd name="connsiteX12" fmla="*/ 0 w 1872208"/>
              <a:gd name="connsiteY12" fmla="*/ 684316 h 684316"/>
              <a:gd name="connsiteX13" fmla="*/ 0 w 1872208"/>
              <a:gd name="connsiteY13" fmla="*/ 570263 h 684316"/>
              <a:gd name="connsiteX14" fmla="*/ 0 w 1872208"/>
              <a:gd name="connsiteY14" fmla="*/ 399184 h 684316"/>
              <a:gd name="connsiteX15" fmla="*/ 0 w 1872208"/>
              <a:gd name="connsiteY15" fmla="*/ 399184 h 684316"/>
              <a:gd name="connsiteX16" fmla="*/ 0 w 1872208"/>
              <a:gd name="connsiteY16" fmla="*/ 0 h 684316"/>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443442 w 1872208"/>
              <a:gd name="connsiteY9" fmla="*/ 703771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365337 w 1872208"/>
              <a:gd name="connsiteY9" fmla="*/ 680911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361527 w 1872208"/>
              <a:gd name="connsiteY9" fmla="*/ 686626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16618"/>
              <a:gd name="connsiteX1" fmla="*/ 1092121 w 1872208"/>
              <a:gd name="connsiteY1" fmla="*/ 0 h 916618"/>
              <a:gd name="connsiteX2" fmla="*/ 1092121 w 1872208"/>
              <a:gd name="connsiteY2" fmla="*/ 0 h 916618"/>
              <a:gd name="connsiteX3" fmla="*/ 1560173 w 1872208"/>
              <a:gd name="connsiteY3" fmla="*/ 0 h 916618"/>
              <a:gd name="connsiteX4" fmla="*/ 1872208 w 1872208"/>
              <a:gd name="connsiteY4" fmla="*/ 0 h 916618"/>
              <a:gd name="connsiteX5" fmla="*/ 1872208 w 1872208"/>
              <a:gd name="connsiteY5" fmla="*/ 399184 h 916618"/>
              <a:gd name="connsiteX6" fmla="*/ 1872208 w 1872208"/>
              <a:gd name="connsiteY6" fmla="*/ 399184 h 916618"/>
              <a:gd name="connsiteX7" fmla="*/ 1872208 w 1872208"/>
              <a:gd name="connsiteY7" fmla="*/ 570263 h 916618"/>
              <a:gd name="connsiteX8" fmla="*/ 1872208 w 1872208"/>
              <a:gd name="connsiteY8" fmla="*/ 684316 h 916618"/>
              <a:gd name="connsiteX9" fmla="*/ 1361527 w 1872208"/>
              <a:gd name="connsiteY9" fmla="*/ 686626 h 916618"/>
              <a:gd name="connsiteX10" fmla="*/ 1542871 w 1872208"/>
              <a:gd name="connsiteY10" fmla="*/ 916618 h 916618"/>
              <a:gd name="connsiteX11" fmla="*/ 1092121 w 1872208"/>
              <a:gd name="connsiteY11" fmla="*/ 684316 h 916618"/>
              <a:gd name="connsiteX12" fmla="*/ 0 w 1872208"/>
              <a:gd name="connsiteY12" fmla="*/ 684316 h 916618"/>
              <a:gd name="connsiteX13" fmla="*/ 0 w 1872208"/>
              <a:gd name="connsiteY13" fmla="*/ 570263 h 916618"/>
              <a:gd name="connsiteX14" fmla="*/ 0 w 1872208"/>
              <a:gd name="connsiteY14" fmla="*/ 399184 h 916618"/>
              <a:gd name="connsiteX15" fmla="*/ 0 w 1872208"/>
              <a:gd name="connsiteY15" fmla="*/ 399184 h 916618"/>
              <a:gd name="connsiteX16" fmla="*/ 0 w 1872208"/>
              <a:gd name="connsiteY16" fmla="*/ 0 h 916618"/>
              <a:gd name="connsiteX0" fmla="*/ 0 w 1872208"/>
              <a:gd name="connsiteY0" fmla="*/ 0 h 916618"/>
              <a:gd name="connsiteX1" fmla="*/ 1092121 w 1872208"/>
              <a:gd name="connsiteY1" fmla="*/ 0 h 916618"/>
              <a:gd name="connsiteX2" fmla="*/ 1092121 w 1872208"/>
              <a:gd name="connsiteY2" fmla="*/ 0 h 916618"/>
              <a:gd name="connsiteX3" fmla="*/ 1560173 w 1872208"/>
              <a:gd name="connsiteY3" fmla="*/ 0 h 916618"/>
              <a:gd name="connsiteX4" fmla="*/ 1872208 w 1872208"/>
              <a:gd name="connsiteY4" fmla="*/ 0 h 916618"/>
              <a:gd name="connsiteX5" fmla="*/ 1872208 w 1872208"/>
              <a:gd name="connsiteY5" fmla="*/ 399184 h 916618"/>
              <a:gd name="connsiteX6" fmla="*/ 1872208 w 1872208"/>
              <a:gd name="connsiteY6" fmla="*/ 399184 h 916618"/>
              <a:gd name="connsiteX7" fmla="*/ 1872208 w 1872208"/>
              <a:gd name="connsiteY7" fmla="*/ 570263 h 916618"/>
              <a:gd name="connsiteX8" fmla="*/ 1872208 w 1872208"/>
              <a:gd name="connsiteY8" fmla="*/ 684316 h 916618"/>
              <a:gd name="connsiteX9" fmla="*/ 1279612 w 1872208"/>
              <a:gd name="connsiteY9" fmla="*/ 682816 h 916618"/>
              <a:gd name="connsiteX10" fmla="*/ 1542871 w 1872208"/>
              <a:gd name="connsiteY10" fmla="*/ 916618 h 916618"/>
              <a:gd name="connsiteX11" fmla="*/ 1092121 w 1872208"/>
              <a:gd name="connsiteY11" fmla="*/ 684316 h 916618"/>
              <a:gd name="connsiteX12" fmla="*/ 0 w 1872208"/>
              <a:gd name="connsiteY12" fmla="*/ 684316 h 916618"/>
              <a:gd name="connsiteX13" fmla="*/ 0 w 1872208"/>
              <a:gd name="connsiteY13" fmla="*/ 570263 h 916618"/>
              <a:gd name="connsiteX14" fmla="*/ 0 w 1872208"/>
              <a:gd name="connsiteY14" fmla="*/ 399184 h 916618"/>
              <a:gd name="connsiteX15" fmla="*/ 0 w 1872208"/>
              <a:gd name="connsiteY15" fmla="*/ 399184 h 916618"/>
              <a:gd name="connsiteX16" fmla="*/ 0 w 1872208"/>
              <a:gd name="connsiteY16" fmla="*/ 0 h 91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2208" h="916618">
                <a:moveTo>
                  <a:pt x="0" y="0"/>
                </a:moveTo>
                <a:lnTo>
                  <a:pt x="1092121" y="0"/>
                </a:lnTo>
                <a:lnTo>
                  <a:pt x="1092121" y="0"/>
                </a:lnTo>
                <a:lnTo>
                  <a:pt x="1560173" y="0"/>
                </a:lnTo>
                <a:lnTo>
                  <a:pt x="1872208" y="0"/>
                </a:lnTo>
                <a:lnTo>
                  <a:pt x="1872208" y="399184"/>
                </a:lnTo>
                <a:lnTo>
                  <a:pt x="1872208" y="399184"/>
                </a:lnTo>
                <a:lnTo>
                  <a:pt x="1872208" y="570263"/>
                </a:lnTo>
                <a:lnTo>
                  <a:pt x="1872208" y="684316"/>
                </a:lnTo>
                <a:lnTo>
                  <a:pt x="1279612" y="682816"/>
                </a:lnTo>
                <a:lnTo>
                  <a:pt x="1542871" y="916618"/>
                </a:lnTo>
                <a:lnTo>
                  <a:pt x="1092121" y="684316"/>
                </a:lnTo>
                <a:lnTo>
                  <a:pt x="0" y="684316"/>
                </a:lnTo>
                <a:lnTo>
                  <a:pt x="0" y="570263"/>
                </a:lnTo>
                <a:lnTo>
                  <a:pt x="0" y="399184"/>
                </a:lnTo>
                <a:lnTo>
                  <a:pt x="0" y="399184"/>
                </a:lnTo>
                <a:lnTo>
                  <a:pt x="0" y="0"/>
                </a:lnTo>
                <a:close/>
              </a:path>
            </a:pathLst>
          </a:cu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0A9BE6D2-7F0D-6791-D590-589D305DA591}"/>
              </a:ext>
            </a:extLst>
          </p:cNvPr>
          <p:cNvSpPr txBox="1"/>
          <p:nvPr/>
        </p:nvSpPr>
        <p:spPr>
          <a:xfrm>
            <a:off x="6503505" y="2829269"/>
            <a:ext cx="1872209" cy="467436"/>
          </a:xfrm>
          <a:prstGeom prst="rect">
            <a:avLst/>
          </a:prstGeom>
          <a:noFill/>
        </p:spPr>
        <p:txBody>
          <a:bodyPr wrap="square">
            <a:spAutoFit/>
          </a:bodyPr>
          <a:lstStyle/>
          <a:p>
            <a:pPr algn="ctr">
              <a:lnSpc>
                <a:spcPts val="1500"/>
              </a:lnSpc>
            </a:pPr>
            <a:r>
              <a:rPr lang="ja-JP" altLang="en-US" sz="1000" b="0" dirty="0">
                <a:solidFill>
                  <a:schemeClr val="bg1"/>
                </a:solidFill>
                <a:latin typeface="メイリオ" panose="020B0604030504040204" pitchFamily="50" charset="-128"/>
                <a:ea typeface="メイリオ" panose="020B0604030504040204" pitchFamily="50" charset="-128"/>
              </a:rPr>
              <a:t>生体</a:t>
            </a:r>
            <a:r>
              <a:rPr lang="en-US" altLang="ja-JP" sz="1000" b="0" dirty="0">
                <a:solidFill>
                  <a:schemeClr val="bg1"/>
                </a:solidFill>
                <a:latin typeface="メイリオ" panose="020B0604030504040204" pitchFamily="50" charset="-128"/>
                <a:ea typeface="メイリオ" panose="020B0604030504040204" pitchFamily="50" charset="-128"/>
              </a:rPr>
              <a:t>ID</a:t>
            </a:r>
            <a:r>
              <a:rPr lang="ja-JP" altLang="en-US" sz="1000" b="0" dirty="0">
                <a:solidFill>
                  <a:schemeClr val="bg1"/>
                </a:solidFill>
                <a:latin typeface="メイリオ" panose="020B0604030504040204" pitchFamily="50" charset="-128"/>
                <a:ea typeface="メイリオ" panose="020B0604030504040204" pitchFamily="50" charset="-128"/>
              </a:rPr>
              <a:t>を入力して</a:t>
            </a:r>
            <a:endParaRPr lang="en-US" altLang="ja-JP" sz="1000" b="0" dirty="0">
              <a:solidFill>
                <a:schemeClr val="bg1"/>
              </a:solidFill>
              <a:latin typeface="メイリオ" panose="020B0604030504040204" pitchFamily="50" charset="-128"/>
              <a:ea typeface="メイリオ" panose="020B0604030504040204" pitchFamily="50" charset="-128"/>
            </a:endParaRPr>
          </a:p>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認証開始（</a:t>
            </a:r>
            <a:r>
              <a:rPr lang="ja-JP" altLang="en-US" sz="1000" dirty="0">
                <a:solidFill>
                  <a:schemeClr val="bg1"/>
                </a:solidFill>
                <a:latin typeface="メイリオ" panose="020B0604030504040204" pitchFamily="50" charset="-128"/>
                <a:ea typeface="メイリオ" panose="020B0604030504040204" pitchFamily="50" charset="-128"/>
              </a:rPr>
              <a:t>［</a:t>
            </a:r>
            <a:r>
              <a:rPr kumimoji="1" lang="ja-JP" altLang="en-US" sz="1000" b="0" dirty="0">
                <a:solidFill>
                  <a:schemeClr val="bg1"/>
                </a:solidFill>
                <a:latin typeface="メイリオ" panose="020B0604030504040204" pitchFamily="50" charset="-128"/>
                <a:ea typeface="メイリオ" panose="020B0604030504040204" pitchFamily="50" charset="-128"/>
              </a:rPr>
              <a:t>→</a:t>
            </a:r>
            <a:r>
              <a:rPr lang="ja-JP" altLang="en-US" sz="1000" dirty="0">
                <a:solidFill>
                  <a:schemeClr val="bg1"/>
                </a:solidFill>
                <a:latin typeface="メイリオ" panose="020B0604030504040204" pitchFamily="50" charset="-128"/>
                <a:ea typeface="メイリオ" panose="020B0604030504040204" pitchFamily="50" charset="-128"/>
              </a:rPr>
              <a:t>］</a:t>
            </a:r>
            <a:r>
              <a:rPr lang="ja-JP" altLang="en-US" sz="1000" b="0" dirty="0">
                <a:solidFill>
                  <a:schemeClr val="bg1"/>
                </a:solidFill>
                <a:latin typeface="メイリオ" panose="020B0604030504040204" pitchFamily="50" charset="-128"/>
                <a:ea typeface="メイリオ" panose="020B0604030504040204" pitchFamily="50" charset="-128"/>
              </a:rPr>
              <a:t>か </a:t>
            </a:r>
            <a:r>
              <a:rPr lang="en-US" altLang="ja-JP" sz="1000" b="0" dirty="0">
                <a:solidFill>
                  <a:schemeClr val="bg1"/>
                </a:solidFill>
                <a:latin typeface="メイリオ" panose="020B0604030504040204" pitchFamily="50" charset="-128"/>
                <a:ea typeface="メイリオ" panose="020B0604030504040204" pitchFamily="50" charset="-128"/>
              </a:rPr>
              <a:t>Enter</a:t>
            </a:r>
            <a:r>
              <a:rPr kumimoji="1" lang="ja-JP" altLang="en-US" sz="1000" b="0" dirty="0">
                <a:solidFill>
                  <a:schemeClr val="bg1"/>
                </a:solidFill>
                <a:latin typeface="メイリオ" panose="020B0604030504040204" pitchFamily="50" charset="-128"/>
                <a:ea typeface="メイリオ" panose="020B0604030504040204" pitchFamily="50" charset="-128"/>
              </a:rPr>
              <a:t> ）</a:t>
            </a:r>
          </a:p>
        </p:txBody>
      </p:sp>
      <p:sp>
        <p:nvSpPr>
          <p:cNvPr id="11" name="吹き出し: 四角形 8">
            <a:extLst>
              <a:ext uri="{FF2B5EF4-FFF2-40B4-BE49-F238E27FC236}">
                <a16:creationId xmlns:a16="http://schemas.microsoft.com/office/drawing/2014/main" id="{7B7C4D3E-8B1E-474A-D3AC-96B0384E44EC}"/>
              </a:ext>
            </a:extLst>
          </p:cNvPr>
          <p:cNvSpPr/>
          <p:nvPr/>
        </p:nvSpPr>
        <p:spPr>
          <a:xfrm>
            <a:off x="6459631" y="4960130"/>
            <a:ext cx="1872208" cy="916618"/>
          </a:xfrm>
          <a:custGeom>
            <a:avLst/>
            <a:gdLst>
              <a:gd name="connsiteX0" fmla="*/ 0 w 1872208"/>
              <a:gd name="connsiteY0" fmla="*/ 0 h 684316"/>
              <a:gd name="connsiteX1" fmla="*/ 1092121 w 1872208"/>
              <a:gd name="connsiteY1" fmla="*/ 0 h 684316"/>
              <a:gd name="connsiteX2" fmla="*/ 1092121 w 1872208"/>
              <a:gd name="connsiteY2" fmla="*/ 0 h 684316"/>
              <a:gd name="connsiteX3" fmla="*/ 1560173 w 1872208"/>
              <a:gd name="connsiteY3" fmla="*/ 0 h 684316"/>
              <a:gd name="connsiteX4" fmla="*/ 1872208 w 1872208"/>
              <a:gd name="connsiteY4" fmla="*/ 0 h 684316"/>
              <a:gd name="connsiteX5" fmla="*/ 1872208 w 1872208"/>
              <a:gd name="connsiteY5" fmla="*/ 399184 h 684316"/>
              <a:gd name="connsiteX6" fmla="*/ 1872208 w 1872208"/>
              <a:gd name="connsiteY6" fmla="*/ 399184 h 684316"/>
              <a:gd name="connsiteX7" fmla="*/ 1872208 w 1872208"/>
              <a:gd name="connsiteY7" fmla="*/ 570263 h 684316"/>
              <a:gd name="connsiteX8" fmla="*/ 1872208 w 1872208"/>
              <a:gd name="connsiteY8" fmla="*/ 684316 h 684316"/>
              <a:gd name="connsiteX9" fmla="*/ 1560173 w 1872208"/>
              <a:gd name="connsiteY9" fmla="*/ 684316 h 684316"/>
              <a:gd name="connsiteX10" fmla="*/ 1651456 w 1872208"/>
              <a:gd name="connsiteY10" fmla="*/ 903283 h 684316"/>
              <a:gd name="connsiteX11" fmla="*/ 1092121 w 1872208"/>
              <a:gd name="connsiteY11" fmla="*/ 684316 h 684316"/>
              <a:gd name="connsiteX12" fmla="*/ 0 w 1872208"/>
              <a:gd name="connsiteY12" fmla="*/ 684316 h 684316"/>
              <a:gd name="connsiteX13" fmla="*/ 0 w 1872208"/>
              <a:gd name="connsiteY13" fmla="*/ 570263 h 684316"/>
              <a:gd name="connsiteX14" fmla="*/ 0 w 1872208"/>
              <a:gd name="connsiteY14" fmla="*/ 399184 h 684316"/>
              <a:gd name="connsiteX15" fmla="*/ 0 w 1872208"/>
              <a:gd name="connsiteY15" fmla="*/ 399184 h 684316"/>
              <a:gd name="connsiteX16" fmla="*/ 0 w 1872208"/>
              <a:gd name="connsiteY16" fmla="*/ 0 h 684316"/>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443442 w 1872208"/>
              <a:gd name="connsiteY9" fmla="*/ 703771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365337 w 1872208"/>
              <a:gd name="connsiteY9" fmla="*/ 680911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03283"/>
              <a:gd name="connsiteX1" fmla="*/ 1092121 w 1872208"/>
              <a:gd name="connsiteY1" fmla="*/ 0 h 903283"/>
              <a:gd name="connsiteX2" fmla="*/ 1092121 w 1872208"/>
              <a:gd name="connsiteY2" fmla="*/ 0 h 903283"/>
              <a:gd name="connsiteX3" fmla="*/ 1560173 w 1872208"/>
              <a:gd name="connsiteY3" fmla="*/ 0 h 903283"/>
              <a:gd name="connsiteX4" fmla="*/ 1872208 w 1872208"/>
              <a:gd name="connsiteY4" fmla="*/ 0 h 903283"/>
              <a:gd name="connsiteX5" fmla="*/ 1872208 w 1872208"/>
              <a:gd name="connsiteY5" fmla="*/ 399184 h 903283"/>
              <a:gd name="connsiteX6" fmla="*/ 1872208 w 1872208"/>
              <a:gd name="connsiteY6" fmla="*/ 399184 h 903283"/>
              <a:gd name="connsiteX7" fmla="*/ 1872208 w 1872208"/>
              <a:gd name="connsiteY7" fmla="*/ 570263 h 903283"/>
              <a:gd name="connsiteX8" fmla="*/ 1872208 w 1872208"/>
              <a:gd name="connsiteY8" fmla="*/ 684316 h 903283"/>
              <a:gd name="connsiteX9" fmla="*/ 1361527 w 1872208"/>
              <a:gd name="connsiteY9" fmla="*/ 686626 h 903283"/>
              <a:gd name="connsiteX10" fmla="*/ 1651456 w 1872208"/>
              <a:gd name="connsiteY10" fmla="*/ 903283 h 903283"/>
              <a:gd name="connsiteX11" fmla="*/ 1092121 w 1872208"/>
              <a:gd name="connsiteY11" fmla="*/ 684316 h 903283"/>
              <a:gd name="connsiteX12" fmla="*/ 0 w 1872208"/>
              <a:gd name="connsiteY12" fmla="*/ 684316 h 903283"/>
              <a:gd name="connsiteX13" fmla="*/ 0 w 1872208"/>
              <a:gd name="connsiteY13" fmla="*/ 570263 h 903283"/>
              <a:gd name="connsiteX14" fmla="*/ 0 w 1872208"/>
              <a:gd name="connsiteY14" fmla="*/ 399184 h 903283"/>
              <a:gd name="connsiteX15" fmla="*/ 0 w 1872208"/>
              <a:gd name="connsiteY15" fmla="*/ 399184 h 903283"/>
              <a:gd name="connsiteX16" fmla="*/ 0 w 1872208"/>
              <a:gd name="connsiteY16" fmla="*/ 0 h 903283"/>
              <a:gd name="connsiteX0" fmla="*/ 0 w 1872208"/>
              <a:gd name="connsiteY0" fmla="*/ 0 h 916618"/>
              <a:gd name="connsiteX1" fmla="*/ 1092121 w 1872208"/>
              <a:gd name="connsiteY1" fmla="*/ 0 h 916618"/>
              <a:gd name="connsiteX2" fmla="*/ 1092121 w 1872208"/>
              <a:gd name="connsiteY2" fmla="*/ 0 h 916618"/>
              <a:gd name="connsiteX3" fmla="*/ 1560173 w 1872208"/>
              <a:gd name="connsiteY3" fmla="*/ 0 h 916618"/>
              <a:gd name="connsiteX4" fmla="*/ 1872208 w 1872208"/>
              <a:gd name="connsiteY4" fmla="*/ 0 h 916618"/>
              <a:gd name="connsiteX5" fmla="*/ 1872208 w 1872208"/>
              <a:gd name="connsiteY5" fmla="*/ 399184 h 916618"/>
              <a:gd name="connsiteX6" fmla="*/ 1872208 w 1872208"/>
              <a:gd name="connsiteY6" fmla="*/ 399184 h 916618"/>
              <a:gd name="connsiteX7" fmla="*/ 1872208 w 1872208"/>
              <a:gd name="connsiteY7" fmla="*/ 570263 h 916618"/>
              <a:gd name="connsiteX8" fmla="*/ 1872208 w 1872208"/>
              <a:gd name="connsiteY8" fmla="*/ 684316 h 916618"/>
              <a:gd name="connsiteX9" fmla="*/ 1361527 w 1872208"/>
              <a:gd name="connsiteY9" fmla="*/ 686626 h 916618"/>
              <a:gd name="connsiteX10" fmla="*/ 1542871 w 1872208"/>
              <a:gd name="connsiteY10" fmla="*/ 916618 h 916618"/>
              <a:gd name="connsiteX11" fmla="*/ 1092121 w 1872208"/>
              <a:gd name="connsiteY11" fmla="*/ 684316 h 916618"/>
              <a:gd name="connsiteX12" fmla="*/ 0 w 1872208"/>
              <a:gd name="connsiteY12" fmla="*/ 684316 h 916618"/>
              <a:gd name="connsiteX13" fmla="*/ 0 w 1872208"/>
              <a:gd name="connsiteY13" fmla="*/ 570263 h 916618"/>
              <a:gd name="connsiteX14" fmla="*/ 0 w 1872208"/>
              <a:gd name="connsiteY14" fmla="*/ 399184 h 916618"/>
              <a:gd name="connsiteX15" fmla="*/ 0 w 1872208"/>
              <a:gd name="connsiteY15" fmla="*/ 399184 h 916618"/>
              <a:gd name="connsiteX16" fmla="*/ 0 w 1872208"/>
              <a:gd name="connsiteY16" fmla="*/ 0 h 916618"/>
              <a:gd name="connsiteX0" fmla="*/ 0 w 1872208"/>
              <a:gd name="connsiteY0" fmla="*/ 0 h 916618"/>
              <a:gd name="connsiteX1" fmla="*/ 1092121 w 1872208"/>
              <a:gd name="connsiteY1" fmla="*/ 0 h 916618"/>
              <a:gd name="connsiteX2" fmla="*/ 1092121 w 1872208"/>
              <a:gd name="connsiteY2" fmla="*/ 0 h 916618"/>
              <a:gd name="connsiteX3" fmla="*/ 1560173 w 1872208"/>
              <a:gd name="connsiteY3" fmla="*/ 0 h 916618"/>
              <a:gd name="connsiteX4" fmla="*/ 1872208 w 1872208"/>
              <a:gd name="connsiteY4" fmla="*/ 0 h 916618"/>
              <a:gd name="connsiteX5" fmla="*/ 1872208 w 1872208"/>
              <a:gd name="connsiteY5" fmla="*/ 399184 h 916618"/>
              <a:gd name="connsiteX6" fmla="*/ 1872208 w 1872208"/>
              <a:gd name="connsiteY6" fmla="*/ 399184 h 916618"/>
              <a:gd name="connsiteX7" fmla="*/ 1872208 w 1872208"/>
              <a:gd name="connsiteY7" fmla="*/ 570263 h 916618"/>
              <a:gd name="connsiteX8" fmla="*/ 1872208 w 1872208"/>
              <a:gd name="connsiteY8" fmla="*/ 684316 h 916618"/>
              <a:gd name="connsiteX9" fmla="*/ 1279612 w 1872208"/>
              <a:gd name="connsiteY9" fmla="*/ 682816 h 916618"/>
              <a:gd name="connsiteX10" fmla="*/ 1542871 w 1872208"/>
              <a:gd name="connsiteY10" fmla="*/ 916618 h 916618"/>
              <a:gd name="connsiteX11" fmla="*/ 1092121 w 1872208"/>
              <a:gd name="connsiteY11" fmla="*/ 684316 h 916618"/>
              <a:gd name="connsiteX12" fmla="*/ 0 w 1872208"/>
              <a:gd name="connsiteY12" fmla="*/ 684316 h 916618"/>
              <a:gd name="connsiteX13" fmla="*/ 0 w 1872208"/>
              <a:gd name="connsiteY13" fmla="*/ 570263 h 916618"/>
              <a:gd name="connsiteX14" fmla="*/ 0 w 1872208"/>
              <a:gd name="connsiteY14" fmla="*/ 399184 h 916618"/>
              <a:gd name="connsiteX15" fmla="*/ 0 w 1872208"/>
              <a:gd name="connsiteY15" fmla="*/ 399184 h 916618"/>
              <a:gd name="connsiteX16" fmla="*/ 0 w 1872208"/>
              <a:gd name="connsiteY16" fmla="*/ 0 h 91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2208" h="916618">
                <a:moveTo>
                  <a:pt x="0" y="0"/>
                </a:moveTo>
                <a:lnTo>
                  <a:pt x="1092121" y="0"/>
                </a:lnTo>
                <a:lnTo>
                  <a:pt x="1092121" y="0"/>
                </a:lnTo>
                <a:lnTo>
                  <a:pt x="1560173" y="0"/>
                </a:lnTo>
                <a:lnTo>
                  <a:pt x="1872208" y="0"/>
                </a:lnTo>
                <a:lnTo>
                  <a:pt x="1872208" y="399184"/>
                </a:lnTo>
                <a:lnTo>
                  <a:pt x="1872208" y="399184"/>
                </a:lnTo>
                <a:lnTo>
                  <a:pt x="1872208" y="570263"/>
                </a:lnTo>
                <a:lnTo>
                  <a:pt x="1872208" y="684316"/>
                </a:lnTo>
                <a:lnTo>
                  <a:pt x="1279612" y="682816"/>
                </a:lnTo>
                <a:lnTo>
                  <a:pt x="1542871" y="916618"/>
                </a:lnTo>
                <a:lnTo>
                  <a:pt x="1092121" y="684316"/>
                </a:lnTo>
                <a:lnTo>
                  <a:pt x="0" y="684316"/>
                </a:lnTo>
                <a:lnTo>
                  <a:pt x="0" y="570263"/>
                </a:lnTo>
                <a:lnTo>
                  <a:pt x="0" y="399184"/>
                </a:lnTo>
                <a:lnTo>
                  <a:pt x="0" y="399184"/>
                </a:lnTo>
                <a:lnTo>
                  <a:pt x="0" y="0"/>
                </a:lnTo>
                <a:close/>
              </a:path>
            </a:pathLst>
          </a:custGeom>
          <a:solidFill>
            <a:srgbClr val="3366FF"/>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85040A04-8D67-F19E-DA6B-AD6928761885}"/>
              </a:ext>
            </a:extLst>
          </p:cNvPr>
          <p:cNvSpPr txBox="1"/>
          <p:nvPr/>
        </p:nvSpPr>
        <p:spPr>
          <a:xfrm>
            <a:off x="6503505" y="5071966"/>
            <a:ext cx="1872209" cy="467436"/>
          </a:xfrm>
          <a:prstGeom prst="rect">
            <a:avLst/>
          </a:prstGeom>
          <a:noFill/>
        </p:spPr>
        <p:txBody>
          <a:bodyPr wrap="square">
            <a:spAutoFit/>
          </a:bodyPr>
          <a:lstStyle/>
          <a:p>
            <a:pPr algn="ctr">
              <a:lnSpc>
                <a:spcPts val="1500"/>
              </a:lnSpc>
            </a:pPr>
            <a:r>
              <a:rPr lang="ja-JP" altLang="en-US" sz="1000" b="0" dirty="0">
                <a:solidFill>
                  <a:schemeClr val="bg1"/>
                </a:solidFill>
                <a:latin typeface="メイリオ" panose="020B0604030504040204" pitchFamily="50" charset="-128"/>
                <a:ea typeface="メイリオ" panose="020B0604030504040204" pitchFamily="50" charset="-128"/>
              </a:rPr>
              <a:t>生体</a:t>
            </a:r>
            <a:r>
              <a:rPr lang="en-US" altLang="ja-JP" sz="1000" b="0" dirty="0">
                <a:solidFill>
                  <a:schemeClr val="bg1"/>
                </a:solidFill>
                <a:latin typeface="メイリオ" panose="020B0604030504040204" pitchFamily="50" charset="-128"/>
                <a:ea typeface="メイリオ" panose="020B0604030504040204" pitchFamily="50" charset="-128"/>
              </a:rPr>
              <a:t>ID</a:t>
            </a:r>
            <a:r>
              <a:rPr lang="ja-JP" altLang="en-US" sz="1000" b="0" dirty="0">
                <a:solidFill>
                  <a:schemeClr val="bg1"/>
                </a:solidFill>
                <a:latin typeface="メイリオ" panose="020B0604030504040204" pitchFamily="50" charset="-128"/>
                <a:ea typeface="メイリオ" panose="020B0604030504040204" pitchFamily="50" charset="-128"/>
              </a:rPr>
              <a:t>は入力せず</a:t>
            </a:r>
          </a:p>
          <a:p>
            <a:pPr algn="ctr">
              <a:lnSpc>
                <a:spcPts val="1500"/>
              </a:lnSpc>
            </a:pPr>
            <a:r>
              <a:rPr kumimoji="1" lang="ja-JP" altLang="en-US" sz="1000" b="0" dirty="0">
                <a:solidFill>
                  <a:schemeClr val="bg1"/>
                </a:solidFill>
                <a:latin typeface="メイリオ" panose="020B0604030504040204" pitchFamily="50" charset="-128"/>
                <a:ea typeface="メイリオ" panose="020B0604030504040204" pitchFamily="50" charset="-128"/>
              </a:rPr>
              <a:t>認証開始（</a:t>
            </a:r>
            <a:r>
              <a:rPr lang="ja-JP" altLang="en-US" sz="1000" dirty="0">
                <a:solidFill>
                  <a:schemeClr val="bg1"/>
                </a:solidFill>
                <a:latin typeface="メイリオ" panose="020B0604030504040204" pitchFamily="50" charset="-128"/>
                <a:ea typeface="メイリオ" panose="020B0604030504040204" pitchFamily="50" charset="-128"/>
              </a:rPr>
              <a:t>［</a:t>
            </a:r>
            <a:r>
              <a:rPr kumimoji="1" lang="ja-JP" altLang="en-US" sz="1000" b="0" dirty="0">
                <a:solidFill>
                  <a:schemeClr val="bg1"/>
                </a:solidFill>
                <a:latin typeface="メイリオ" panose="020B0604030504040204" pitchFamily="50" charset="-128"/>
                <a:ea typeface="メイリオ" panose="020B0604030504040204" pitchFamily="50" charset="-128"/>
              </a:rPr>
              <a:t>→</a:t>
            </a:r>
            <a:r>
              <a:rPr lang="ja-JP" altLang="en-US" sz="1000" dirty="0">
                <a:solidFill>
                  <a:schemeClr val="bg1"/>
                </a:solidFill>
                <a:latin typeface="メイリオ" panose="020B0604030504040204" pitchFamily="50" charset="-128"/>
                <a:ea typeface="メイリオ" panose="020B0604030504040204" pitchFamily="50" charset="-128"/>
              </a:rPr>
              <a:t>］</a:t>
            </a:r>
            <a:r>
              <a:rPr lang="ja-JP" altLang="en-US" sz="1000" b="0" dirty="0">
                <a:solidFill>
                  <a:schemeClr val="bg1"/>
                </a:solidFill>
                <a:latin typeface="メイリオ" panose="020B0604030504040204" pitchFamily="50" charset="-128"/>
                <a:ea typeface="メイリオ" panose="020B0604030504040204" pitchFamily="50" charset="-128"/>
              </a:rPr>
              <a:t>か </a:t>
            </a:r>
            <a:r>
              <a:rPr lang="en-US" altLang="ja-JP" sz="1000" b="0" dirty="0">
                <a:solidFill>
                  <a:schemeClr val="bg1"/>
                </a:solidFill>
                <a:latin typeface="メイリオ" panose="020B0604030504040204" pitchFamily="50" charset="-128"/>
                <a:ea typeface="メイリオ" panose="020B0604030504040204" pitchFamily="50" charset="-128"/>
              </a:rPr>
              <a:t>Enter</a:t>
            </a:r>
            <a:r>
              <a:rPr kumimoji="1" lang="ja-JP" altLang="en-US" sz="1000" b="0" dirty="0">
                <a:solidFill>
                  <a:schemeClr val="bg1"/>
                </a:solidFill>
                <a:latin typeface="メイリオ" panose="020B0604030504040204" pitchFamily="50" charset="-128"/>
                <a:ea typeface="メイリオ" panose="020B0604030504040204" pitchFamily="50" charset="-128"/>
              </a:rPr>
              <a:t> ）</a:t>
            </a:r>
          </a:p>
        </p:txBody>
      </p:sp>
    </p:spTree>
    <p:extLst>
      <p:ext uri="{BB962C8B-B14F-4D97-AF65-F5344CB8AC3E}">
        <p14:creationId xmlns:p14="http://schemas.microsoft.com/office/powerpoint/2010/main" val="1712537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15E864-5A99-49EF-B792-9F256350A225}"/>
              </a:ext>
            </a:extLst>
          </p:cNvPr>
          <p:cNvSpPr>
            <a:spLocks noGrp="1"/>
          </p:cNvSpPr>
          <p:nvPr>
            <p:ph type="title"/>
          </p:nvPr>
        </p:nvSpPr>
        <p:spPr/>
        <p:txBody>
          <a:bodyPr/>
          <a:lstStyle/>
          <a:p>
            <a:r>
              <a:rPr kumimoji="1" lang="ja-JP" altLang="en-US" dirty="0"/>
              <a:t>ポリシー設定</a:t>
            </a:r>
          </a:p>
        </p:txBody>
      </p:sp>
      <p:sp>
        <p:nvSpPr>
          <p:cNvPr id="4" name="スライド番号プレースホルダー 3">
            <a:extLst>
              <a:ext uri="{FF2B5EF4-FFF2-40B4-BE49-F238E27FC236}">
                <a16:creationId xmlns:a16="http://schemas.microsoft.com/office/drawing/2014/main" id="{E05C5A78-59BB-4513-984F-0D22EC63B10C}"/>
              </a:ext>
            </a:extLst>
          </p:cNvPr>
          <p:cNvSpPr>
            <a:spLocks noGrp="1"/>
          </p:cNvSpPr>
          <p:nvPr>
            <p:ph type="sldNum" sz="quarter" idx="11"/>
          </p:nvPr>
        </p:nvSpPr>
        <p:spPr/>
        <p:txBody>
          <a:bodyPr/>
          <a:lstStyle/>
          <a:p>
            <a:fld id="{CA6536ED-BD5D-BB4A-995A-A44D28302799}" type="slidenum">
              <a:rPr lang="en-US" altLang="ja-JP" smtClean="0"/>
              <a:pPr/>
              <a:t>20</a:t>
            </a:fld>
            <a:endParaRPr lang="en-US" altLang="ja-JP" dirty="0"/>
          </a:p>
        </p:txBody>
      </p:sp>
      <p:sp>
        <p:nvSpPr>
          <p:cNvPr id="5" name="フッター プレースホルダー 4">
            <a:extLst>
              <a:ext uri="{FF2B5EF4-FFF2-40B4-BE49-F238E27FC236}">
                <a16:creationId xmlns:a16="http://schemas.microsoft.com/office/drawing/2014/main" id="{22704C0D-A88F-42F0-98D3-A54A0DD763A8}"/>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Rectangle 78">
            <a:extLst>
              <a:ext uri="{FF2B5EF4-FFF2-40B4-BE49-F238E27FC236}">
                <a16:creationId xmlns:a16="http://schemas.microsoft.com/office/drawing/2014/main" id="{35876EBA-1E01-4E74-A9EF-EF9A90A49838}"/>
              </a:ext>
            </a:extLst>
          </p:cNvPr>
          <p:cNvSpPr>
            <a:spLocks noChangeArrowheads="1"/>
          </p:cNvSpPr>
          <p:nvPr/>
        </p:nvSpPr>
        <p:spPr bwMode="auto">
          <a:xfrm>
            <a:off x="638456" y="1159169"/>
            <a:ext cx="2451984" cy="306000"/>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ポリシー設定</a:t>
            </a:r>
            <a:endParaRPr lang="en-US" altLang="ja-JP"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7" name="正方形/長方形 6">
            <a:extLst>
              <a:ext uri="{FF2B5EF4-FFF2-40B4-BE49-F238E27FC236}">
                <a16:creationId xmlns:a16="http://schemas.microsoft.com/office/drawing/2014/main" id="{D2073860-49CC-46A3-9D87-39FF6DB24736}"/>
              </a:ext>
            </a:extLst>
          </p:cNvPr>
          <p:cNvSpPr/>
          <p:nvPr/>
        </p:nvSpPr>
        <p:spPr bwMode="auto">
          <a:xfrm>
            <a:off x="-5716" y="1114433"/>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2" name="コンテンツ プレースホルダー 2">
            <a:extLst>
              <a:ext uri="{FF2B5EF4-FFF2-40B4-BE49-F238E27FC236}">
                <a16:creationId xmlns:a16="http://schemas.microsoft.com/office/drawing/2014/main" id="{63B0BEBD-D96C-44BD-951B-8234D3C792AB}"/>
              </a:ext>
            </a:extLst>
          </p:cNvPr>
          <p:cNvSpPr txBox="1">
            <a:spLocks/>
          </p:cNvSpPr>
          <p:nvPr/>
        </p:nvSpPr>
        <p:spPr bwMode="auto">
          <a:xfrm>
            <a:off x="638456" y="1496243"/>
            <a:ext cx="8280920" cy="106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ClrTx/>
              <a:buFont typeface="Arial" panose="020B0604020202020204" pitchFamily="34" charset="0"/>
              <a:buChar char="•"/>
            </a:pPr>
            <a:r>
              <a:rPr lang="en-US" altLang="ja-JP" sz="1200" kern="0" dirty="0">
                <a:solidFill>
                  <a:schemeClr val="tx1"/>
                </a:solidFill>
              </a:rPr>
              <a:t>PC</a:t>
            </a:r>
            <a:r>
              <a:rPr lang="ja-JP" altLang="en-US" sz="1200" kern="0" dirty="0">
                <a:solidFill>
                  <a:schemeClr val="tx1"/>
                </a:solidFill>
              </a:rPr>
              <a:t>ログオンの各種動作を決めるポリシーを設定します。</a:t>
            </a:r>
          </a:p>
          <a:p>
            <a:pPr marL="144000" indent="-144000">
              <a:lnSpc>
                <a:spcPts val="1700"/>
              </a:lnSpc>
              <a:buClrTx/>
              <a:buFont typeface="Arial" panose="020B0604020202020204" pitchFamily="34" charset="0"/>
              <a:buChar char="•"/>
            </a:pPr>
            <a:r>
              <a:rPr lang="ja-JP" altLang="en-US" sz="1200" kern="0" dirty="0">
                <a:solidFill>
                  <a:schemeClr val="tx1"/>
                </a:solidFill>
              </a:rPr>
              <a:t>システムポリシー</a:t>
            </a:r>
            <a:r>
              <a:rPr lang="en-US" altLang="ja-JP" sz="1200" kern="0" dirty="0">
                <a:solidFill>
                  <a:schemeClr val="tx1"/>
                </a:solidFill>
              </a:rPr>
              <a:t>(Active Directory</a:t>
            </a:r>
            <a:r>
              <a:rPr lang="ja-JP" altLang="en-US" sz="1200" kern="0" dirty="0">
                <a:solidFill>
                  <a:schemeClr val="tx1"/>
                </a:solidFill>
              </a:rPr>
              <a:t>版のみ</a:t>
            </a:r>
            <a:r>
              <a:rPr lang="en-US" altLang="ja-JP" sz="1200" kern="0" dirty="0">
                <a:solidFill>
                  <a:schemeClr val="tx1"/>
                </a:solidFill>
              </a:rPr>
              <a:t>)</a:t>
            </a:r>
            <a:r>
              <a:rPr lang="ja-JP" altLang="en-US" sz="1200" kern="0" dirty="0">
                <a:solidFill>
                  <a:schemeClr val="tx1"/>
                </a:solidFill>
              </a:rPr>
              <a:t>にはシステム全体に一様に適用するポリシーを設定、ローカルポリシーには</a:t>
            </a:r>
            <a:r>
              <a:rPr lang="en-US" altLang="ja-JP" sz="1200" kern="0" dirty="0">
                <a:solidFill>
                  <a:schemeClr val="tx1"/>
                </a:solidFill>
              </a:rPr>
              <a:t>PC</a:t>
            </a:r>
            <a:r>
              <a:rPr lang="ja-JP" altLang="en-US" sz="1200" kern="0" dirty="0">
                <a:solidFill>
                  <a:schemeClr val="tx1"/>
                </a:solidFill>
              </a:rPr>
              <a:t>個別に対して適用するポリシーを設定します。</a:t>
            </a:r>
          </a:p>
          <a:p>
            <a:pPr marL="144000" indent="-144000">
              <a:lnSpc>
                <a:spcPts val="1700"/>
              </a:lnSpc>
              <a:buClrTx/>
              <a:buFont typeface="Arial" panose="020B0604020202020204" pitchFamily="34" charset="0"/>
              <a:buChar char="•"/>
            </a:pPr>
            <a:r>
              <a:rPr lang="ja-JP" altLang="en-US" sz="1200" kern="0" dirty="0">
                <a:solidFill>
                  <a:schemeClr val="tx1"/>
                </a:solidFill>
              </a:rPr>
              <a:t>システムポリシーとローカルポリシーがマージされたものが</a:t>
            </a:r>
            <a:r>
              <a:rPr lang="en-US" altLang="ja-JP" sz="1200" kern="0" dirty="0">
                <a:solidFill>
                  <a:schemeClr val="tx1"/>
                </a:solidFill>
              </a:rPr>
              <a:t>PC</a:t>
            </a:r>
            <a:r>
              <a:rPr lang="ja-JP" altLang="en-US" sz="1200" kern="0" dirty="0">
                <a:solidFill>
                  <a:schemeClr val="tx1"/>
                </a:solidFill>
              </a:rPr>
              <a:t>に適用されます。</a:t>
            </a:r>
          </a:p>
        </p:txBody>
      </p:sp>
      <p:graphicFrame>
        <p:nvGraphicFramePr>
          <p:cNvPr id="19" name="Group 74">
            <a:extLst>
              <a:ext uri="{FF2B5EF4-FFF2-40B4-BE49-F238E27FC236}">
                <a16:creationId xmlns:a16="http://schemas.microsoft.com/office/drawing/2014/main" id="{334E4342-E924-4257-B6F4-030422B75653}"/>
              </a:ext>
            </a:extLst>
          </p:cNvPr>
          <p:cNvGraphicFramePr>
            <a:graphicFrameLocks noGrp="1"/>
          </p:cNvGraphicFramePr>
          <p:nvPr>
            <p:extLst>
              <p:ext uri="{D42A27DB-BD31-4B8C-83A1-F6EECF244321}">
                <p14:modId xmlns:p14="http://schemas.microsoft.com/office/powerpoint/2010/main" val="2234930125"/>
              </p:ext>
            </p:extLst>
          </p:nvPr>
        </p:nvGraphicFramePr>
        <p:xfrm>
          <a:off x="835691" y="2929939"/>
          <a:ext cx="6467934" cy="3429155"/>
        </p:xfrm>
        <a:graphic>
          <a:graphicData uri="http://schemas.openxmlformats.org/drawingml/2006/table">
            <a:tbl>
              <a:tblPr/>
              <a:tblGrid>
                <a:gridCol w="2587173">
                  <a:extLst>
                    <a:ext uri="{9D8B030D-6E8A-4147-A177-3AD203B41FA5}">
                      <a16:colId xmlns:a16="http://schemas.microsoft.com/office/drawing/2014/main" val="20000"/>
                    </a:ext>
                  </a:extLst>
                </a:gridCol>
                <a:gridCol w="3880761">
                  <a:extLst>
                    <a:ext uri="{9D8B030D-6E8A-4147-A177-3AD203B41FA5}">
                      <a16:colId xmlns:a16="http://schemas.microsoft.com/office/drawing/2014/main" val="20002"/>
                    </a:ext>
                  </a:extLst>
                </a:gridCol>
              </a:tblGrid>
              <a:tr h="21794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項目</a:t>
                      </a: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6ECE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設定内容</a:t>
                      </a: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D6ECEE"/>
                    </a:solidFill>
                  </a:tcPr>
                </a:tc>
                <a:extLst>
                  <a:ext uri="{0D108BD9-81ED-4DB2-BD59-A6C34878D82A}">
                    <a16:rowId xmlns:a16="http://schemas.microsoft.com/office/drawing/2014/main" val="10000"/>
                  </a:ext>
                </a:extLst>
              </a:tr>
              <a:tr h="5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カード認証でログオンした後、</a:t>
                      </a:r>
                      <a:endPar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カードを</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カードリーダから外した時の動作</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ロックする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or </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ロックしない</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55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IC</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カード認証や生体認証を行わない</a:t>
                      </a:r>
                      <a:endPar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手入力によるログオン</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許可する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or</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 許可しない</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1072135"/>
                  </a:ext>
                </a:extLst>
              </a:tr>
              <a:tr h="5228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同じアカウントを紐づけた別のカード（利用者）によるロック解除</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許可する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or</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 許可しない</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61818216"/>
                  </a:ext>
                </a:extLst>
              </a:tr>
              <a:tr h="5228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に関する条件</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最小桁数や複雑さ、</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履歴の記録有無</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再利用制限</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a:t>
                      </a:r>
                      <a:endPar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ロックするまでの</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PIN</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認証失敗回数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etc.</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52182751"/>
                  </a:ext>
                </a:extLst>
              </a:tr>
              <a:tr h="3657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生体情報の条件</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認証時の厳しさを</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1~3</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段階（低～高）で指定できます。</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指紋</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指静脈を登録する最低指数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etc.</a:t>
                      </a: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91091223"/>
                  </a:ext>
                </a:extLst>
              </a:tr>
              <a:tr h="5228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Actvie</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Directory</a:t>
                      </a: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版における</a:t>
                      </a:r>
                      <a:endPar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キャッシュに関する条件</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ja-JP" altLang="en-US" sz="1050" b="0" kern="100" dirty="0">
                          <a:latin typeface="メイリオ" panose="020B0604030504040204" pitchFamily="50" charset="-128"/>
                          <a:ea typeface="メイリオ" panose="020B0604030504040204" pitchFamily="50" charset="-128"/>
                          <a:cs typeface="Meiryo UI" panose="020B0604030504040204" pitchFamily="50" charset="-128"/>
                        </a:rPr>
                        <a:t>キャッシュ保存最大数、有効期間 </a:t>
                      </a:r>
                      <a:r>
                        <a:rPr lang="en-US" altLang="ja-JP" sz="1050" b="0" kern="100" dirty="0">
                          <a:latin typeface="メイリオ" panose="020B0604030504040204" pitchFamily="50" charset="-128"/>
                          <a:ea typeface="メイリオ" panose="020B0604030504040204" pitchFamily="50" charset="-128"/>
                          <a:cs typeface="Meiryo UI" panose="020B0604030504040204" pitchFamily="50" charset="-128"/>
                        </a:rPr>
                        <a:t>etc.</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27489822"/>
                  </a:ext>
                </a:extLst>
              </a:tr>
            </a:tbl>
          </a:graphicData>
        </a:graphic>
      </p:graphicFrame>
      <p:sp>
        <p:nvSpPr>
          <p:cNvPr id="20" name="Text Box 3">
            <a:extLst>
              <a:ext uri="{FF2B5EF4-FFF2-40B4-BE49-F238E27FC236}">
                <a16:creationId xmlns:a16="http://schemas.microsoft.com/office/drawing/2014/main" id="{EC622B4E-343C-4FEB-B849-205D30E4BD7A}"/>
              </a:ext>
            </a:extLst>
          </p:cNvPr>
          <p:cNvSpPr txBox="1">
            <a:spLocks noChangeArrowheads="1"/>
          </p:cNvSpPr>
          <p:nvPr/>
        </p:nvSpPr>
        <p:spPr bwMode="gray">
          <a:xfrm>
            <a:off x="754663" y="2622162"/>
            <a:ext cx="1755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spcBef>
                <a:spcPct val="50000"/>
              </a:spcBef>
            </a:pPr>
            <a:r>
              <a:rPr lang="ja-JP" altLang="en-US" sz="14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●ポリシーの例</a:t>
            </a:r>
          </a:p>
        </p:txBody>
      </p:sp>
    </p:spTree>
    <p:extLst>
      <p:ext uri="{BB962C8B-B14F-4D97-AF65-F5344CB8AC3E}">
        <p14:creationId xmlns:p14="http://schemas.microsoft.com/office/powerpoint/2010/main" val="2559534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833366-31B0-49D6-957A-E9281C1D79B9}"/>
              </a:ext>
            </a:extLst>
          </p:cNvPr>
          <p:cNvSpPr>
            <a:spLocks noGrp="1"/>
          </p:cNvSpPr>
          <p:nvPr>
            <p:ph type="title"/>
          </p:nvPr>
        </p:nvSpPr>
        <p:spPr/>
        <p:txBody>
          <a:bodyPr/>
          <a:lstStyle/>
          <a:p>
            <a:r>
              <a:rPr kumimoji="1" lang="ja-JP" altLang="en-US" dirty="0"/>
              <a:t>スタンドアローン版／</a:t>
            </a:r>
            <a:r>
              <a:rPr kumimoji="1" lang="en-US" altLang="ja-JP" dirty="0"/>
              <a:t>AD</a:t>
            </a:r>
            <a:r>
              <a:rPr kumimoji="1" lang="ja-JP" altLang="en-US" dirty="0"/>
              <a:t>版の違い </a:t>
            </a:r>
          </a:p>
        </p:txBody>
      </p:sp>
      <p:sp>
        <p:nvSpPr>
          <p:cNvPr id="4" name="スライド番号プレースホルダー 3">
            <a:extLst>
              <a:ext uri="{FF2B5EF4-FFF2-40B4-BE49-F238E27FC236}">
                <a16:creationId xmlns:a16="http://schemas.microsoft.com/office/drawing/2014/main" id="{53C13658-E31E-41FE-A1E0-551020A2B849}"/>
              </a:ext>
            </a:extLst>
          </p:cNvPr>
          <p:cNvSpPr>
            <a:spLocks noGrp="1"/>
          </p:cNvSpPr>
          <p:nvPr>
            <p:ph type="sldNum" sz="quarter" idx="11"/>
          </p:nvPr>
        </p:nvSpPr>
        <p:spPr/>
        <p:txBody>
          <a:bodyPr/>
          <a:lstStyle/>
          <a:p>
            <a:fld id="{CA6536ED-BD5D-BB4A-995A-A44D28302799}" type="slidenum">
              <a:rPr lang="en-US" altLang="ja-JP" smtClean="0"/>
              <a:pPr/>
              <a:t>21</a:t>
            </a:fld>
            <a:endParaRPr lang="en-US" altLang="ja-JP" dirty="0"/>
          </a:p>
        </p:txBody>
      </p:sp>
      <p:sp>
        <p:nvSpPr>
          <p:cNvPr id="5" name="フッター プレースホルダー 4">
            <a:extLst>
              <a:ext uri="{FF2B5EF4-FFF2-40B4-BE49-F238E27FC236}">
                <a16:creationId xmlns:a16="http://schemas.microsoft.com/office/drawing/2014/main" id="{F58F999D-7D53-4FEC-975E-251ED2E6342C}"/>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aphicFrame>
        <p:nvGraphicFramePr>
          <p:cNvPr id="6" name="Group 74">
            <a:extLst>
              <a:ext uri="{FF2B5EF4-FFF2-40B4-BE49-F238E27FC236}">
                <a16:creationId xmlns:a16="http://schemas.microsoft.com/office/drawing/2014/main" id="{E1241051-78BE-40B7-A3FB-612E8392BF74}"/>
              </a:ext>
            </a:extLst>
          </p:cNvPr>
          <p:cNvGraphicFramePr>
            <a:graphicFrameLocks noGrp="1"/>
          </p:cNvGraphicFramePr>
          <p:nvPr>
            <p:extLst>
              <p:ext uri="{D42A27DB-BD31-4B8C-83A1-F6EECF244321}">
                <p14:modId xmlns:p14="http://schemas.microsoft.com/office/powerpoint/2010/main" val="1220892995"/>
              </p:ext>
            </p:extLst>
          </p:nvPr>
        </p:nvGraphicFramePr>
        <p:xfrm>
          <a:off x="506348" y="1146059"/>
          <a:ext cx="8194640" cy="1494593"/>
        </p:xfrm>
        <a:graphic>
          <a:graphicData uri="http://schemas.openxmlformats.org/drawingml/2006/table">
            <a:tbl>
              <a:tblPr>
                <a:tableStyleId>{5940675A-B579-460E-94D1-54222C63F5DA}</a:tableStyleId>
              </a:tblPr>
              <a:tblGrid>
                <a:gridCol w="1651893">
                  <a:extLst>
                    <a:ext uri="{9D8B030D-6E8A-4147-A177-3AD203B41FA5}">
                      <a16:colId xmlns:a16="http://schemas.microsoft.com/office/drawing/2014/main" val="20000"/>
                    </a:ext>
                  </a:extLst>
                </a:gridCol>
                <a:gridCol w="3764825">
                  <a:extLst>
                    <a:ext uri="{9D8B030D-6E8A-4147-A177-3AD203B41FA5}">
                      <a16:colId xmlns:a16="http://schemas.microsoft.com/office/drawing/2014/main" val="20001"/>
                    </a:ext>
                  </a:extLst>
                </a:gridCol>
                <a:gridCol w="2777922">
                  <a:extLst>
                    <a:ext uri="{9D8B030D-6E8A-4147-A177-3AD203B41FA5}">
                      <a16:colId xmlns:a16="http://schemas.microsoft.com/office/drawing/2014/main" val="20002"/>
                    </a:ext>
                  </a:extLst>
                </a:gridCol>
              </a:tblGrid>
              <a:tr h="28816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項目</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スタンドアローン版</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Active</a:t>
                      </a: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Directory</a:t>
                      </a: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版</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利用者情報の管理</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各クライアント</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の</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HDD</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上</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Active</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Directory</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に作成する専用領域内</a:t>
                      </a:r>
                      <a:endPar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（スキーマ拡張必要なし）</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111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ログオン可能</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利用者情報を事前に登録した</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のみ</a:t>
                      </a: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ドメイン環境内であればどの</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でも可能</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ログの管理場所</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の</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Windows</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イベントログ（</a:t>
                      </a: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Application</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ログ）へと出力</a:t>
                      </a:r>
                      <a:endPar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管理ソフトにて集中管理</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Active Directory</a:t>
                      </a: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環境</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任意</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必須</a:t>
                      </a:r>
                      <a:endPar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37512101"/>
                  </a:ext>
                </a:extLst>
              </a:tr>
            </a:tbl>
          </a:graphicData>
        </a:graphic>
      </p:graphicFrame>
    </p:spTree>
    <p:extLst>
      <p:ext uri="{BB962C8B-B14F-4D97-AF65-F5344CB8AC3E}">
        <p14:creationId xmlns:p14="http://schemas.microsoft.com/office/powerpoint/2010/main" val="734990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374D41-E6AF-47D7-A020-B3F367135698}"/>
              </a:ext>
            </a:extLst>
          </p:cNvPr>
          <p:cNvSpPr>
            <a:spLocks noGrp="1"/>
          </p:cNvSpPr>
          <p:nvPr>
            <p:ph type="title"/>
          </p:nvPr>
        </p:nvSpPr>
        <p:spPr/>
        <p:txBody>
          <a:bodyPr/>
          <a:lstStyle/>
          <a:p>
            <a:r>
              <a:rPr kumimoji="1" lang="ja-JP" altLang="en-US" dirty="0"/>
              <a:t>動作仕様</a:t>
            </a:r>
          </a:p>
        </p:txBody>
      </p:sp>
      <p:sp>
        <p:nvSpPr>
          <p:cNvPr id="4" name="スライド番号プレースホルダー 3">
            <a:extLst>
              <a:ext uri="{FF2B5EF4-FFF2-40B4-BE49-F238E27FC236}">
                <a16:creationId xmlns:a16="http://schemas.microsoft.com/office/drawing/2014/main" id="{5BD1E6F8-3ACE-4947-ADF3-3976B3BD29F7}"/>
              </a:ext>
            </a:extLst>
          </p:cNvPr>
          <p:cNvSpPr>
            <a:spLocks noGrp="1"/>
          </p:cNvSpPr>
          <p:nvPr>
            <p:ph type="sldNum" sz="quarter" idx="11"/>
          </p:nvPr>
        </p:nvSpPr>
        <p:spPr/>
        <p:txBody>
          <a:bodyPr/>
          <a:lstStyle/>
          <a:p>
            <a:fld id="{CA6536ED-BD5D-BB4A-995A-A44D28302799}" type="slidenum">
              <a:rPr lang="en-US" altLang="ja-JP" smtClean="0"/>
              <a:pPr/>
              <a:t>22</a:t>
            </a:fld>
            <a:endParaRPr lang="en-US" altLang="ja-JP"/>
          </a:p>
        </p:txBody>
      </p:sp>
      <p:sp>
        <p:nvSpPr>
          <p:cNvPr id="5" name="フッター プレースホルダー 4">
            <a:extLst>
              <a:ext uri="{FF2B5EF4-FFF2-40B4-BE49-F238E27FC236}">
                <a16:creationId xmlns:a16="http://schemas.microsoft.com/office/drawing/2014/main" id="{1844658C-76A8-4730-8D33-AB51E0F66F99}"/>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aphicFrame>
        <p:nvGraphicFramePr>
          <p:cNvPr id="6" name="Group 63">
            <a:extLst>
              <a:ext uri="{FF2B5EF4-FFF2-40B4-BE49-F238E27FC236}">
                <a16:creationId xmlns:a16="http://schemas.microsoft.com/office/drawing/2014/main" id="{936638D2-A9A7-4331-8A12-1AB11C71900E}"/>
              </a:ext>
            </a:extLst>
          </p:cNvPr>
          <p:cNvGraphicFramePr>
            <a:graphicFrameLocks noGrp="1"/>
          </p:cNvGraphicFramePr>
          <p:nvPr>
            <p:extLst>
              <p:ext uri="{D42A27DB-BD31-4B8C-83A1-F6EECF244321}">
                <p14:modId xmlns:p14="http://schemas.microsoft.com/office/powerpoint/2010/main" val="2240418100"/>
              </p:ext>
            </p:extLst>
          </p:nvPr>
        </p:nvGraphicFramePr>
        <p:xfrm>
          <a:off x="495300" y="980728"/>
          <a:ext cx="8257761" cy="4792434"/>
        </p:xfrm>
        <a:graphic>
          <a:graphicData uri="http://schemas.openxmlformats.org/drawingml/2006/table">
            <a:tbl>
              <a:tblPr/>
              <a:tblGrid>
                <a:gridCol w="2317348">
                  <a:extLst>
                    <a:ext uri="{9D8B030D-6E8A-4147-A177-3AD203B41FA5}">
                      <a16:colId xmlns:a16="http://schemas.microsoft.com/office/drawing/2014/main" val="20000"/>
                    </a:ext>
                  </a:extLst>
                </a:gridCol>
                <a:gridCol w="5940413">
                  <a:extLst>
                    <a:ext uri="{9D8B030D-6E8A-4147-A177-3AD203B41FA5}">
                      <a16:colId xmlns:a16="http://schemas.microsoft.com/office/drawing/2014/main" val="20001"/>
                    </a:ext>
                  </a:extLst>
                </a:gridCol>
              </a:tblGrid>
              <a:tr h="1107203">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クライアント</a:t>
                      </a:r>
                      <a:r>
                        <a:rPr kumimoji="1" lang="en-US" altLang="ja-JP"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OS</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10</a:t>
                      </a:r>
                      <a:r>
                        <a:rPr kumimoji="1" lang="en-US" altLang="ja-JP" sz="1050" kern="12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Pro</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(32/64bit) Ver.21H2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以降</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22H2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まで</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kumimoji="1" lang="ja-JP"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Windows 10</a:t>
                      </a:r>
                      <a:r>
                        <a:rPr kumimoji="1" lang="en-US" altLang="ja-JP" sz="1050" kern="12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Enterprise</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(32/64bit) Ver.20H2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以降</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22H2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まで</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kumimoji="1" lang="en-US" altLang="ja-JP" sz="1050" b="0" i="0" u="none" strike="noStrike" kern="1200"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11</a:t>
                      </a:r>
                      <a:r>
                        <a:rPr kumimoji="1" lang="en-US" altLang="ja-JP" sz="1050" kern="12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Pro</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(64bit) Ver.21H2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以降</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23H2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まで</a:t>
                      </a:r>
                      <a:endPar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11</a:t>
                      </a:r>
                      <a:r>
                        <a:rPr kumimoji="1" lang="en-US" altLang="ja-JP" sz="1050" kern="12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Enterprise </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(64bit) Ver.21H2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以降</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23H2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まで</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法人（ビジネス）向けの日本語版</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OS</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のみサポート対象です。</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Microsoft Windows 10 Education</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Enterprise LTSB 2015/2016</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LTSC 2019</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等、上記に記載のない</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OS</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p>
                      <a:pPr marL="180000" marR="0" lvl="0" indent="0" algn="l" defTabSz="914400" rtl="0" eaLnBrk="1" fontAlgn="ctr" latinLnBrk="0" hangingPunct="1">
                        <a:lnSpc>
                          <a:spcPct val="100000"/>
                        </a:lnSpc>
                        <a:spcBef>
                          <a:spcPct val="0"/>
                        </a:spcBef>
                        <a:spcAft>
                          <a:spcPct val="0"/>
                        </a:spcAft>
                        <a:buClrTx/>
                        <a:buSzTx/>
                        <a:buFont typeface="Meiryo UI" panose="020B0604030504040204" pitchFamily="50" charset="-128"/>
                        <a:buNone/>
                        <a:tabLs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及びシンクライアント環境についてはお問合せください。</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Microsoft Windows RT</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はサポート対象外です。</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ja-JP" altLang="en-US"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顔認証における対象</a:t>
                      </a:r>
                      <a:r>
                        <a:rPr lang="en-US" altLang="ja-JP"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OS</a:t>
                      </a:r>
                      <a:r>
                        <a:rPr lang="ja-JP" altLang="en-US"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は</a:t>
                      </a:r>
                      <a:r>
                        <a:rPr lang="en-US" altLang="ja-JP"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64bit</a:t>
                      </a:r>
                      <a:r>
                        <a:rPr lang="ja-JP" altLang="en-US"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のみとなります。</a:t>
                      </a:r>
                      <a:endParaRPr lang="en-US" altLang="ja-JP" sz="105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94217">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管理ソフト</a:t>
                      </a:r>
                      <a:r>
                        <a:rPr kumimoji="1" lang="en-US" altLang="ja-JP"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OS</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a:lnSpc>
                          <a:spcPts val="1400"/>
                        </a:lnSpc>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Server 2012 Standard/Datacenter(64bit) </a:t>
                      </a:r>
                    </a:p>
                    <a:p>
                      <a:pPr>
                        <a:lnSpc>
                          <a:spcPts val="1400"/>
                        </a:lnSpc>
                      </a:pP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Server 2012 R2</a:t>
                      </a:r>
                      <a:r>
                        <a:rPr kumimoji="1" lang="ja-JP" altLang="en-US"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kern="12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Standard/Datacenter(64bit)</a:t>
                      </a:r>
                      <a:endParaRPr kumimoji="1" lang="en-US" altLang="ja-JP" sz="1050" b="0" i="0" u="none" strike="noStrike" kern="1200"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ts val="1400"/>
                        </a:lnSpc>
                        <a:spcBef>
                          <a:spcPts val="0"/>
                        </a:spcBef>
                        <a:spcAft>
                          <a:spcPts val="0"/>
                        </a:spcAft>
                        <a:buClrTx/>
                        <a:buSzTx/>
                        <a:buFontTx/>
                        <a:buNone/>
                        <a:tabLst/>
                        <a:defRPr/>
                      </a:pPr>
                      <a:r>
                        <a:rPr kumimoji="1" lang="en-US" altLang="ja-JP" sz="1050" b="0" i="0" u="none" strike="noStrike" kern="1200"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Server 2016 Standard/Datacenter(64bit)</a:t>
                      </a:r>
                    </a:p>
                    <a:p>
                      <a:pPr marL="0" marR="0" lvl="0" indent="0" algn="l" defTabSz="914400" rtl="0" eaLnBrk="1" fontAlgn="auto" latinLnBrk="0" hangingPunct="1">
                        <a:lnSpc>
                          <a:spcPts val="1400"/>
                        </a:lnSpc>
                        <a:spcBef>
                          <a:spcPts val="0"/>
                        </a:spcBef>
                        <a:spcAft>
                          <a:spcPts val="0"/>
                        </a:spcAft>
                        <a:buClrTx/>
                        <a:buSzTx/>
                        <a:buFontTx/>
                        <a:buNone/>
                        <a:tabLst/>
                        <a:defRPr/>
                      </a:pPr>
                      <a:r>
                        <a:rPr kumimoji="1" lang="en-US" altLang="ja-JP" sz="1050" b="0" i="0" u="none" strike="noStrike" kern="1200"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Server 2019 Standard/Datacenter(64bit)</a:t>
                      </a:r>
                    </a:p>
                    <a:p>
                      <a:pPr marL="0" marR="0" lvl="0" indent="0" algn="l" defTabSz="914400" rtl="0" eaLnBrk="1" fontAlgn="auto" latinLnBrk="0" hangingPunct="1">
                        <a:lnSpc>
                          <a:spcPts val="1400"/>
                        </a:lnSpc>
                        <a:spcBef>
                          <a:spcPts val="0"/>
                        </a:spcBef>
                        <a:spcAft>
                          <a:spcPts val="0"/>
                        </a:spcAft>
                        <a:buClrTx/>
                        <a:buSzTx/>
                        <a:buFontTx/>
                        <a:buNone/>
                        <a:tabLst/>
                        <a:defRPr/>
                      </a:pPr>
                      <a:r>
                        <a:rPr kumimoji="1" lang="en-US" altLang="ja-JP" sz="1050" b="0" i="0" u="none" strike="noStrike" kern="1200"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 Windows Server 2022 Standard/Datacenter(64bit)</a:t>
                      </a:r>
                    </a:p>
                    <a:p>
                      <a:pPr marL="0" marR="0" lvl="0" indent="0" algn="l" defTabSz="914400" rtl="0" eaLnBrk="1" fontAlgn="ctr" latinLnBrk="0" hangingPunct="1">
                        <a:lnSpc>
                          <a:spcPct val="150000"/>
                        </a:lnSpc>
                        <a:spcBef>
                          <a:spcPct val="0"/>
                        </a:spcBef>
                        <a:spcAft>
                          <a:spcPct val="0"/>
                        </a:spcAft>
                        <a:buClr>
                          <a:srgbClr val="FF0000"/>
                        </a:buClr>
                        <a:buSzTx/>
                        <a:buFont typeface="Wingdings" pitchFamily="2" charset="2"/>
                        <a:buNone/>
                        <a:tabLst/>
                        <a:defRPr/>
                      </a:pP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日本語版</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OS</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のみサポート対象です。</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p>
                      <a:pPr marL="171450" marR="0" lvl="0" indent="-171450" algn="l" defTabSz="914400" rtl="0" eaLnBrk="1" fontAlgn="ctr" latinLnBrk="0" hangingPunct="1">
                        <a:lnSpc>
                          <a:spcPct val="100000"/>
                        </a:lnSpc>
                        <a:spcBef>
                          <a:spcPct val="0"/>
                        </a:spcBef>
                        <a:spcAft>
                          <a:spcPct val="0"/>
                        </a:spcAft>
                        <a:buClrTx/>
                        <a:buSzTx/>
                        <a:buFont typeface="Meiryo UI" panose="020B0604030504040204" pitchFamily="50" charset="-128"/>
                        <a:buChar char="※"/>
                        <a:tabLs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上記に記載のない</a:t>
                      </a:r>
                      <a:r>
                        <a:rPr lang="en-US" altLang="ja-JP" sz="1050" dirty="0">
                          <a:latin typeface="メイリオ" panose="020B0604030504040204" pitchFamily="50" charset="-128"/>
                          <a:ea typeface="メイリオ" panose="020B0604030504040204" pitchFamily="50" charset="-128"/>
                          <a:cs typeface="Meiryo UI" panose="020B0604030504040204" pitchFamily="50" charset="-128"/>
                        </a:rPr>
                        <a:t>OS</a:t>
                      </a: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についてはお問い合わせください。</a:t>
                      </a:r>
                      <a:endParaRPr lang="en-US" altLang="ja-JP" sz="1050" dirty="0">
                        <a:latin typeface="メイリオ" panose="020B0604030504040204" pitchFamily="50" charset="-128"/>
                        <a:ea typeface="メイリオ" panose="020B0604030504040204" pitchFamily="50" charset="-128"/>
                        <a:cs typeface="Meiryo UI" panose="020B0604030504040204" pitchFamily="50" charset="-128"/>
                      </a:endParaRP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610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IC</a:t>
                      </a: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カード</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Sony</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社規格</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FeliCa</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IDm</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、ユーザエリア</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セキュリティ領域除く</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p>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NXP</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セミコンダクタ社規格</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Mifare</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Standard 1K/4K</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UID</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、ユーザエリア）</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0">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en-US" altLang="ja-JP"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IC</a:t>
                      </a: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カードリーダ</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Sony PaSoRi</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RC-S380/S</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RC-S300/S</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RC-S300/S1</a:t>
                      </a: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75661">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指静脈センサー</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pPr>
                      <a:r>
                        <a:rPr kumimoji="1" lang="en-US" altLang="ja-JP" sz="105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mofiria</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FVA-U4ST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、日立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PC-KCA110</a:t>
                      </a: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719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指紋センサー</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弊社指定外付け指紋リーダ（パソコン内蔵指紋リーダについてはお問い合わせください）</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6751">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顔認証用カメラ</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Web</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カメラ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SVGA</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以上の解像度、</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30fps</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以上のフレームレート、カラー）</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351483"/>
                  </a:ext>
                </a:extLst>
              </a:tr>
              <a:tr h="148315">
                <a:tc>
                  <a:txBody>
                    <a:bodyPr/>
                    <a:lstStyle/>
                    <a:p>
                      <a:pPr marL="0" marR="0" lvl="0" indent="0" algn="l" defTabSz="914400" rtl="0" eaLnBrk="1" fontAlgn="ctr" latinLnBrk="0" hangingPunct="1">
                        <a:lnSpc>
                          <a:spcPct val="100000"/>
                        </a:lnSpc>
                        <a:spcBef>
                          <a:spcPct val="0"/>
                        </a:spcBef>
                        <a:spcAft>
                          <a:spcPct val="0"/>
                        </a:spcAft>
                        <a:buClr>
                          <a:srgbClr val="FF0000"/>
                        </a:buClr>
                        <a:buSzTx/>
                        <a:buFont typeface="Wingdings" pitchFamily="2" charset="2"/>
                        <a:buNone/>
                        <a:tabLst/>
                      </a:pPr>
                      <a:r>
                        <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シングルサインオン対応ブラウザ</a:t>
                      </a:r>
                    </a:p>
                  </a:txBody>
                  <a:tcPr marL="97508" marR="97508" marT="17984" marB="17984"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2EBFE"/>
                    </a:solidFill>
                  </a:tcPr>
                </a:tc>
                <a:tc>
                  <a:txBody>
                    <a:bodyPr/>
                    <a:lstStyle/>
                    <a:p>
                      <a:pPr marL="0" marR="0" lvl="0" indent="0" algn="l" defTabSz="914400" rtl="0" eaLnBrk="1" fontAlgn="ctr" latinLnBrk="0" hangingPunct="1">
                        <a:lnSpc>
                          <a:spcPts val="1500"/>
                        </a:lnSpc>
                        <a:spcBef>
                          <a:spcPct val="0"/>
                        </a:spcBef>
                        <a:spcAft>
                          <a:spcPct val="0"/>
                        </a:spcAft>
                        <a:buClr>
                          <a:srgbClr val="FF0000"/>
                        </a:buClr>
                        <a:buSzTx/>
                        <a:buFont typeface="Wingdings" pitchFamily="2" charset="2"/>
                        <a:buNone/>
                        <a:tabLst/>
                        <a:defRPr/>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Internet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Explorer</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Microsoft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Edge</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Google</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Chrome</a:t>
                      </a:r>
                    </a:p>
                  </a:txBody>
                  <a:tcPr marL="97508" marR="97508" marT="17984" marB="1798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7501678"/>
                  </a:ext>
                </a:extLst>
              </a:tr>
            </a:tbl>
          </a:graphicData>
        </a:graphic>
      </p:graphicFrame>
      <p:sp>
        <p:nvSpPr>
          <p:cNvPr id="7" name="テキスト ボックス 6">
            <a:extLst>
              <a:ext uri="{FF2B5EF4-FFF2-40B4-BE49-F238E27FC236}">
                <a16:creationId xmlns:a16="http://schemas.microsoft.com/office/drawing/2014/main" id="{88A45B04-69B3-4EF5-8938-5D42A72A86FA}"/>
              </a:ext>
            </a:extLst>
          </p:cNvPr>
          <p:cNvSpPr txBox="1"/>
          <p:nvPr/>
        </p:nvSpPr>
        <p:spPr>
          <a:xfrm>
            <a:off x="381829" y="5886179"/>
            <a:ext cx="7992319" cy="369332"/>
          </a:xfrm>
          <a:prstGeom prst="rect">
            <a:avLst/>
          </a:prstGeom>
          <a:noFill/>
        </p:spPr>
        <p:txBody>
          <a:bodyPr wrap="square" rtlCol="0">
            <a:spAutoFit/>
          </a:bodyPr>
          <a:lstStyle/>
          <a:p>
            <a:pPr marL="171450" indent="-171450">
              <a:buFont typeface="Meiryo UI" panose="020B0604030504040204" pitchFamily="50" charset="-128"/>
              <a:buChar char="※"/>
            </a:pPr>
            <a:r>
              <a:rPr lang="ja-JP" altLang="en-US" sz="900" b="0" dirty="0">
                <a:solidFill>
                  <a:schemeClr val="tx1"/>
                </a:solidFill>
                <a:latin typeface="メイリオ" panose="020B0604030504040204" pitchFamily="50" charset="-128"/>
                <a:ea typeface="メイリオ" panose="020B0604030504040204" pitchFamily="50" charset="-128"/>
              </a:rPr>
              <a:t>既に</a:t>
            </a:r>
            <a:r>
              <a:rPr lang="en-US" altLang="ja-JP" sz="900" b="0" dirty="0">
                <a:solidFill>
                  <a:schemeClr val="tx1"/>
                </a:solidFill>
                <a:latin typeface="メイリオ" panose="020B0604030504040204" pitchFamily="50" charset="-128"/>
                <a:ea typeface="メイリオ" panose="020B0604030504040204" pitchFamily="50" charset="-128"/>
              </a:rPr>
              <a:t>PC</a:t>
            </a:r>
            <a:r>
              <a:rPr lang="ja-JP" altLang="en-US" sz="900" b="0" dirty="0">
                <a:solidFill>
                  <a:schemeClr val="tx1"/>
                </a:solidFill>
                <a:latin typeface="メイリオ" panose="020B0604030504040204" pitchFamily="50" charset="-128"/>
                <a:ea typeface="メイリオ" panose="020B0604030504040204" pitchFamily="50" charset="-128"/>
              </a:rPr>
              <a:t>ログオンを運用中の環境における各</a:t>
            </a:r>
            <a:r>
              <a:rPr lang="en-US" altLang="ja-JP" sz="900" b="0" dirty="0">
                <a:solidFill>
                  <a:schemeClr val="tx1"/>
                </a:solidFill>
                <a:latin typeface="メイリオ" panose="020B0604030504040204" pitchFamily="50" charset="-128"/>
                <a:ea typeface="メイリオ" panose="020B0604030504040204" pitchFamily="50" charset="-128"/>
              </a:rPr>
              <a:t>OS</a:t>
            </a:r>
            <a:r>
              <a:rPr lang="ja-JP" altLang="en-US" sz="900" b="0" dirty="0">
                <a:solidFill>
                  <a:schemeClr val="tx1"/>
                </a:solidFill>
                <a:latin typeface="メイリオ" panose="020B0604030504040204" pitchFamily="50" charset="-128"/>
                <a:ea typeface="メイリオ" panose="020B0604030504040204" pitchFamily="50" charset="-128"/>
              </a:rPr>
              <a:t>バージョンに対する当製品のサポート期限について、</a:t>
            </a:r>
            <a:r>
              <a:rPr lang="en-US" altLang="ja-JP" sz="900" b="0" dirty="0">
                <a:solidFill>
                  <a:schemeClr val="tx1"/>
                </a:solidFill>
                <a:latin typeface="メイリオ" panose="020B0604030504040204" pitchFamily="50" charset="-128"/>
                <a:ea typeface="メイリオ" panose="020B0604030504040204" pitchFamily="50" charset="-128"/>
              </a:rPr>
              <a:t>Microsoft</a:t>
            </a:r>
            <a:r>
              <a:rPr lang="ja-JP" altLang="en-US" sz="900" b="0" dirty="0">
                <a:solidFill>
                  <a:schemeClr val="tx1"/>
                </a:solidFill>
                <a:latin typeface="メイリオ" panose="020B0604030504040204" pitchFamily="50" charset="-128"/>
                <a:ea typeface="メイリオ" panose="020B0604030504040204" pitchFamily="50" charset="-128"/>
              </a:rPr>
              <a:t>によるサポートが終了してから</a:t>
            </a:r>
            <a:r>
              <a:rPr lang="en-US" altLang="ja-JP" sz="900" b="0" dirty="0">
                <a:solidFill>
                  <a:schemeClr val="tx1"/>
                </a:solidFill>
                <a:latin typeface="メイリオ" panose="020B0604030504040204" pitchFamily="50" charset="-128"/>
                <a:ea typeface="メイリオ" panose="020B0604030504040204" pitchFamily="50" charset="-128"/>
              </a:rPr>
              <a:t>1</a:t>
            </a:r>
            <a:r>
              <a:rPr lang="ja-JP" altLang="en-US" sz="900" b="0" dirty="0">
                <a:solidFill>
                  <a:schemeClr val="tx1"/>
                </a:solidFill>
                <a:latin typeface="メイリオ" panose="020B0604030504040204" pitchFamily="50" charset="-128"/>
                <a:ea typeface="メイリオ" panose="020B0604030504040204" pitchFamily="50" charset="-128"/>
              </a:rPr>
              <a:t>年後までとします。尚、</a:t>
            </a:r>
            <a:r>
              <a:rPr lang="en-US" altLang="ja-JP" sz="900" b="0" dirty="0">
                <a:solidFill>
                  <a:schemeClr val="tx1"/>
                </a:solidFill>
                <a:latin typeface="メイリオ" panose="020B0604030504040204" pitchFamily="50" charset="-128"/>
                <a:ea typeface="メイリオ" panose="020B0604030504040204" pitchFamily="50" charset="-128"/>
              </a:rPr>
              <a:t>Microsoft</a:t>
            </a:r>
            <a:r>
              <a:rPr lang="ja-JP" altLang="en-US" sz="900" b="0" dirty="0">
                <a:solidFill>
                  <a:schemeClr val="tx1"/>
                </a:solidFill>
                <a:latin typeface="メイリオ" panose="020B0604030504040204" pitchFamily="50" charset="-128"/>
                <a:ea typeface="メイリオ" panose="020B0604030504040204" pitchFamily="50" charset="-128"/>
              </a:rPr>
              <a:t>によるサポート終了後に新たに確認された</a:t>
            </a:r>
            <a:r>
              <a:rPr lang="en-US" altLang="ja-JP" sz="900" b="0" dirty="0">
                <a:solidFill>
                  <a:schemeClr val="tx1"/>
                </a:solidFill>
                <a:latin typeface="メイリオ" panose="020B0604030504040204" pitchFamily="50" charset="-128"/>
                <a:ea typeface="メイリオ" panose="020B0604030504040204" pitchFamily="50" charset="-128"/>
              </a:rPr>
              <a:t>OS</a:t>
            </a:r>
            <a:r>
              <a:rPr lang="ja-JP" altLang="en-US" sz="900" b="0" dirty="0">
                <a:solidFill>
                  <a:schemeClr val="tx1"/>
                </a:solidFill>
                <a:latin typeface="メイリオ" panose="020B0604030504040204" pitchFamily="50" charset="-128"/>
                <a:ea typeface="メイリオ" panose="020B0604030504040204" pitchFamily="50" charset="-128"/>
              </a:rPr>
              <a:t>の不具合など、内容によっては上記期限内でも対応できない場合があります。</a:t>
            </a:r>
            <a:endParaRPr kumimoji="1" lang="ja-JP" altLang="en-US" sz="900" b="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71052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9845A0-E042-491D-8819-BC3E5DC49DFE}"/>
              </a:ext>
            </a:extLst>
          </p:cNvPr>
          <p:cNvSpPr>
            <a:spLocks noGrp="1"/>
          </p:cNvSpPr>
          <p:nvPr>
            <p:ph type="ftr" sz="quarter" idx="10"/>
          </p:nvPr>
        </p:nvSpPr>
        <p:spPr/>
        <p:txBody>
          <a:bodyPr/>
          <a:lstStyle/>
          <a:p>
            <a:pPr>
              <a:defRPr/>
            </a:pPr>
            <a:r>
              <a:rPr lang="en-US" altLang="ja-JP" dirty="0"/>
              <a:t>© Computer Engineering &amp; Consulting Ltd. All rights reserved.</a:t>
            </a:r>
          </a:p>
        </p:txBody>
      </p:sp>
      <p:sp>
        <p:nvSpPr>
          <p:cNvPr id="4" name="正方形/長方形 3">
            <a:extLst>
              <a:ext uri="{FF2B5EF4-FFF2-40B4-BE49-F238E27FC236}">
                <a16:creationId xmlns:a16="http://schemas.microsoft.com/office/drawing/2014/main" id="{24138345-0A36-4482-8E70-F3455A39DBF1}"/>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dirty="0">
              <a:latin typeface="メイリオ" panose="020B0604030504040204" pitchFamily="50" charset="-128"/>
              <a:ea typeface="メイリオ" panose="020B0604030504040204" pitchFamily="50" charset="-128"/>
              <a:cs typeface="Meiryo UI" pitchFamily="50" charset="-128"/>
            </a:endParaRPr>
          </a:p>
        </p:txBody>
      </p:sp>
      <p:sp>
        <p:nvSpPr>
          <p:cNvPr id="7" name="スライド番号プレースホルダー 21">
            <a:extLst>
              <a:ext uri="{FF2B5EF4-FFF2-40B4-BE49-F238E27FC236}">
                <a16:creationId xmlns:a16="http://schemas.microsoft.com/office/drawing/2014/main" id="{8FA796E5-089F-4AC0-B951-50F734DECACB}"/>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23</a:t>
            </a:fld>
            <a:endParaRPr lang="en-US" altLang="ja-JP"/>
          </a:p>
        </p:txBody>
      </p:sp>
      <p:sp>
        <p:nvSpPr>
          <p:cNvPr id="6" name="タイトル 1">
            <a:extLst>
              <a:ext uri="{FF2B5EF4-FFF2-40B4-BE49-F238E27FC236}">
                <a16:creationId xmlns:a16="http://schemas.microsoft.com/office/drawing/2014/main" id="{FB70E813-CC32-4F47-9772-DAAB11A48FE9}"/>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endParaRPr lang="en-US" altLang="ja-JP" sz="3200" b="1" kern="0" dirty="0">
              <a:solidFill>
                <a:schemeClr val="tx1">
                  <a:lumMod val="85000"/>
                  <a:lumOff val="15000"/>
                </a:schemeClr>
              </a:solidFill>
            </a:endParaRPr>
          </a:p>
          <a:p>
            <a:r>
              <a:rPr lang="en-US" altLang="ja-JP" sz="3200" b="1" kern="0" dirty="0">
                <a:solidFill>
                  <a:schemeClr val="tx1">
                    <a:lumMod val="85000"/>
                    <a:lumOff val="15000"/>
                  </a:schemeClr>
                </a:solidFill>
              </a:rPr>
              <a:t>Azure AD</a:t>
            </a:r>
            <a:r>
              <a:rPr lang="ja-JP" altLang="en-US" sz="3200" b="1" kern="0" dirty="0">
                <a:solidFill>
                  <a:schemeClr val="tx1">
                    <a:lumMod val="85000"/>
                    <a:lumOff val="15000"/>
                  </a:schemeClr>
                </a:solidFill>
              </a:rPr>
              <a:t>版</a:t>
            </a:r>
            <a:endParaRPr lang="en-US" altLang="ja-JP" sz="3200" b="1" kern="0" dirty="0">
              <a:solidFill>
                <a:schemeClr val="tx1">
                  <a:lumMod val="85000"/>
                  <a:lumOff val="15000"/>
                </a:schemeClr>
              </a:solidFill>
            </a:endParaRPr>
          </a:p>
        </p:txBody>
      </p:sp>
    </p:spTree>
    <p:extLst>
      <p:ext uri="{BB962C8B-B14F-4D97-AF65-F5344CB8AC3E}">
        <p14:creationId xmlns:p14="http://schemas.microsoft.com/office/powerpoint/2010/main" val="2800540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lang="en-US" altLang="ja-JP" dirty="0"/>
              <a:t>Azure</a:t>
            </a:r>
            <a:r>
              <a:rPr lang="ja-JP" altLang="en-US" dirty="0"/>
              <a:t> </a:t>
            </a:r>
            <a:r>
              <a:rPr lang="en-US" altLang="ja-JP" dirty="0"/>
              <a:t>AD</a:t>
            </a:r>
            <a:r>
              <a:rPr lang="ja-JP" altLang="en-US" dirty="0"/>
              <a:t>版 エディション</a:t>
            </a:r>
            <a:r>
              <a:rPr kumimoji="1" lang="ja-JP" altLang="en-US" dirty="0"/>
              <a:t>概要</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24</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725709" y="1032219"/>
            <a:ext cx="8185316" cy="371884"/>
          </a:xfrm>
        </p:spPr>
        <p:txBody>
          <a:bodyPr/>
          <a:lstStyle/>
          <a:p>
            <a:pPr marL="0" indent="0">
              <a:buNone/>
            </a:pPr>
            <a:r>
              <a:rPr lang="en-US" altLang="ja-JP" sz="1800" b="1" spc="100" dirty="0">
                <a:solidFill>
                  <a:srgbClr val="3366FF"/>
                </a:solidFill>
              </a:rPr>
              <a:t>Azure</a:t>
            </a:r>
            <a:r>
              <a:rPr lang="ja-JP" altLang="en-US" sz="1800" b="1" spc="100" dirty="0">
                <a:solidFill>
                  <a:srgbClr val="3366FF"/>
                </a:solidFill>
              </a:rPr>
              <a:t> </a:t>
            </a:r>
            <a:r>
              <a:rPr lang="en-US" altLang="ja-JP" sz="1800" b="1" spc="100" dirty="0">
                <a:solidFill>
                  <a:srgbClr val="3366FF"/>
                </a:solidFill>
              </a:rPr>
              <a:t>AD</a:t>
            </a:r>
            <a:r>
              <a:rPr lang="ja-JP" altLang="en-US" sz="1800" b="1" spc="100" dirty="0">
                <a:solidFill>
                  <a:srgbClr val="3366FF"/>
                </a:solidFill>
              </a:rPr>
              <a:t>に直接接続する</a:t>
            </a:r>
            <a:r>
              <a:rPr lang="en-US" altLang="ja-JP" sz="1800" b="1" spc="100" dirty="0">
                <a:solidFill>
                  <a:srgbClr val="3366FF"/>
                </a:solidFill>
              </a:rPr>
              <a:t>PC</a:t>
            </a:r>
            <a:r>
              <a:rPr lang="ja-JP" altLang="en-US" sz="1800" b="1" spc="100" dirty="0">
                <a:solidFill>
                  <a:srgbClr val="3366FF"/>
                </a:solidFill>
              </a:rPr>
              <a:t>に多要素認証によりログオン</a:t>
            </a:r>
            <a:endParaRPr kumimoji="1" lang="ja-JP" altLang="en-US" sz="1800" b="1" spc="100" dirty="0">
              <a:solidFill>
                <a:srgbClr val="3366FF"/>
              </a:solidFill>
            </a:endParaRP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725708" y="1428153"/>
            <a:ext cx="8974418" cy="1262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ts val="1700"/>
              </a:lnSpc>
              <a:buFont typeface="Wingdings" charset="2"/>
              <a:buNone/>
            </a:pPr>
            <a:r>
              <a:rPr lang="en-US" altLang="ja-JP" sz="1200" kern="0" dirty="0">
                <a:solidFill>
                  <a:schemeClr val="tx1"/>
                </a:solidFill>
              </a:rPr>
              <a:t>Azure</a:t>
            </a:r>
            <a:r>
              <a:rPr lang="ja-JP" altLang="en-US" sz="1200" kern="0" dirty="0">
                <a:solidFill>
                  <a:schemeClr val="tx1"/>
                </a:solidFill>
              </a:rPr>
              <a:t> </a:t>
            </a:r>
            <a:r>
              <a:rPr lang="en-US" altLang="ja-JP" sz="1200" kern="0" dirty="0">
                <a:solidFill>
                  <a:schemeClr val="tx1"/>
                </a:solidFill>
              </a:rPr>
              <a:t>AD</a:t>
            </a:r>
            <a:r>
              <a:rPr lang="ja-JP" altLang="en-US" sz="1200" kern="0" dirty="0">
                <a:solidFill>
                  <a:schemeClr val="tx1"/>
                </a:solidFill>
              </a:rPr>
              <a:t>に直接接続する</a:t>
            </a:r>
            <a:r>
              <a:rPr lang="en-US" altLang="ja-JP" sz="1200" kern="0" dirty="0">
                <a:solidFill>
                  <a:schemeClr val="tx1"/>
                </a:solidFill>
              </a:rPr>
              <a:t>PC</a:t>
            </a:r>
            <a:r>
              <a:rPr lang="ja-JP" altLang="en-US" sz="1200" kern="0" dirty="0">
                <a:solidFill>
                  <a:schemeClr val="tx1"/>
                </a:solidFill>
              </a:rPr>
              <a:t>環境</a:t>
            </a:r>
            <a:r>
              <a:rPr lang="en-US" altLang="ja-JP" sz="1200" kern="0" dirty="0">
                <a:solidFill>
                  <a:schemeClr val="tx1"/>
                </a:solidFill>
              </a:rPr>
              <a:t>(Azure</a:t>
            </a:r>
            <a:r>
              <a:rPr lang="ja-JP" altLang="en-US" sz="1200" kern="0" dirty="0">
                <a:solidFill>
                  <a:schemeClr val="tx1"/>
                </a:solidFill>
              </a:rPr>
              <a:t> </a:t>
            </a:r>
            <a:r>
              <a:rPr lang="en-US" altLang="ja-JP" sz="1200" kern="0" dirty="0">
                <a:solidFill>
                  <a:schemeClr val="tx1"/>
                </a:solidFill>
              </a:rPr>
              <a:t>AD</a:t>
            </a:r>
            <a:r>
              <a:rPr lang="ja-JP" altLang="en-US" sz="1200" kern="0" dirty="0">
                <a:solidFill>
                  <a:schemeClr val="tx1"/>
                </a:solidFill>
              </a:rPr>
              <a:t> </a:t>
            </a:r>
            <a:r>
              <a:rPr lang="en-US" altLang="ja-JP" sz="1200" kern="0" dirty="0">
                <a:solidFill>
                  <a:schemeClr val="tx1"/>
                </a:solidFill>
              </a:rPr>
              <a:t>Join)</a:t>
            </a:r>
            <a:r>
              <a:rPr lang="ja-JP" altLang="en-US" sz="1200" kern="0" dirty="0">
                <a:solidFill>
                  <a:schemeClr val="tx1"/>
                </a:solidFill>
              </a:rPr>
              <a:t>に多要素認証を使用してログオンします。</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管理機能はクラウド上に用意される管理機能を使用し、オンプレミスの管理サーバは必要ありません。</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管理者やブラウザを使用し、クラウド上の管理機能を利用します。</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エージェントをインストールするだけでクラウド上の管理情報と連携し多要素認証による</a:t>
            </a:r>
            <a:r>
              <a:rPr lang="en-US" altLang="ja-JP" sz="1200" kern="0" dirty="0">
                <a:solidFill>
                  <a:schemeClr val="tx1"/>
                </a:solidFill>
              </a:rPr>
              <a:t>PC</a:t>
            </a:r>
            <a:r>
              <a:rPr lang="ja-JP" altLang="en-US" sz="1200" kern="0" dirty="0">
                <a:solidFill>
                  <a:schemeClr val="tx1"/>
                </a:solidFill>
              </a:rPr>
              <a:t>へのログオンを開始できます。</a:t>
            </a:r>
            <a:endParaRPr lang="en-US" altLang="ja-JP" sz="1200" kern="0" dirty="0">
              <a:solidFill>
                <a:schemeClr val="tx1"/>
              </a:solidFill>
            </a:endParaRPr>
          </a:p>
        </p:txBody>
      </p:sp>
      <p:pic>
        <p:nvPicPr>
          <p:cNvPr id="964" name="グラフィックス 963">
            <a:extLst>
              <a:ext uri="{FF2B5EF4-FFF2-40B4-BE49-F238E27FC236}">
                <a16:creationId xmlns:a16="http://schemas.microsoft.com/office/drawing/2014/main" id="{BD98D435-F99B-BAB3-BC48-4199C996E0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82900" y="3324465"/>
            <a:ext cx="665663" cy="665663"/>
          </a:xfrm>
          <a:prstGeom prst="rect">
            <a:avLst/>
          </a:prstGeom>
        </p:spPr>
      </p:pic>
      <p:sp>
        <p:nvSpPr>
          <p:cNvPr id="981" name="Text Box 127">
            <a:extLst>
              <a:ext uri="{FF2B5EF4-FFF2-40B4-BE49-F238E27FC236}">
                <a16:creationId xmlns:a16="http://schemas.microsoft.com/office/drawing/2014/main" id="{3BCACDE6-984A-45DF-2051-E9397CC510D1}"/>
              </a:ext>
            </a:extLst>
          </p:cNvPr>
          <p:cNvSpPr txBox="1">
            <a:spLocks noChangeArrowheads="1"/>
          </p:cNvSpPr>
          <p:nvPr/>
        </p:nvSpPr>
        <p:spPr bwMode="auto">
          <a:xfrm>
            <a:off x="2693994" y="5466019"/>
            <a:ext cx="801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r>
              <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利用者</a:t>
            </a:r>
            <a:r>
              <a:rPr lang="en-US" altLang="ja-JP"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PC</a:t>
            </a:r>
          </a:p>
        </p:txBody>
      </p:sp>
      <p:grpSp>
        <p:nvGrpSpPr>
          <p:cNvPr id="985" name="グループ化 984">
            <a:extLst>
              <a:ext uri="{FF2B5EF4-FFF2-40B4-BE49-F238E27FC236}">
                <a16:creationId xmlns:a16="http://schemas.microsoft.com/office/drawing/2014/main" id="{CC5211CA-88FC-B2F8-95D9-11F51E911F36}"/>
              </a:ext>
            </a:extLst>
          </p:cNvPr>
          <p:cNvGrpSpPr/>
          <p:nvPr/>
        </p:nvGrpSpPr>
        <p:grpSpPr>
          <a:xfrm>
            <a:off x="2719069" y="4886485"/>
            <a:ext cx="687249" cy="510575"/>
            <a:chOff x="-5922963" y="4064000"/>
            <a:chExt cx="3103563" cy="2327275"/>
          </a:xfrm>
          <a:solidFill>
            <a:schemeClr val="tx1"/>
          </a:solidFill>
        </p:grpSpPr>
        <p:sp>
          <p:nvSpPr>
            <p:cNvPr id="986" name="Freeform 34">
              <a:extLst>
                <a:ext uri="{FF2B5EF4-FFF2-40B4-BE49-F238E27FC236}">
                  <a16:creationId xmlns:a16="http://schemas.microsoft.com/office/drawing/2014/main" id="{6BC0CC7B-C895-9BDC-7C7A-92B486EC785F}"/>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87" name="Rectangle 35">
              <a:extLst>
                <a:ext uri="{FF2B5EF4-FFF2-40B4-BE49-F238E27FC236}">
                  <a16:creationId xmlns:a16="http://schemas.microsoft.com/office/drawing/2014/main" id="{0FCDCBB6-FF2C-BF24-FCE5-A3F51CA209FE}"/>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88" name="Freeform 36">
              <a:extLst>
                <a:ext uri="{FF2B5EF4-FFF2-40B4-BE49-F238E27FC236}">
                  <a16:creationId xmlns:a16="http://schemas.microsoft.com/office/drawing/2014/main" id="{F6884E0B-161A-A7F2-225B-95BED01C240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89" name="Freeform 37">
              <a:extLst>
                <a:ext uri="{FF2B5EF4-FFF2-40B4-BE49-F238E27FC236}">
                  <a16:creationId xmlns:a16="http://schemas.microsoft.com/office/drawing/2014/main" id="{A440E7CB-6192-451C-BE2F-702C80200831}"/>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90" name="Freeform 38">
              <a:extLst>
                <a:ext uri="{FF2B5EF4-FFF2-40B4-BE49-F238E27FC236}">
                  <a16:creationId xmlns:a16="http://schemas.microsoft.com/office/drawing/2014/main" id="{7ACB8959-DBC8-F6A8-79B8-CEE06A4CB52D}"/>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91" name="Freeform 39">
              <a:extLst>
                <a:ext uri="{FF2B5EF4-FFF2-40B4-BE49-F238E27FC236}">
                  <a16:creationId xmlns:a16="http://schemas.microsoft.com/office/drawing/2014/main" id="{5A603F16-BA1B-9334-47E5-FCC33AF54D0D}"/>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993" name="Text Box 53">
            <a:extLst>
              <a:ext uri="{FF2B5EF4-FFF2-40B4-BE49-F238E27FC236}">
                <a16:creationId xmlns:a16="http://schemas.microsoft.com/office/drawing/2014/main" id="{5F699135-0028-A464-38F2-188A74D2E5A3}"/>
              </a:ext>
            </a:extLst>
          </p:cNvPr>
          <p:cNvSpPr txBox="1">
            <a:spLocks noChangeArrowheads="1"/>
          </p:cNvSpPr>
          <p:nvPr/>
        </p:nvSpPr>
        <p:spPr bwMode="auto">
          <a:xfrm>
            <a:off x="1505402" y="3015912"/>
            <a:ext cx="15871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r>
              <a:rPr lang="en-US" altLang="ja-JP"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Azure AD</a:t>
            </a:r>
            <a:endPar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99" name="四角形: 角を丸くする 998">
            <a:extLst>
              <a:ext uri="{FF2B5EF4-FFF2-40B4-BE49-F238E27FC236}">
                <a16:creationId xmlns:a16="http://schemas.microsoft.com/office/drawing/2014/main" id="{61AB2A17-C5E0-B4BB-4E9E-0F9460BA584F}"/>
              </a:ext>
            </a:extLst>
          </p:cNvPr>
          <p:cNvSpPr/>
          <p:nvPr/>
        </p:nvSpPr>
        <p:spPr bwMode="auto">
          <a:xfrm>
            <a:off x="5658100" y="2744567"/>
            <a:ext cx="1746006" cy="1583968"/>
          </a:xfrm>
          <a:prstGeom prst="roundRect">
            <a:avLst>
              <a:gd name="adj" fmla="val 11074"/>
            </a:avLst>
          </a:prstGeom>
          <a:solidFill>
            <a:schemeClr val="bg1">
              <a:alpha val="49804"/>
            </a:schemeClr>
          </a:solidFill>
          <a:ln w="19050">
            <a:solidFill>
              <a:schemeClr val="accent6">
                <a:lumMod val="60000"/>
                <a:lumOff val="40000"/>
              </a:schemeClr>
            </a:solidFill>
            <a:prstDash val="sysDash"/>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grpSp>
        <p:nvGrpSpPr>
          <p:cNvPr id="1000" name="グループ化 999">
            <a:extLst>
              <a:ext uri="{FF2B5EF4-FFF2-40B4-BE49-F238E27FC236}">
                <a16:creationId xmlns:a16="http://schemas.microsoft.com/office/drawing/2014/main" id="{65247F46-9D7D-9FB5-D79B-30E6A54A4860}"/>
              </a:ext>
            </a:extLst>
          </p:cNvPr>
          <p:cNvGrpSpPr/>
          <p:nvPr/>
        </p:nvGrpSpPr>
        <p:grpSpPr>
          <a:xfrm>
            <a:off x="6068255" y="3702234"/>
            <a:ext cx="933101" cy="383740"/>
            <a:chOff x="2747924" y="2939842"/>
            <a:chExt cx="933101" cy="455940"/>
          </a:xfrm>
        </p:grpSpPr>
        <p:sp>
          <p:nvSpPr>
            <p:cNvPr id="1001" name="円柱 1000">
              <a:extLst>
                <a:ext uri="{FF2B5EF4-FFF2-40B4-BE49-F238E27FC236}">
                  <a16:creationId xmlns:a16="http://schemas.microsoft.com/office/drawing/2014/main" id="{87FC496E-64E0-7FE0-8F4E-E5044D1E6229}"/>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002" name="Text Box 110">
              <a:extLst>
                <a:ext uri="{FF2B5EF4-FFF2-40B4-BE49-F238E27FC236}">
                  <a16:creationId xmlns:a16="http://schemas.microsoft.com/office/drawing/2014/main" id="{A49F6092-CC4D-974A-86A4-AD63898757B0}"/>
                </a:ext>
              </a:extLst>
            </p:cNvPr>
            <p:cNvSpPr txBox="1">
              <a:spLocks noChangeArrowheads="1"/>
            </p:cNvSpPr>
            <p:nvPr/>
          </p:nvSpPr>
          <p:spPr bwMode="auto">
            <a:xfrm>
              <a:off x="2865661" y="3072095"/>
              <a:ext cx="69762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ログ情報</a:t>
              </a:r>
            </a:p>
          </p:txBody>
        </p:sp>
      </p:grpSp>
      <p:grpSp>
        <p:nvGrpSpPr>
          <p:cNvPr id="1003" name="グループ化 1002">
            <a:extLst>
              <a:ext uri="{FF2B5EF4-FFF2-40B4-BE49-F238E27FC236}">
                <a16:creationId xmlns:a16="http://schemas.microsoft.com/office/drawing/2014/main" id="{8750C91D-50FC-E521-89E3-8F0CBF787A7F}"/>
              </a:ext>
            </a:extLst>
          </p:cNvPr>
          <p:cNvGrpSpPr/>
          <p:nvPr/>
        </p:nvGrpSpPr>
        <p:grpSpPr>
          <a:xfrm>
            <a:off x="6057753" y="3326630"/>
            <a:ext cx="954107" cy="383741"/>
            <a:chOff x="2737420" y="2939842"/>
            <a:chExt cx="954107" cy="455940"/>
          </a:xfrm>
        </p:grpSpPr>
        <p:sp>
          <p:nvSpPr>
            <p:cNvPr id="1004" name="円柱 1003">
              <a:extLst>
                <a:ext uri="{FF2B5EF4-FFF2-40B4-BE49-F238E27FC236}">
                  <a16:creationId xmlns:a16="http://schemas.microsoft.com/office/drawing/2014/main" id="{5B9464F3-CC09-F8E0-222C-9A07377077C5}"/>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005" name="Text Box 110">
              <a:extLst>
                <a:ext uri="{FF2B5EF4-FFF2-40B4-BE49-F238E27FC236}">
                  <a16:creationId xmlns:a16="http://schemas.microsoft.com/office/drawing/2014/main" id="{C4BE7D34-92CF-C834-FD8F-70BE8762915E}"/>
                </a:ext>
              </a:extLst>
            </p:cNvPr>
            <p:cNvSpPr txBox="1">
              <a:spLocks noChangeArrowheads="1"/>
            </p:cNvSpPr>
            <p:nvPr/>
          </p:nvSpPr>
          <p:spPr bwMode="auto">
            <a:xfrm>
              <a:off x="2737420" y="3072094"/>
              <a:ext cx="954107" cy="292546"/>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ポリシー</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情報</a:t>
              </a:r>
            </a:p>
          </p:txBody>
        </p:sp>
      </p:grpSp>
      <p:grpSp>
        <p:nvGrpSpPr>
          <p:cNvPr id="1006" name="グループ化 1005">
            <a:extLst>
              <a:ext uri="{FF2B5EF4-FFF2-40B4-BE49-F238E27FC236}">
                <a16:creationId xmlns:a16="http://schemas.microsoft.com/office/drawing/2014/main" id="{E2D8D147-55B4-DFB9-EC7C-8B2FF9B201A1}"/>
              </a:ext>
            </a:extLst>
          </p:cNvPr>
          <p:cNvGrpSpPr/>
          <p:nvPr/>
        </p:nvGrpSpPr>
        <p:grpSpPr>
          <a:xfrm>
            <a:off x="6068256" y="2948188"/>
            <a:ext cx="933101" cy="383740"/>
            <a:chOff x="2747924" y="2939842"/>
            <a:chExt cx="933101" cy="455940"/>
          </a:xfrm>
        </p:grpSpPr>
        <p:sp>
          <p:nvSpPr>
            <p:cNvPr id="1007" name="円柱 1006">
              <a:extLst>
                <a:ext uri="{FF2B5EF4-FFF2-40B4-BE49-F238E27FC236}">
                  <a16:creationId xmlns:a16="http://schemas.microsoft.com/office/drawing/2014/main" id="{8801AEB1-4D5B-55DC-8731-54E680449FBA}"/>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008" name="Text Box 110">
              <a:extLst>
                <a:ext uri="{FF2B5EF4-FFF2-40B4-BE49-F238E27FC236}">
                  <a16:creationId xmlns:a16="http://schemas.microsoft.com/office/drawing/2014/main" id="{AEB6054F-B551-C2D2-D481-CB704F92EB05}"/>
                </a:ext>
              </a:extLst>
            </p:cNvPr>
            <p:cNvSpPr txBox="1">
              <a:spLocks noChangeArrowheads="1"/>
            </p:cNvSpPr>
            <p:nvPr/>
          </p:nvSpPr>
          <p:spPr bwMode="auto">
            <a:xfrm>
              <a:off x="2801541" y="3072095"/>
              <a:ext cx="82586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利用者情報</a:t>
              </a:r>
            </a:p>
          </p:txBody>
        </p:sp>
      </p:grpSp>
      <p:sp>
        <p:nvSpPr>
          <p:cNvPr id="1019" name="矢印: 左右 1018">
            <a:extLst>
              <a:ext uri="{FF2B5EF4-FFF2-40B4-BE49-F238E27FC236}">
                <a16:creationId xmlns:a16="http://schemas.microsoft.com/office/drawing/2014/main" id="{DC8740B4-C0D7-38EF-5D05-8C2BDA1BB1EE}"/>
              </a:ext>
            </a:extLst>
          </p:cNvPr>
          <p:cNvSpPr/>
          <p:nvPr/>
        </p:nvSpPr>
        <p:spPr bwMode="auto">
          <a:xfrm rot="19918760">
            <a:off x="3360759" y="4121264"/>
            <a:ext cx="2239820" cy="504878"/>
          </a:xfrm>
          <a:prstGeom prst="lef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18" name="雲 1017">
            <a:extLst>
              <a:ext uri="{FF2B5EF4-FFF2-40B4-BE49-F238E27FC236}">
                <a16:creationId xmlns:a16="http://schemas.microsoft.com/office/drawing/2014/main" id="{B0636C18-F39F-508C-B77C-85E7002ECBAC}"/>
              </a:ext>
            </a:extLst>
          </p:cNvPr>
          <p:cNvSpPr/>
          <p:nvPr/>
        </p:nvSpPr>
        <p:spPr bwMode="auto">
          <a:xfrm>
            <a:off x="3717355" y="4102413"/>
            <a:ext cx="1550416" cy="600236"/>
          </a:xfrm>
          <a:prstGeom prst="cloud">
            <a:avLst/>
          </a:prstGeom>
          <a:solidFill>
            <a:schemeClr val="bg1"/>
          </a:solidFill>
          <a:ln>
            <a:solidFill>
              <a:schemeClr val="bg1">
                <a:lumMod val="50000"/>
              </a:schemeClr>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Internet</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20" name="Text Box 53">
            <a:extLst>
              <a:ext uri="{FF2B5EF4-FFF2-40B4-BE49-F238E27FC236}">
                <a16:creationId xmlns:a16="http://schemas.microsoft.com/office/drawing/2014/main" id="{1EF27BEB-E3BA-ABCF-5FE1-2E9E7A1DDC1B}"/>
              </a:ext>
            </a:extLst>
          </p:cNvPr>
          <p:cNvSpPr txBox="1">
            <a:spLocks noChangeArrowheads="1"/>
          </p:cNvSpPr>
          <p:nvPr/>
        </p:nvSpPr>
        <p:spPr bwMode="auto">
          <a:xfrm>
            <a:off x="5696285" y="4370302"/>
            <a:ext cx="15871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r>
              <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クラウド上の管理情報</a:t>
            </a:r>
          </a:p>
        </p:txBody>
      </p:sp>
      <p:sp>
        <p:nvSpPr>
          <p:cNvPr id="1022" name="矢印: 右 1021">
            <a:extLst>
              <a:ext uri="{FF2B5EF4-FFF2-40B4-BE49-F238E27FC236}">
                <a16:creationId xmlns:a16="http://schemas.microsoft.com/office/drawing/2014/main" id="{EC7D27FC-4342-CA9C-92E0-576712E24FE3}"/>
              </a:ext>
            </a:extLst>
          </p:cNvPr>
          <p:cNvSpPr/>
          <p:nvPr/>
        </p:nvSpPr>
        <p:spPr bwMode="auto">
          <a:xfrm rot="14556818">
            <a:off x="2323454" y="4077368"/>
            <a:ext cx="846205" cy="544031"/>
          </a:xfrm>
          <a:prstGeom prs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23" name="吹き出し: 四角形 1022">
            <a:extLst>
              <a:ext uri="{FF2B5EF4-FFF2-40B4-BE49-F238E27FC236}">
                <a16:creationId xmlns:a16="http://schemas.microsoft.com/office/drawing/2014/main" id="{2401BA04-6677-4ABB-ABCA-E92E0E50CDEE}"/>
              </a:ext>
            </a:extLst>
          </p:cNvPr>
          <p:cNvSpPr/>
          <p:nvPr/>
        </p:nvSpPr>
        <p:spPr bwMode="auto">
          <a:xfrm>
            <a:off x="3232570" y="2791539"/>
            <a:ext cx="2298567" cy="610786"/>
          </a:xfrm>
          <a:prstGeom prst="wedgeRectCallout">
            <a:avLst>
              <a:gd name="adj1" fmla="val 45256"/>
              <a:gd name="adj2" fmla="val 88281"/>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lang="ja-JP" altLang="en-US" sz="1100" dirty="0">
                <a:latin typeface="メイリオ" panose="020B0604030504040204" pitchFamily="50" charset="-128"/>
                <a:ea typeface="メイリオ" panose="020B0604030504040204" pitchFamily="50" charset="-128"/>
              </a:rPr>
              <a:t>クラウド上の管理機能を使用</a:t>
            </a:r>
            <a:endParaRPr lang="en-US" altLang="ja-JP" sz="1100" dirty="0">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オンプレミスの管理サーバ不要</a:t>
            </a:r>
          </a:p>
        </p:txBody>
      </p:sp>
      <p:sp>
        <p:nvSpPr>
          <p:cNvPr id="1024" name="吹き出し: 四角形 1023">
            <a:extLst>
              <a:ext uri="{FF2B5EF4-FFF2-40B4-BE49-F238E27FC236}">
                <a16:creationId xmlns:a16="http://schemas.microsoft.com/office/drawing/2014/main" id="{99698B1B-AFD7-CCD8-D2D2-623CC5CDF62E}"/>
              </a:ext>
            </a:extLst>
          </p:cNvPr>
          <p:cNvSpPr/>
          <p:nvPr/>
        </p:nvSpPr>
        <p:spPr bwMode="auto">
          <a:xfrm>
            <a:off x="648413" y="4599044"/>
            <a:ext cx="1838459" cy="834875"/>
          </a:xfrm>
          <a:prstGeom prst="wedgeRectCallout">
            <a:avLst>
              <a:gd name="adj1" fmla="val 64850"/>
              <a:gd name="adj2" fmla="val -48764"/>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lang="en-US" altLang="ja-JP" sz="1100" dirty="0">
                <a:latin typeface="メイリオ" panose="020B0604030504040204" pitchFamily="50" charset="-128"/>
                <a:ea typeface="メイリオ" panose="020B0604030504040204" pitchFamily="50" charset="-128"/>
              </a:rPr>
              <a:t>Azure</a:t>
            </a: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AD</a:t>
            </a:r>
            <a:r>
              <a:rPr lang="ja-JP" altLang="en-US" sz="1100" dirty="0">
                <a:latin typeface="メイリオ" panose="020B0604030504040204" pitchFamily="50" charset="-128"/>
                <a:ea typeface="メイリオ" panose="020B0604030504040204" pitchFamily="50" charset="-128"/>
              </a:rPr>
              <a:t>に直接接続する</a:t>
            </a:r>
            <a:endParaRPr lang="en-US" altLang="ja-JP" sz="1100" dirty="0">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lang="ja-JP" altLang="en-US" sz="1100" dirty="0">
                <a:latin typeface="メイリオ" panose="020B0604030504040204" pitchFamily="50" charset="-128"/>
                <a:ea typeface="メイリオ" panose="020B0604030504040204" pitchFamily="50" charset="-128"/>
              </a:rPr>
              <a:t>へ</a:t>
            </a: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多要素認証による</a:t>
            </a:r>
            <a:endPar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ログオン</a:t>
            </a:r>
          </a:p>
        </p:txBody>
      </p:sp>
      <p:sp>
        <p:nvSpPr>
          <p:cNvPr id="1025" name="正方形/長方形 1024">
            <a:extLst>
              <a:ext uri="{FF2B5EF4-FFF2-40B4-BE49-F238E27FC236}">
                <a16:creationId xmlns:a16="http://schemas.microsoft.com/office/drawing/2014/main" id="{FE1AE372-B9C8-4CFA-76A9-F7EE65F6CD42}"/>
              </a:ext>
            </a:extLst>
          </p:cNvPr>
          <p:cNvSpPr/>
          <p:nvPr/>
        </p:nvSpPr>
        <p:spPr bwMode="auto">
          <a:xfrm>
            <a:off x="495300" y="1106059"/>
            <a:ext cx="132601" cy="1328365"/>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26" name="吹き出し: 四角形 1025">
            <a:extLst>
              <a:ext uri="{FF2B5EF4-FFF2-40B4-BE49-F238E27FC236}">
                <a16:creationId xmlns:a16="http://schemas.microsoft.com/office/drawing/2014/main" id="{3548558F-F3E6-65DF-120D-A27CB9B88E3E}"/>
              </a:ext>
            </a:extLst>
          </p:cNvPr>
          <p:cNvSpPr/>
          <p:nvPr/>
        </p:nvSpPr>
        <p:spPr bwMode="auto">
          <a:xfrm>
            <a:off x="5915399" y="4867978"/>
            <a:ext cx="2025485" cy="610786"/>
          </a:xfrm>
          <a:prstGeom prst="wedgeRectCallout">
            <a:avLst>
              <a:gd name="adj1" fmla="val 43377"/>
              <a:gd name="adj2" fmla="val -84776"/>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lang="ja-JP" altLang="en-US" sz="1100" dirty="0">
                <a:latin typeface="メイリオ" panose="020B0604030504040204" pitchFamily="50" charset="-128"/>
                <a:ea typeface="メイリオ" panose="020B0604030504040204" pitchFamily="50" charset="-128"/>
              </a:rPr>
              <a:t>管理者はブラウザを使用し</a:t>
            </a:r>
            <a:endParaRPr lang="en-US" altLang="ja-JP" sz="1100" dirty="0">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管理機能へアクセス</a:t>
            </a:r>
          </a:p>
        </p:txBody>
      </p:sp>
      <p:grpSp>
        <p:nvGrpSpPr>
          <p:cNvPr id="1028" name="グループ化 1027">
            <a:extLst>
              <a:ext uri="{FF2B5EF4-FFF2-40B4-BE49-F238E27FC236}">
                <a16:creationId xmlns:a16="http://schemas.microsoft.com/office/drawing/2014/main" id="{4AE77D7C-D974-3AB2-EC25-45B54D8FE485}"/>
              </a:ext>
            </a:extLst>
          </p:cNvPr>
          <p:cNvGrpSpPr/>
          <p:nvPr/>
        </p:nvGrpSpPr>
        <p:grpSpPr>
          <a:xfrm>
            <a:off x="8477018" y="4642151"/>
            <a:ext cx="687249" cy="510575"/>
            <a:chOff x="-5922963" y="4064000"/>
            <a:chExt cx="3103563" cy="2327275"/>
          </a:xfrm>
          <a:solidFill>
            <a:schemeClr val="tx1"/>
          </a:solidFill>
        </p:grpSpPr>
        <p:sp>
          <p:nvSpPr>
            <p:cNvPr id="1029" name="Freeform 34">
              <a:extLst>
                <a:ext uri="{FF2B5EF4-FFF2-40B4-BE49-F238E27FC236}">
                  <a16:creationId xmlns:a16="http://schemas.microsoft.com/office/drawing/2014/main" id="{85CA66AA-719F-EC5A-5E54-5C7DD145C442}"/>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30" name="Rectangle 35">
              <a:extLst>
                <a:ext uri="{FF2B5EF4-FFF2-40B4-BE49-F238E27FC236}">
                  <a16:creationId xmlns:a16="http://schemas.microsoft.com/office/drawing/2014/main" id="{DBDF453F-E333-183B-E624-280FB7015A4A}"/>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31" name="Freeform 36">
              <a:extLst>
                <a:ext uri="{FF2B5EF4-FFF2-40B4-BE49-F238E27FC236}">
                  <a16:creationId xmlns:a16="http://schemas.microsoft.com/office/drawing/2014/main" id="{4E0DD37B-A9A4-83BC-5B55-B873934F2BD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32" name="Freeform 37">
              <a:extLst>
                <a:ext uri="{FF2B5EF4-FFF2-40B4-BE49-F238E27FC236}">
                  <a16:creationId xmlns:a16="http://schemas.microsoft.com/office/drawing/2014/main" id="{F08E81AD-2624-8C3A-C8AA-140E98FB2B43}"/>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33" name="Freeform 38">
              <a:extLst>
                <a:ext uri="{FF2B5EF4-FFF2-40B4-BE49-F238E27FC236}">
                  <a16:creationId xmlns:a16="http://schemas.microsoft.com/office/drawing/2014/main" id="{E32194E4-4288-8176-A89A-A571F1436734}"/>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34" name="Freeform 39">
              <a:extLst>
                <a:ext uri="{FF2B5EF4-FFF2-40B4-BE49-F238E27FC236}">
                  <a16:creationId xmlns:a16="http://schemas.microsoft.com/office/drawing/2014/main" id="{03355CC4-8DA4-493A-FF02-BE6F27C7E01D}"/>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035" name="Text Box 127">
            <a:extLst>
              <a:ext uri="{FF2B5EF4-FFF2-40B4-BE49-F238E27FC236}">
                <a16:creationId xmlns:a16="http://schemas.microsoft.com/office/drawing/2014/main" id="{B50F3992-64CC-1DA3-B464-348711A1B49E}"/>
              </a:ext>
            </a:extLst>
          </p:cNvPr>
          <p:cNvSpPr txBox="1">
            <a:spLocks noChangeArrowheads="1"/>
          </p:cNvSpPr>
          <p:nvPr/>
        </p:nvSpPr>
        <p:spPr bwMode="auto">
          <a:xfrm>
            <a:off x="8523420" y="5197026"/>
            <a:ext cx="6078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r>
              <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管理者</a:t>
            </a:r>
            <a:endParaRPr lang="en-US" altLang="ja-JP"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036" name="矢印: 右 1035">
            <a:extLst>
              <a:ext uri="{FF2B5EF4-FFF2-40B4-BE49-F238E27FC236}">
                <a16:creationId xmlns:a16="http://schemas.microsoft.com/office/drawing/2014/main" id="{9F185125-214B-C107-43D8-26385F9C52B3}"/>
              </a:ext>
            </a:extLst>
          </p:cNvPr>
          <p:cNvSpPr/>
          <p:nvPr/>
        </p:nvSpPr>
        <p:spPr bwMode="auto">
          <a:xfrm rot="13509188">
            <a:off x="7330076" y="3994716"/>
            <a:ext cx="1202555" cy="544031"/>
          </a:xfrm>
          <a:prstGeom prs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1037" name="雲 1036">
            <a:extLst>
              <a:ext uri="{FF2B5EF4-FFF2-40B4-BE49-F238E27FC236}">
                <a16:creationId xmlns:a16="http://schemas.microsoft.com/office/drawing/2014/main" id="{638347FB-6E26-843E-7ED1-19E6FF1EAEE7}"/>
              </a:ext>
            </a:extLst>
          </p:cNvPr>
          <p:cNvSpPr/>
          <p:nvPr/>
        </p:nvSpPr>
        <p:spPr bwMode="auto">
          <a:xfrm>
            <a:off x="7451409" y="4167413"/>
            <a:ext cx="1339885" cy="363943"/>
          </a:xfrm>
          <a:prstGeom prst="cloud">
            <a:avLst/>
          </a:prstGeom>
          <a:solidFill>
            <a:schemeClr val="bg1"/>
          </a:solidFill>
          <a:ln>
            <a:solidFill>
              <a:schemeClr val="bg1">
                <a:lumMod val="50000"/>
              </a:schemeClr>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Internet</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56201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矢印: 右 228">
            <a:extLst>
              <a:ext uri="{FF2B5EF4-FFF2-40B4-BE49-F238E27FC236}">
                <a16:creationId xmlns:a16="http://schemas.microsoft.com/office/drawing/2014/main" id="{20D3FBE5-E98C-0DA0-C0FB-DDA8745D2DF9}"/>
              </a:ext>
            </a:extLst>
          </p:cNvPr>
          <p:cNvSpPr/>
          <p:nvPr/>
        </p:nvSpPr>
        <p:spPr bwMode="auto">
          <a:xfrm rot="19829847">
            <a:off x="3007424" y="3976668"/>
            <a:ext cx="4012921" cy="544031"/>
          </a:xfrm>
          <a:prstGeom prs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08" name="四角形: 角を丸くする 207">
            <a:extLst>
              <a:ext uri="{FF2B5EF4-FFF2-40B4-BE49-F238E27FC236}">
                <a16:creationId xmlns:a16="http://schemas.microsoft.com/office/drawing/2014/main" id="{A8BBBE49-E239-94EC-1899-E0EB4A270203}"/>
              </a:ext>
            </a:extLst>
          </p:cNvPr>
          <p:cNvSpPr/>
          <p:nvPr/>
        </p:nvSpPr>
        <p:spPr bwMode="auto">
          <a:xfrm>
            <a:off x="6861908" y="2490499"/>
            <a:ext cx="1746006" cy="1583968"/>
          </a:xfrm>
          <a:prstGeom prst="roundRect">
            <a:avLst>
              <a:gd name="adj" fmla="val 11074"/>
            </a:avLst>
          </a:prstGeom>
          <a:solidFill>
            <a:schemeClr val="bg1">
              <a:alpha val="49804"/>
            </a:schemeClr>
          </a:solidFill>
          <a:ln w="19050">
            <a:solidFill>
              <a:schemeClr val="accent6">
                <a:lumMod val="60000"/>
                <a:lumOff val="40000"/>
              </a:schemeClr>
            </a:solidFill>
            <a:prstDash val="sysDash"/>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kumimoji="1" lang="ja-JP" altLang="en-US" dirty="0"/>
              <a:t>クラウド上の管理機能</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25</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725709" y="1032219"/>
            <a:ext cx="8185316" cy="371884"/>
          </a:xfrm>
        </p:spPr>
        <p:txBody>
          <a:bodyPr/>
          <a:lstStyle/>
          <a:p>
            <a:pPr marL="0" indent="0">
              <a:buNone/>
            </a:pPr>
            <a:r>
              <a:rPr lang="ja-JP" altLang="en-US" sz="1800" b="1" spc="100" dirty="0">
                <a:solidFill>
                  <a:srgbClr val="3366FF"/>
                </a:solidFill>
              </a:rPr>
              <a:t>クラウド上の管理コンソールを使用し管理業務を実施</a:t>
            </a:r>
            <a:endParaRPr kumimoji="1" lang="ja-JP" altLang="en-US" sz="1800" b="1" spc="100" dirty="0">
              <a:solidFill>
                <a:srgbClr val="3366FF"/>
              </a:solidFill>
            </a:endParaRP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725708" y="1451190"/>
            <a:ext cx="8974418" cy="8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ts val="1700"/>
              </a:lnSpc>
              <a:buFont typeface="Wingdings" charset="2"/>
              <a:buNone/>
            </a:pPr>
            <a:r>
              <a:rPr lang="ja-JP" altLang="en-US" sz="1200" kern="0" dirty="0">
                <a:solidFill>
                  <a:schemeClr val="tx1"/>
                </a:solidFill>
              </a:rPr>
              <a:t>クラウド環境上にお客様用の管理コンソール、管理情報領域を用意します。</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管理者はブラウザを使用して管理コンソールにアクセスし、利用者情報の登録やポリシーの設定などをします。</a:t>
            </a:r>
            <a:endParaRPr lang="en-US" altLang="ja-JP" sz="1200" kern="0" dirty="0">
              <a:solidFill>
                <a:schemeClr val="tx1"/>
              </a:solidFill>
            </a:endParaRPr>
          </a:p>
          <a:p>
            <a:pPr marL="0" indent="0">
              <a:lnSpc>
                <a:spcPts val="1700"/>
              </a:lnSpc>
              <a:buFont typeface="Wingdings" charset="2"/>
              <a:buNone/>
            </a:pPr>
            <a:r>
              <a:rPr lang="en-US" altLang="ja-JP" sz="1200" kern="0" dirty="0">
                <a:solidFill>
                  <a:schemeClr val="tx1"/>
                </a:solidFill>
              </a:rPr>
              <a:t>PC</a:t>
            </a:r>
            <a:r>
              <a:rPr lang="ja-JP" altLang="en-US" sz="1200" kern="0" dirty="0">
                <a:solidFill>
                  <a:schemeClr val="tx1"/>
                </a:solidFill>
              </a:rPr>
              <a:t>へ多要素認証によりログオンした結果も管理コンソール上でログとして確認できます。</a:t>
            </a:r>
            <a:endParaRPr lang="en-US" altLang="ja-JP" sz="1200" kern="0" dirty="0">
              <a:solidFill>
                <a:schemeClr val="tx1"/>
              </a:solidFill>
            </a:endParaRPr>
          </a:p>
        </p:txBody>
      </p:sp>
      <p:sp>
        <p:nvSpPr>
          <p:cNvPr id="121" name="正方形/長方形 120">
            <a:extLst>
              <a:ext uri="{FF2B5EF4-FFF2-40B4-BE49-F238E27FC236}">
                <a16:creationId xmlns:a16="http://schemas.microsoft.com/office/drawing/2014/main" id="{F1B9294D-89DF-4F7F-AC46-60FFDB8D39FB}"/>
              </a:ext>
            </a:extLst>
          </p:cNvPr>
          <p:cNvSpPr/>
          <p:nvPr/>
        </p:nvSpPr>
        <p:spPr bwMode="auto">
          <a:xfrm>
            <a:off x="495300" y="1097779"/>
            <a:ext cx="132601" cy="1092972"/>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AFBA95FF-1244-5F76-53CF-8D818025C9B3}"/>
              </a:ext>
            </a:extLst>
          </p:cNvPr>
          <p:cNvPicPr>
            <a:picLocks noChangeAspect="1"/>
          </p:cNvPicPr>
          <p:nvPr/>
        </p:nvPicPr>
        <p:blipFill>
          <a:blip r:embed="rId3"/>
          <a:stretch>
            <a:fillRect/>
          </a:stretch>
        </p:blipFill>
        <p:spPr>
          <a:xfrm>
            <a:off x="1434038" y="2968653"/>
            <a:ext cx="2583177" cy="1399221"/>
          </a:xfrm>
          <a:prstGeom prst="rect">
            <a:avLst/>
          </a:prstGeom>
          <a:ln>
            <a:solidFill>
              <a:schemeClr val="bg1">
                <a:lumMod val="50000"/>
              </a:schemeClr>
            </a:solidFill>
          </a:ln>
        </p:spPr>
      </p:pic>
      <p:pic>
        <p:nvPicPr>
          <p:cNvPr id="197" name="図 196">
            <a:extLst>
              <a:ext uri="{FF2B5EF4-FFF2-40B4-BE49-F238E27FC236}">
                <a16:creationId xmlns:a16="http://schemas.microsoft.com/office/drawing/2014/main" id="{BD4DE15C-9418-0802-7CFC-44A8ABDB92B3}"/>
              </a:ext>
            </a:extLst>
          </p:cNvPr>
          <p:cNvPicPr>
            <a:picLocks noChangeAspect="1"/>
          </p:cNvPicPr>
          <p:nvPr/>
        </p:nvPicPr>
        <p:blipFill>
          <a:blip r:embed="rId4"/>
          <a:stretch>
            <a:fillRect/>
          </a:stretch>
        </p:blipFill>
        <p:spPr>
          <a:xfrm>
            <a:off x="3703833" y="4515771"/>
            <a:ext cx="2670087" cy="1446297"/>
          </a:xfrm>
          <a:prstGeom prst="rect">
            <a:avLst/>
          </a:prstGeom>
          <a:ln>
            <a:solidFill>
              <a:schemeClr val="bg1">
                <a:lumMod val="50000"/>
              </a:schemeClr>
            </a:solidFill>
          </a:ln>
        </p:spPr>
      </p:pic>
      <p:grpSp>
        <p:nvGrpSpPr>
          <p:cNvPr id="198" name="グループ化 197">
            <a:extLst>
              <a:ext uri="{FF2B5EF4-FFF2-40B4-BE49-F238E27FC236}">
                <a16:creationId xmlns:a16="http://schemas.microsoft.com/office/drawing/2014/main" id="{9BD2B133-96F1-A5AE-EF0D-4482E6975BB1}"/>
              </a:ext>
            </a:extLst>
          </p:cNvPr>
          <p:cNvGrpSpPr/>
          <p:nvPr/>
        </p:nvGrpSpPr>
        <p:grpSpPr>
          <a:xfrm>
            <a:off x="7272063" y="3448166"/>
            <a:ext cx="933101" cy="383740"/>
            <a:chOff x="2747924" y="2939842"/>
            <a:chExt cx="933101" cy="455940"/>
          </a:xfrm>
        </p:grpSpPr>
        <p:sp>
          <p:nvSpPr>
            <p:cNvPr id="199" name="円柱 198">
              <a:extLst>
                <a:ext uri="{FF2B5EF4-FFF2-40B4-BE49-F238E27FC236}">
                  <a16:creationId xmlns:a16="http://schemas.microsoft.com/office/drawing/2014/main" id="{2E7673D6-A3B5-B1D5-6EEE-B558A067F7AC}"/>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00" name="Text Box 110">
              <a:extLst>
                <a:ext uri="{FF2B5EF4-FFF2-40B4-BE49-F238E27FC236}">
                  <a16:creationId xmlns:a16="http://schemas.microsoft.com/office/drawing/2014/main" id="{A24F9EC0-E1D1-D45A-FEE2-64A064E9A2A3}"/>
                </a:ext>
              </a:extLst>
            </p:cNvPr>
            <p:cNvSpPr txBox="1">
              <a:spLocks noChangeArrowheads="1"/>
            </p:cNvSpPr>
            <p:nvPr/>
          </p:nvSpPr>
          <p:spPr bwMode="auto">
            <a:xfrm>
              <a:off x="2865661" y="3072095"/>
              <a:ext cx="69762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ログ情報</a:t>
              </a:r>
            </a:p>
          </p:txBody>
        </p:sp>
      </p:grpSp>
      <p:grpSp>
        <p:nvGrpSpPr>
          <p:cNvPr id="201" name="グループ化 200">
            <a:extLst>
              <a:ext uri="{FF2B5EF4-FFF2-40B4-BE49-F238E27FC236}">
                <a16:creationId xmlns:a16="http://schemas.microsoft.com/office/drawing/2014/main" id="{1A5508CD-3F52-3645-9D74-09BB21980314}"/>
              </a:ext>
            </a:extLst>
          </p:cNvPr>
          <p:cNvGrpSpPr/>
          <p:nvPr/>
        </p:nvGrpSpPr>
        <p:grpSpPr>
          <a:xfrm>
            <a:off x="7261561" y="3072562"/>
            <a:ext cx="954107" cy="383741"/>
            <a:chOff x="2737420" y="2939842"/>
            <a:chExt cx="954107" cy="455940"/>
          </a:xfrm>
        </p:grpSpPr>
        <p:sp>
          <p:nvSpPr>
            <p:cNvPr id="202" name="円柱 201">
              <a:extLst>
                <a:ext uri="{FF2B5EF4-FFF2-40B4-BE49-F238E27FC236}">
                  <a16:creationId xmlns:a16="http://schemas.microsoft.com/office/drawing/2014/main" id="{5335803E-CE5C-C1DD-3851-CFA7BB1F33A0}"/>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03" name="Text Box 110">
              <a:extLst>
                <a:ext uri="{FF2B5EF4-FFF2-40B4-BE49-F238E27FC236}">
                  <a16:creationId xmlns:a16="http://schemas.microsoft.com/office/drawing/2014/main" id="{94134BDD-AB2F-FF1B-5A04-D0D509AFA190}"/>
                </a:ext>
              </a:extLst>
            </p:cNvPr>
            <p:cNvSpPr txBox="1">
              <a:spLocks noChangeArrowheads="1"/>
            </p:cNvSpPr>
            <p:nvPr/>
          </p:nvSpPr>
          <p:spPr bwMode="auto">
            <a:xfrm>
              <a:off x="2737420" y="3072094"/>
              <a:ext cx="954107" cy="292546"/>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ポリシー</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情報</a:t>
              </a:r>
            </a:p>
          </p:txBody>
        </p:sp>
      </p:grpSp>
      <p:grpSp>
        <p:nvGrpSpPr>
          <p:cNvPr id="204" name="グループ化 203">
            <a:extLst>
              <a:ext uri="{FF2B5EF4-FFF2-40B4-BE49-F238E27FC236}">
                <a16:creationId xmlns:a16="http://schemas.microsoft.com/office/drawing/2014/main" id="{C4F3EB6D-84B2-621F-A143-102FD91D9C71}"/>
              </a:ext>
            </a:extLst>
          </p:cNvPr>
          <p:cNvGrpSpPr/>
          <p:nvPr/>
        </p:nvGrpSpPr>
        <p:grpSpPr>
          <a:xfrm>
            <a:off x="7272064" y="2694120"/>
            <a:ext cx="933101" cy="383740"/>
            <a:chOff x="2747924" y="2939842"/>
            <a:chExt cx="933101" cy="455940"/>
          </a:xfrm>
        </p:grpSpPr>
        <p:sp>
          <p:nvSpPr>
            <p:cNvPr id="205" name="円柱 204">
              <a:extLst>
                <a:ext uri="{FF2B5EF4-FFF2-40B4-BE49-F238E27FC236}">
                  <a16:creationId xmlns:a16="http://schemas.microsoft.com/office/drawing/2014/main" id="{89009220-4E23-15A1-AF1C-E586D8EEE315}"/>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06" name="Text Box 110">
              <a:extLst>
                <a:ext uri="{FF2B5EF4-FFF2-40B4-BE49-F238E27FC236}">
                  <a16:creationId xmlns:a16="http://schemas.microsoft.com/office/drawing/2014/main" id="{11ADAB71-46A5-BB31-B3ED-21940CE80861}"/>
                </a:ext>
              </a:extLst>
            </p:cNvPr>
            <p:cNvSpPr txBox="1">
              <a:spLocks noChangeArrowheads="1"/>
            </p:cNvSpPr>
            <p:nvPr/>
          </p:nvSpPr>
          <p:spPr bwMode="auto">
            <a:xfrm>
              <a:off x="2801541" y="3072095"/>
              <a:ext cx="82586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利用者情報</a:t>
              </a:r>
            </a:p>
          </p:txBody>
        </p:sp>
      </p:grpSp>
      <p:sp>
        <p:nvSpPr>
          <p:cNvPr id="207" name="雲 206">
            <a:extLst>
              <a:ext uri="{FF2B5EF4-FFF2-40B4-BE49-F238E27FC236}">
                <a16:creationId xmlns:a16="http://schemas.microsoft.com/office/drawing/2014/main" id="{F9770B91-D546-9F16-6922-0CA2BB67CEAF}"/>
              </a:ext>
            </a:extLst>
          </p:cNvPr>
          <p:cNvSpPr/>
          <p:nvPr/>
        </p:nvSpPr>
        <p:spPr bwMode="auto">
          <a:xfrm>
            <a:off x="5141240" y="3640036"/>
            <a:ext cx="1925746" cy="600236"/>
          </a:xfrm>
          <a:prstGeom prst="cloud">
            <a:avLst/>
          </a:prstGeom>
          <a:solidFill>
            <a:schemeClr val="bg1"/>
          </a:solidFill>
          <a:ln>
            <a:solidFill>
              <a:schemeClr val="bg1">
                <a:lumMod val="50000"/>
              </a:schemeClr>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Internet</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09" name="コンテンツ プレースホルダー 2">
            <a:extLst>
              <a:ext uri="{FF2B5EF4-FFF2-40B4-BE49-F238E27FC236}">
                <a16:creationId xmlns:a16="http://schemas.microsoft.com/office/drawing/2014/main" id="{894C2B5B-E817-52A5-B034-CD1EFBABD60D}"/>
              </a:ext>
            </a:extLst>
          </p:cNvPr>
          <p:cNvSpPr txBox="1">
            <a:spLocks/>
          </p:cNvSpPr>
          <p:nvPr/>
        </p:nvSpPr>
        <p:spPr bwMode="auto">
          <a:xfrm>
            <a:off x="1794006" y="4456430"/>
            <a:ext cx="1759353" cy="371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ctr">
              <a:buFont typeface="Wingdings" charset="2"/>
              <a:buNone/>
            </a:pPr>
            <a:r>
              <a:rPr lang="ja-JP" altLang="en-US" sz="1100" kern="0" dirty="0">
                <a:solidFill>
                  <a:schemeClr val="tx1"/>
                </a:solidFill>
              </a:rPr>
              <a:t>利用者情報管理</a:t>
            </a:r>
            <a:endParaRPr lang="en-US" altLang="ja-JP" sz="1100" kern="0" dirty="0">
              <a:solidFill>
                <a:schemeClr val="tx1"/>
              </a:solidFill>
            </a:endParaRPr>
          </a:p>
        </p:txBody>
      </p:sp>
      <p:sp>
        <p:nvSpPr>
          <p:cNvPr id="210" name="コンテンツ プレースホルダー 2">
            <a:extLst>
              <a:ext uri="{FF2B5EF4-FFF2-40B4-BE49-F238E27FC236}">
                <a16:creationId xmlns:a16="http://schemas.microsoft.com/office/drawing/2014/main" id="{726DA099-B747-7BB3-1A17-E60417724116}"/>
              </a:ext>
            </a:extLst>
          </p:cNvPr>
          <p:cNvSpPr txBox="1">
            <a:spLocks/>
          </p:cNvSpPr>
          <p:nvPr/>
        </p:nvSpPr>
        <p:spPr bwMode="auto">
          <a:xfrm>
            <a:off x="4159199" y="6045579"/>
            <a:ext cx="1759353" cy="371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gn="ctr">
              <a:buFont typeface="Wingdings" charset="2"/>
              <a:buNone/>
            </a:pPr>
            <a:r>
              <a:rPr lang="ja-JP" altLang="en-US" sz="1100" kern="0" dirty="0">
                <a:solidFill>
                  <a:schemeClr val="tx1"/>
                </a:solidFill>
              </a:rPr>
              <a:t>ログ確認</a:t>
            </a:r>
            <a:endParaRPr lang="en-US" altLang="ja-JP" sz="1100" kern="0" dirty="0">
              <a:solidFill>
                <a:schemeClr val="tx1"/>
              </a:solidFill>
            </a:endParaRPr>
          </a:p>
        </p:txBody>
      </p:sp>
      <p:grpSp>
        <p:nvGrpSpPr>
          <p:cNvPr id="218" name="グループ化 217">
            <a:extLst>
              <a:ext uri="{FF2B5EF4-FFF2-40B4-BE49-F238E27FC236}">
                <a16:creationId xmlns:a16="http://schemas.microsoft.com/office/drawing/2014/main" id="{9CF4191E-4DB0-A3C6-8E24-CBCDD2062A0E}"/>
              </a:ext>
            </a:extLst>
          </p:cNvPr>
          <p:cNvGrpSpPr/>
          <p:nvPr/>
        </p:nvGrpSpPr>
        <p:grpSpPr>
          <a:xfrm>
            <a:off x="2504879" y="5165555"/>
            <a:ext cx="687249" cy="510575"/>
            <a:chOff x="-5922963" y="4064000"/>
            <a:chExt cx="3103563" cy="2327275"/>
          </a:xfrm>
          <a:solidFill>
            <a:schemeClr val="tx1"/>
          </a:solidFill>
        </p:grpSpPr>
        <p:sp>
          <p:nvSpPr>
            <p:cNvPr id="219" name="Freeform 34">
              <a:extLst>
                <a:ext uri="{FF2B5EF4-FFF2-40B4-BE49-F238E27FC236}">
                  <a16:creationId xmlns:a16="http://schemas.microsoft.com/office/drawing/2014/main" id="{578EFEF3-5AE3-7181-A62F-9949D01873C4}"/>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0" name="Rectangle 35">
              <a:extLst>
                <a:ext uri="{FF2B5EF4-FFF2-40B4-BE49-F238E27FC236}">
                  <a16:creationId xmlns:a16="http://schemas.microsoft.com/office/drawing/2014/main" id="{38E73328-6F8A-7FF6-2B7B-F46D52E12EFB}"/>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1" name="Freeform 36">
              <a:extLst>
                <a:ext uri="{FF2B5EF4-FFF2-40B4-BE49-F238E27FC236}">
                  <a16:creationId xmlns:a16="http://schemas.microsoft.com/office/drawing/2014/main" id="{76D4F285-08B9-351F-3A02-59F239C28A7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2" name="Freeform 37">
              <a:extLst>
                <a:ext uri="{FF2B5EF4-FFF2-40B4-BE49-F238E27FC236}">
                  <a16:creationId xmlns:a16="http://schemas.microsoft.com/office/drawing/2014/main" id="{954BD269-0AD5-3723-E877-C38F56F902A9}"/>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3" name="Freeform 38">
              <a:extLst>
                <a:ext uri="{FF2B5EF4-FFF2-40B4-BE49-F238E27FC236}">
                  <a16:creationId xmlns:a16="http://schemas.microsoft.com/office/drawing/2014/main" id="{6438DF83-FE1B-42D9-A005-4449AB830084}"/>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4" name="Freeform 39">
              <a:extLst>
                <a:ext uri="{FF2B5EF4-FFF2-40B4-BE49-F238E27FC236}">
                  <a16:creationId xmlns:a16="http://schemas.microsoft.com/office/drawing/2014/main" id="{349E6B54-F367-4241-92C4-00A3CF1D13C8}"/>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25" name="吹き出し: 四角形 224">
            <a:extLst>
              <a:ext uri="{FF2B5EF4-FFF2-40B4-BE49-F238E27FC236}">
                <a16:creationId xmlns:a16="http://schemas.microsoft.com/office/drawing/2014/main" id="{B0DD258D-EA18-D54C-D528-6AFD40399D18}"/>
              </a:ext>
            </a:extLst>
          </p:cNvPr>
          <p:cNvSpPr/>
          <p:nvPr/>
        </p:nvSpPr>
        <p:spPr bwMode="auto">
          <a:xfrm>
            <a:off x="780176" y="4875449"/>
            <a:ext cx="1574229" cy="610786"/>
          </a:xfrm>
          <a:prstGeom prst="wedgeRectCallout">
            <a:avLst>
              <a:gd name="adj1" fmla="val 64120"/>
              <a:gd name="adj2" fmla="val 27848"/>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ブラウザを使用し</a:t>
            </a:r>
            <a:endPar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管理機能へアクセス</a:t>
            </a:r>
          </a:p>
        </p:txBody>
      </p:sp>
      <p:sp>
        <p:nvSpPr>
          <p:cNvPr id="227" name="吹き出し: 四角形 226">
            <a:extLst>
              <a:ext uri="{FF2B5EF4-FFF2-40B4-BE49-F238E27FC236}">
                <a16:creationId xmlns:a16="http://schemas.microsoft.com/office/drawing/2014/main" id="{F7D87B37-8F93-959E-264A-02F88C24F76C}"/>
              </a:ext>
            </a:extLst>
          </p:cNvPr>
          <p:cNvSpPr/>
          <p:nvPr/>
        </p:nvSpPr>
        <p:spPr bwMode="auto">
          <a:xfrm>
            <a:off x="6687808" y="4321210"/>
            <a:ext cx="2311400" cy="610786"/>
          </a:xfrm>
          <a:prstGeom prst="wedgeRectCallout">
            <a:avLst>
              <a:gd name="adj1" fmla="val -3378"/>
              <a:gd name="adj2" fmla="val -84777"/>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lang="ja-JP" altLang="en-US" sz="1100" dirty="0">
                <a:latin typeface="メイリオ" panose="020B0604030504040204" pitchFamily="50" charset="-128"/>
                <a:ea typeface="メイリオ" panose="020B0604030504040204" pitchFamily="50" charset="-128"/>
              </a:rPr>
              <a:t>利用者</a:t>
            </a: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情報、ログ情報などは</a:t>
            </a:r>
            <a:endPar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lang="ja-JP" altLang="en-US" sz="1100" dirty="0">
                <a:latin typeface="メイリオ" panose="020B0604030504040204" pitchFamily="50" charset="-128"/>
                <a:ea typeface="メイリオ" panose="020B0604030504040204" pitchFamily="50" charset="-128"/>
              </a:rPr>
              <a:t>お客様毎のクラウド領域で管理</a:t>
            </a:r>
            <a:endPar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86377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矢印: 左右 40">
            <a:extLst>
              <a:ext uri="{FF2B5EF4-FFF2-40B4-BE49-F238E27FC236}">
                <a16:creationId xmlns:a16="http://schemas.microsoft.com/office/drawing/2014/main" id="{ADF9D6D3-DC82-3A66-55E6-C1170367B94C}"/>
              </a:ext>
            </a:extLst>
          </p:cNvPr>
          <p:cNvSpPr/>
          <p:nvPr/>
        </p:nvSpPr>
        <p:spPr bwMode="auto">
          <a:xfrm rot="19440812">
            <a:off x="5284573" y="4113801"/>
            <a:ext cx="2142372" cy="504878"/>
          </a:xfrm>
          <a:prstGeom prst="lef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lang="en-US" altLang="ja-JP" dirty="0"/>
              <a:t>PC</a:t>
            </a:r>
            <a:r>
              <a:rPr lang="ja-JP" altLang="en-US" dirty="0"/>
              <a:t>への展開やログオン認証</a:t>
            </a:r>
            <a:endParaRPr kumimoji="1" lang="ja-JP" altLang="en-US" dirty="0"/>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26</a:t>
            </a:fld>
            <a:endParaRPr lang="en-US" altLang="ja-JP" dirty="0"/>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746029" y="1044467"/>
            <a:ext cx="8185316" cy="371884"/>
          </a:xfrm>
        </p:spPr>
        <p:txBody>
          <a:bodyPr/>
          <a:lstStyle/>
          <a:p>
            <a:pPr marL="0" indent="0">
              <a:buNone/>
            </a:pPr>
            <a:r>
              <a:rPr kumimoji="1" lang="ja-JP" altLang="en-US" sz="1800" b="1" dirty="0">
                <a:solidFill>
                  <a:srgbClr val="3366FF"/>
                </a:solidFill>
              </a:rPr>
              <a:t>簡単な</a:t>
            </a:r>
            <a:r>
              <a:rPr kumimoji="1" lang="en-US" altLang="ja-JP" sz="1800" b="1" dirty="0">
                <a:solidFill>
                  <a:srgbClr val="3366FF"/>
                </a:solidFill>
              </a:rPr>
              <a:t>PC</a:t>
            </a:r>
            <a:r>
              <a:rPr kumimoji="1" lang="ja-JP" altLang="en-US" sz="1800" b="1" dirty="0">
                <a:solidFill>
                  <a:srgbClr val="3366FF"/>
                </a:solidFill>
              </a:rPr>
              <a:t>への展開、</a:t>
            </a:r>
            <a:r>
              <a:rPr kumimoji="1" lang="en-US" altLang="ja-JP" sz="1800" b="1" dirty="0">
                <a:solidFill>
                  <a:srgbClr val="3366FF"/>
                </a:solidFill>
              </a:rPr>
              <a:t>Azure</a:t>
            </a:r>
            <a:r>
              <a:rPr kumimoji="1" lang="ja-JP" altLang="en-US" sz="1800" b="1" dirty="0">
                <a:solidFill>
                  <a:srgbClr val="3366FF"/>
                </a:solidFill>
              </a:rPr>
              <a:t> </a:t>
            </a:r>
            <a:r>
              <a:rPr kumimoji="1" lang="en-US" altLang="ja-JP" sz="1800" b="1" dirty="0">
                <a:solidFill>
                  <a:srgbClr val="3366FF"/>
                </a:solidFill>
              </a:rPr>
              <a:t>AD</a:t>
            </a:r>
            <a:r>
              <a:rPr kumimoji="1" lang="ja-JP" altLang="en-US" sz="1800" b="1" dirty="0">
                <a:solidFill>
                  <a:srgbClr val="3366FF"/>
                </a:solidFill>
              </a:rPr>
              <a:t>へのログオン</a:t>
            </a: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674908" y="1428154"/>
            <a:ext cx="8974418" cy="8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endParaRPr lang="en-US" altLang="ja-JP" sz="1400" kern="0" dirty="0">
              <a:solidFill>
                <a:schemeClr val="tx1"/>
              </a:solidFill>
            </a:endParaRPr>
          </a:p>
        </p:txBody>
      </p:sp>
      <p:sp>
        <p:nvSpPr>
          <p:cNvPr id="121" name="正方形/長方形 120">
            <a:extLst>
              <a:ext uri="{FF2B5EF4-FFF2-40B4-BE49-F238E27FC236}">
                <a16:creationId xmlns:a16="http://schemas.microsoft.com/office/drawing/2014/main" id="{F1B9294D-89DF-4F7F-AC46-60FFDB8D39FB}"/>
              </a:ext>
            </a:extLst>
          </p:cNvPr>
          <p:cNvSpPr/>
          <p:nvPr/>
        </p:nvSpPr>
        <p:spPr bwMode="auto">
          <a:xfrm>
            <a:off x="495300" y="1098069"/>
            <a:ext cx="132601" cy="1397481"/>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8" name="コンテンツ プレースホルダー 2">
            <a:extLst>
              <a:ext uri="{FF2B5EF4-FFF2-40B4-BE49-F238E27FC236}">
                <a16:creationId xmlns:a16="http://schemas.microsoft.com/office/drawing/2014/main" id="{A1DB9297-5CB8-D89B-E350-658BD8F04084}"/>
              </a:ext>
            </a:extLst>
          </p:cNvPr>
          <p:cNvSpPr txBox="1">
            <a:spLocks/>
          </p:cNvSpPr>
          <p:nvPr/>
        </p:nvSpPr>
        <p:spPr bwMode="auto">
          <a:xfrm>
            <a:off x="746028" y="1465569"/>
            <a:ext cx="8974418" cy="8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lnSpc>
                <a:spcPts val="1700"/>
              </a:lnSpc>
              <a:buFont typeface="Wingdings" charset="2"/>
              <a:buNone/>
            </a:pPr>
            <a:r>
              <a:rPr lang="en-US" altLang="ja-JP" sz="1200" kern="0" dirty="0">
                <a:solidFill>
                  <a:schemeClr val="tx1"/>
                </a:solidFill>
              </a:rPr>
              <a:t>PC</a:t>
            </a:r>
            <a:r>
              <a:rPr lang="ja-JP" altLang="en-US" sz="1200" kern="0" dirty="0">
                <a:solidFill>
                  <a:schemeClr val="tx1"/>
                </a:solidFill>
              </a:rPr>
              <a:t>へはエージェントをインストールだけでセットアップは完了し、複雑な手順は必要ありません。</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クラウド上の管理情報を参照し多要素認証によりお客様の用意する</a:t>
            </a:r>
            <a:r>
              <a:rPr lang="en-US" altLang="ja-JP" sz="1200" kern="0" dirty="0">
                <a:solidFill>
                  <a:schemeClr val="tx1"/>
                </a:solidFill>
              </a:rPr>
              <a:t>Azure</a:t>
            </a:r>
            <a:r>
              <a:rPr lang="ja-JP" altLang="en-US" sz="1200" kern="0" dirty="0">
                <a:solidFill>
                  <a:schemeClr val="tx1"/>
                </a:solidFill>
              </a:rPr>
              <a:t> </a:t>
            </a:r>
            <a:r>
              <a:rPr lang="en-US" altLang="ja-JP" sz="1200" kern="0" dirty="0">
                <a:solidFill>
                  <a:schemeClr val="tx1"/>
                </a:solidFill>
              </a:rPr>
              <a:t>AD</a:t>
            </a:r>
            <a:r>
              <a:rPr lang="ja-JP" altLang="en-US" sz="1200" kern="0" dirty="0">
                <a:solidFill>
                  <a:schemeClr val="tx1"/>
                </a:solidFill>
              </a:rPr>
              <a:t>にログオンします。</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ログオンに関する履歴はクラウド上に収集されます。</a:t>
            </a:r>
            <a:endParaRPr lang="en-US" altLang="ja-JP" sz="1200" kern="0" dirty="0">
              <a:solidFill>
                <a:schemeClr val="tx1"/>
              </a:solidFill>
            </a:endParaRPr>
          </a:p>
          <a:p>
            <a:pPr marL="0" indent="0">
              <a:lnSpc>
                <a:spcPts val="1700"/>
              </a:lnSpc>
              <a:buFont typeface="Wingdings" charset="2"/>
              <a:buNone/>
            </a:pPr>
            <a:r>
              <a:rPr lang="ja-JP" altLang="en-US" sz="1200" kern="0" dirty="0">
                <a:solidFill>
                  <a:schemeClr val="tx1"/>
                </a:solidFill>
              </a:rPr>
              <a:t>カード認証＋知識要素、または顔認証</a:t>
            </a:r>
            <a:r>
              <a:rPr lang="en-US" altLang="ja-JP" sz="1200" kern="0" dirty="0">
                <a:solidFill>
                  <a:schemeClr val="tx1"/>
                </a:solidFill>
              </a:rPr>
              <a:t>+</a:t>
            </a:r>
            <a:r>
              <a:rPr lang="ja-JP" altLang="en-US" sz="1200" kern="0" dirty="0">
                <a:solidFill>
                  <a:schemeClr val="tx1"/>
                </a:solidFill>
              </a:rPr>
              <a:t>知識要素に対応します。</a:t>
            </a:r>
            <a:r>
              <a:rPr lang="en-US" altLang="ja-JP" sz="1200" kern="0" dirty="0">
                <a:solidFill>
                  <a:schemeClr val="tx1"/>
                </a:solidFill>
              </a:rPr>
              <a:t>(</a:t>
            </a:r>
            <a:r>
              <a:rPr lang="ja-JP" altLang="en-US" sz="1200" kern="0" dirty="0">
                <a:solidFill>
                  <a:schemeClr val="tx1"/>
                </a:solidFill>
              </a:rPr>
              <a:t>今後、指紋や指静脈へも拡張予定</a:t>
            </a:r>
            <a:r>
              <a:rPr lang="en-US" altLang="ja-JP" sz="1200" kern="0" dirty="0">
                <a:solidFill>
                  <a:schemeClr val="tx1"/>
                </a:solidFill>
              </a:rPr>
              <a:t>)</a:t>
            </a:r>
          </a:p>
        </p:txBody>
      </p:sp>
      <p:grpSp>
        <p:nvGrpSpPr>
          <p:cNvPr id="9" name="グループ化 8">
            <a:extLst>
              <a:ext uri="{FF2B5EF4-FFF2-40B4-BE49-F238E27FC236}">
                <a16:creationId xmlns:a16="http://schemas.microsoft.com/office/drawing/2014/main" id="{9F4E0CE0-0352-6EC0-CE59-2D27BEE36C96}"/>
              </a:ext>
            </a:extLst>
          </p:cNvPr>
          <p:cNvGrpSpPr/>
          <p:nvPr/>
        </p:nvGrpSpPr>
        <p:grpSpPr>
          <a:xfrm>
            <a:off x="2239385" y="5381079"/>
            <a:ext cx="687249" cy="510575"/>
            <a:chOff x="-5922963" y="4064000"/>
            <a:chExt cx="3103563" cy="2327275"/>
          </a:xfrm>
          <a:solidFill>
            <a:schemeClr val="tx1"/>
          </a:solidFill>
        </p:grpSpPr>
        <p:sp>
          <p:nvSpPr>
            <p:cNvPr id="13" name="Freeform 34">
              <a:extLst>
                <a:ext uri="{FF2B5EF4-FFF2-40B4-BE49-F238E27FC236}">
                  <a16:creationId xmlns:a16="http://schemas.microsoft.com/office/drawing/2014/main" id="{1E3CEF1E-46B2-699F-09D0-51349C432751}"/>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 name="Rectangle 35">
              <a:extLst>
                <a:ext uri="{FF2B5EF4-FFF2-40B4-BE49-F238E27FC236}">
                  <a16:creationId xmlns:a16="http://schemas.microsoft.com/office/drawing/2014/main" id="{F39B81BB-DEB2-CB63-6D99-33F4DA98C583}"/>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5" name="Freeform 36">
              <a:extLst>
                <a:ext uri="{FF2B5EF4-FFF2-40B4-BE49-F238E27FC236}">
                  <a16:creationId xmlns:a16="http://schemas.microsoft.com/office/drawing/2014/main" id="{51A811BB-4702-24F7-4421-C6DA9E465AB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Freeform 37">
              <a:extLst>
                <a:ext uri="{FF2B5EF4-FFF2-40B4-BE49-F238E27FC236}">
                  <a16:creationId xmlns:a16="http://schemas.microsoft.com/office/drawing/2014/main" id="{7C3ACA38-8BA6-03FC-F748-78BC4604133B}"/>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Freeform 38">
              <a:extLst>
                <a:ext uri="{FF2B5EF4-FFF2-40B4-BE49-F238E27FC236}">
                  <a16:creationId xmlns:a16="http://schemas.microsoft.com/office/drawing/2014/main" id="{B92FEC8A-24B4-EF12-5739-A7304213996C}"/>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8" name="Freeform 39">
              <a:extLst>
                <a:ext uri="{FF2B5EF4-FFF2-40B4-BE49-F238E27FC236}">
                  <a16:creationId xmlns:a16="http://schemas.microsoft.com/office/drawing/2014/main" id="{0B704712-C33B-E180-096E-296F5DF0034B}"/>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1026" name="Picture 2">
            <a:extLst>
              <a:ext uri="{FF2B5EF4-FFF2-40B4-BE49-F238E27FC236}">
                <a16:creationId xmlns:a16="http://schemas.microsoft.com/office/drawing/2014/main" id="{B35D7783-0889-1233-5783-11174FFD4D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417" y="4442475"/>
            <a:ext cx="2423215" cy="13637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四角形: 角を丸くする 18">
            <a:extLst>
              <a:ext uri="{FF2B5EF4-FFF2-40B4-BE49-F238E27FC236}">
                <a16:creationId xmlns:a16="http://schemas.microsoft.com/office/drawing/2014/main" id="{82CF22E3-7DD1-575D-7696-90FF20FA9CCB}"/>
              </a:ext>
            </a:extLst>
          </p:cNvPr>
          <p:cNvSpPr/>
          <p:nvPr/>
        </p:nvSpPr>
        <p:spPr bwMode="auto">
          <a:xfrm>
            <a:off x="7362345" y="2823969"/>
            <a:ext cx="1746006" cy="1583968"/>
          </a:xfrm>
          <a:prstGeom prst="roundRect">
            <a:avLst>
              <a:gd name="adj" fmla="val 11074"/>
            </a:avLst>
          </a:prstGeom>
          <a:solidFill>
            <a:schemeClr val="bg1">
              <a:alpha val="49804"/>
            </a:schemeClr>
          </a:solidFill>
          <a:ln w="19050">
            <a:solidFill>
              <a:schemeClr val="accent6">
                <a:lumMod val="60000"/>
                <a:lumOff val="40000"/>
              </a:schemeClr>
            </a:solidFill>
            <a:prstDash val="sysDash"/>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grpSp>
        <p:nvGrpSpPr>
          <p:cNvPr id="20" name="グループ化 19">
            <a:extLst>
              <a:ext uri="{FF2B5EF4-FFF2-40B4-BE49-F238E27FC236}">
                <a16:creationId xmlns:a16="http://schemas.microsoft.com/office/drawing/2014/main" id="{5BEF8339-CC2C-C5B3-767B-A4C57371E4D2}"/>
              </a:ext>
            </a:extLst>
          </p:cNvPr>
          <p:cNvGrpSpPr/>
          <p:nvPr/>
        </p:nvGrpSpPr>
        <p:grpSpPr>
          <a:xfrm>
            <a:off x="7772500" y="3781636"/>
            <a:ext cx="933101" cy="383740"/>
            <a:chOff x="2747924" y="2939842"/>
            <a:chExt cx="933101" cy="455940"/>
          </a:xfrm>
        </p:grpSpPr>
        <p:sp>
          <p:nvSpPr>
            <p:cNvPr id="22" name="円柱 21">
              <a:extLst>
                <a:ext uri="{FF2B5EF4-FFF2-40B4-BE49-F238E27FC236}">
                  <a16:creationId xmlns:a16="http://schemas.microsoft.com/office/drawing/2014/main" id="{6A82AAE9-BE87-7AC5-32DC-5337EAEE5C25}"/>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4" name="Text Box 110">
              <a:extLst>
                <a:ext uri="{FF2B5EF4-FFF2-40B4-BE49-F238E27FC236}">
                  <a16:creationId xmlns:a16="http://schemas.microsoft.com/office/drawing/2014/main" id="{47BAFAF1-5BBB-6A0C-B158-565D315A04B9}"/>
                </a:ext>
              </a:extLst>
            </p:cNvPr>
            <p:cNvSpPr txBox="1">
              <a:spLocks noChangeArrowheads="1"/>
            </p:cNvSpPr>
            <p:nvPr/>
          </p:nvSpPr>
          <p:spPr bwMode="auto">
            <a:xfrm>
              <a:off x="2865661" y="3072095"/>
              <a:ext cx="69762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ログ情報</a:t>
              </a:r>
            </a:p>
          </p:txBody>
        </p:sp>
      </p:grpSp>
      <p:grpSp>
        <p:nvGrpSpPr>
          <p:cNvPr id="26" name="グループ化 25">
            <a:extLst>
              <a:ext uri="{FF2B5EF4-FFF2-40B4-BE49-F238E27FC236}">
                <a16:creationId xmlns:a16="http://schemas.microsoft.com/office/drawing/2014/main" id="{0E9A3D0C-F1D0-100D-A141-7339A3407DD0}"/>
              </a:ext>
            </a:extLst>
          </p:cNvPr>
          <p:cNvGrpSpPr/>
          <p:nvPr/>
        </p:nvGrpSpPr>
        <p:grpSpPr>
          <a:xfrm>
            <a:off x="7761998" y="3406032"/>
            <a:ext cx="954107" cy="383741"/>
            <a:chOff x="2737420" y="2939842"/>
            <a:chExt cx="954107" cy="455940"/>
          </a:xfrm>
        </p:grpSpPr>
        <p:sp>
          <p:nvSpPr>
            <p:cNvPr id="27" name="円柱 26">
              <a:extLst>
                <a:ext uri="{FF2B5EF4-FFF2-40B4-BE49-F238E27FC236}">
                  <a16:creationId xmlns:a16="http://schemas.microsoft.com/office/drawing/2014/main" id="{F00D8E2B-2F06-5557-D675-B57C3A340209}"/>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8" name="Text Box 110">
              <a:extLst>
                <a:ext uri="{FF2B5EF4-FFF2-40B4-BE49-F238E27FC236}">
                  <a16:creationId xmlns:a16="http://schemas.microsoft.com/office/drawing/2014/main" id="{5444F6D3-405C-52F7-124D-566298851F83}"/>
                </a:ext>
              </a:extLst>
            </p:cNvPr>
            <p:cNvSpPr txBox="1">
              <a:spLocks noChangeArrowheads="1"/>
            </p:cNvSpPr>
            <p:nvPr/>
          </p:nvSpPr>
          <p:spPr bwMode="auto">
            <a:xfrm>
              <a:off x="2737420" y="3072094"/>
              <a:ext cx="954107" cy="292546"/>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ポリシー</a:t>
              </a: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情報</a:t>
              </a:r>
            </a:p>
          </p:txBody>
        </p:sp>
      </p:grpSp>
      <p:grpSp>
        <p:nvGrpSpPr>
          <p:cNvPr id="29" name="グループ化 28">
            <a:extLst>
              <a:ext uri="{FF2B5EF4-FFF2-40B4-BE49-F238E27FC236}">
                <a16:creationId xmlns:a16="http://schemas.microsoft.com/office/drawing/2014/main" id="{332D3AC6-4FEE-6491-AABD-7EDD9395E9EC}"/>
              </a:ext>
            </a:extLst>
          </p:cNvPr>
          <p:cNvGrpSpPr/>
          <p:nvPr/>
        </p:nvGrpSpPr>
        <p:grpSpPr>
          <a:xfrm>
            <a:off x="7772501" y="3027590"/>
            <a:ext cx="933101" cy="383740"/>
            <a:chOff x="2747924" y="2939842"/>
            <a:chExt cx="933101" cy="455940"/>
          </a:xfrm>
        </p:grpSpPr>
        <p:sp>
          <p:nvSpPr>
            <p:cNvPr id="30" name="円柱 29">
              <a:extLst>
                <a:ext uri="{FF2B5EF4-FFF2-40B4-BE49-F238E27FC236}">
                  <a16:creationId xmlns:a16="http://schemas.microsoft.com/office/drawing/2014/main" id="{8CB08B71-14E5-85D2-AE7D-EE976221E295}"/>
                </a:ext>
              </a:extLst>
            </p:cNvPr>
            <p:cNvSpPr/>
            <p:nvPr/>
          </p:nvSpPr>
          <p:spPr>
            <a:xfrm>
              <a:off x="2747924" y="2939842"/>
              <a:ext cx="933101" cy="45594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31" name="Text Box 110">
              <a:extLst>
                <a:ext uri="{FF2B5EF4-FFF2-40B4-BE49-F238E27FC236}">
                  <a16:creationId xmlns:a16="http://schemas.microsoft.com/office/drawing/2014/main" id="{14D73537-5EB8-94D9-48C4-1847B653496D}"/>
                </a:ext>
              </a:extLst>
            </p:cNvPr>
            <p:cNvSpPr txBox="1">
              <a:spLocks noChangeArrowheads="1"/>
            </p:cNvSpPr>
            <p:nvPr/>
          </p:nvSpPr>
          <p:spPr bwMode="auto">
            <a:xfrm>
              <a:off x="2801541" y="3072095"/>
              <a:ext cx="825867" cy="292547"/>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利用者情報</a:t>
              </a:r>
            </a:p>
          </p:txBody>
        </p:sp>
      </p:grpSp>
      <p:pic>
        <p:nvPicPr>
          <p:cNvPr id="34" name="グラフィックス 33">
            <a:extLst>
              <a:ext uri="{FF2B5EF4-FFF2-40B4-BE49-F238E27FC236}">
                <a16:creationId xmlns:a16="http://schemas.microsoft.com/office/drawing/2014/main" id="{2B52E871-B440-0CE8-91F7-DAEF6C6FDE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09017" y="3137898"/>
            <a:ext cx="665663" cy="665663"/>
          </a:xfrm>
          <a:prstGeom prst="rect">
            <a:avLst/>
          </a:prstGeom>
        </p:spPr>
      </p:pic>
      <p:sp>
        <p:nvSpPr>
          <p:cNvPr id="35" name="Text Box 53">
            <a:extLst>
              <a:ext uri="{FF2B5EF4-FFF2-40B4-BE49-F238E27FC236}">
                <a16:creationId xmlns:a16="http://schemas.microsoft.com/office/drawing/2014/main" id="{0DC37D52-3AAB-C91F-5151-CF6ADBAA73F5}"/>
              </a:ext>
            </a:extLst>
          </p:cNvPr>
          <p:cNvSpPr txBox="1">
            <a:spLocks noChangeArrowheads="1"/>
          </p:cNvSpPr>
          <p:nvPr/>
        </p:nvSpPr>
        <p:spPr bwMode="auto">
          <a:xfrm>
            <a:off x="3431519" y="2829345"/>
            <a:ext cx="15871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r>
              <a:rPr lang="en-US" altLang="ja-JP"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Azure AD</a:t>
            </a:r>
            <a:endParaRPr lang="ja-JP" altLang="en-US" sz="11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6" name="吹き出し: 四角形 35">
            <a:extLst>
              <a:ext uri="{FF2B5EF4-FFF2-40B4-BE49-F238E27FC236}">
                <a16:creationId xmlns:a16="http://schemas.microsoft.com/office/drawing/2014/main" id="{F84D13AA-7B37-A236-7E75-6EB5DFBDF62B}"/>
              </a:ext>
            </a:extLst>
          </p:cNvPr>
          <p:cNvSpPr/>
          <p:nvPr/>
        </p:nvSpPr>
        <p:spPr bwMode="auto">
          <a:xfrm>
            <a:off x="674908" y="4625246"/>
            <a:ext cx="1808419" cy="612823"/>
          </a:xfrm>
          <a:prstGeom prst="wedgeRectCallout">
            <a:avLst>
              <a:gd name="adj1" fmla="val 40488"/>
              <a:gd name="adj2" fmla="val 80031"/>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PC</a:t>
            </a: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にはエージェントの</a:t>
            </a:r>
            <a:endPar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インストールだけ</a:t>
            </a:r>
          </a:p>
        </p:txBody>
      </p:sp>
      <p:sp>
        <p:nvSpPr>
          <p:cNvPr id="37" name="吹き出し: 四角形 36">
            <a:extLst>
              <a:ext uri="{FF2B5EF4-FFF2-40B4-BE49-F238E27FC236}">
                <a16:creationId xmlns:a16="http://schemas.microsoft.com/office/drawing/2014/main" id="{3C2B1E15-FFDC-D88C-58C8-3F1E0BEBA74A}"/>
              </a:ext>
            </a:extLst>
          </p:cNvPr>
          <p:cNvSpPr/>
          <p:nvPr/>
        </p:nvSpPr>
        <p:spPr bwMode="auto">
          <a:xfrm>
            <a:off x="6204664" y="4976479"/>
            <a:ext cx="1431200" cy="612823"/>
          </a:xfrm>
          <a:prstGeom prst="wedgeRectCallout">
            <a:avLst>
              <a:gd name="adj1" fmla="val -39300"/>
              <a:gd name="adj2" fmla="val -81500"/>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クラウド上の</a:t>
            </a:r>
            <a:endPar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indent="0" algn="ctr" defTabSz="914400" rtl="0" eaLnBrk="1" fontAlgn="base" latinLnBrk="0" hangingPunct="1">
              <a:lnSpc>
                <a:spcPct val="100000"/>
              </a:lnSpc>
              <a:spcBef>
                <a:spcPct val="20000"/>
              </a:spcBef>
              <a:spcAft>
                <a:spcPct val="0"/>
              </a:spcAft>
              <a:buClr>
                <a:srgbClr val="5330C1"/>
              </a:buClr>
              <a:buSzTx/>
              <a:tabLst/>
            </a:pP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管理情報と連携</a:t>
            </a:r>
          </a:p>
        </p:txBody>
      </p:sp>
      <p:sp>
        <p:nvSpPr>
          <p:cNvPr id="38" name="吹き出し: 四角形 37">
            <a:extLst>
              <a:ext uri="{FF2B5EF4-FFF2-40B4-BE49-F238E27FC236}">
                <a16:creationId xmlns:a16="http://schemas.microsoft.com/office/drawing/2014/main" id="{A33C0416-8D9B-161E-4F60-2F015F8887E5}"/>
              </a:ext>
            </a:extLst>
          </p:cNvPr>
          <p:cNvSpPr/>
          <p:nvPr/>
        </p:nvSpPr>
        <p:spPr bwMode="auto">
          <a:xfrm>
            <a:off x="1826212" y="3508664"/>
            <a:ext cx="1808419" cy="526989"/>
          </a:xfrm>
          <a:prstGeom prst="wedgeRectCallout">
            <a:avLst>
              <a:gd name="adj1" fmla="val 70641"/>
              <a:gd name="adj2" fmla="val 48613"/>
            </a:avLst>
          </a:prstGeom>
          <a:solidFill>
            <a:srgbClr val="FFC000">
              <a:alpha val="30196"/>
            </a:srgbClr>
          </a:solidFill>
          <a:ln w="12700">
            <a:solidFill>
              <a:srgbClr val="FFC000"/>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Azure AD</a:t>
            </a:r>
            <a:r>
              <a:rPr kumimoji="1" lang="ja-JP" altLang="en-US" sz="110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にログオン</a:t>
            </a:r>
          </a:p>
        </p:txBody>
      </p:sp>
      <p:sp>
        <p:nvSpPr>
          <p:cNvPr id="39" name="矢印: 右 38">
            <a:extLst>
              <a:ext uri="{FF2B5EF4-FFF2-40B4-BE49-F238E27FC236}">
                <a16:creationId xmlns:a16="http://schemas.microsoft.com/office/drawing/2014/main" id="{31980558-0FFE-03CD-A08F-A6860F8ECE9C}"/>
              </a:ext>
            </a:extLst>
          </p:cNvPr>
          <p:cNvSpPr/>
          <p:nvPr/>
        </p:nvSpPr>
        <p:spPr bwMode="auto">
          <a:xfrm rot="16200000">
            <a:off x="3993354" y="3825699"/>
            <a:ext cx="526987" cy="544031"/>
          </a:xfrm>
          <a:prstGeom prst="rightArrow">
            <a:avLst/>
          </a:prstGeom>
          <a:solidFill>
            <a:srgbClr val="92D050">
              <a:alpha val="50196"/>
            </a:srgbClr>
          </a:solidFill>
          <a:ln>
            <a:solidFill>
              <a:srgbClr val="0099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2" name="雲 31">
            <a:extLst>
              <a:ext uri="{FF2B5EF4-FFF2-40B4-BE49-F238E27FC236}">
                <a16:creationId xmlns:a16="http://schemas.microsoft.com/office/drawing/2014/main" id="{911C22D3-9FC5-6411-E18B-21C72FEA4432}"/>
              </a:ext>
            </a:extLst>
          </p:cNvPr>
          <p:cNvSpPr/>
          <p:nvPr/>
        </p:nvSpPr>
        <p:spPr bwMode="auto">
          <a:xfrm>
            <a:off x="5428703" y="4100511"/>
            <a:ext cx="1925746" cy="600236"/>
          </a:xfrm>
          <a:prstGeom prst="cloud">
            <a:avLst/>
          </a:prstGeom>
          <a:solidFill>
            <a:schemeClr val="bg1"/>
          </a:solidFill>
          <a:ln>
            <a:solidFill>
              <a:schemeClr val="bg1">
                <a:lumMod val="50000"/>
              </a:schemeClr>
            </a:solidFill>
          </a:ln>
          <a:effectLst/>
        </p:spPr>
        <p:txBody>
          <a:bodyPr vert="horz" wrap="square" lIns="108000" tIns="36000" rIns="10800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rgbClr val="5330C1"/>
              </a:buClr>
              <a:buSzTx/>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Internet</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42" name="グループ化 41">
            <a:extLst>
              <a:ext uri="{FF2B5EF4-FFF2-40B4-BE49-F238E27FC236}">
                <a16:creationId xmlns:a16="http://schemas.microsoft.com/office/drawing/2014/main" id="{587DC3DB-878F-1A84-B65F-664CC8352F6E}"/>
              </a:ext>
            </a:extLst>
          </p:cNvPr>
          <p:cNvGrpSpPr/>
          <p:nvPr/>
        </p:nvGrpSpPr>
        <p:grpSpPr>
          <a:xfrm>
            <a:off x="1223898" y="5562883"/>
            <a:ext cx="979755" cy="569480"/>
            <a:chOff x="4668800" y="4119168"/>
            <a:chExt cx="979755" cy="569480"/>
          </a:xfrm>
        </p:grpSpPr>
        <p:sp>
          <p:nvSpPr>
            <p:cNvPr id="43" name="円柱 42">
              <a:extLst>
                <a:ext uri="{FF2B5EF4-FFF2-40B4-BE49-F238E27FC236}">
                  <a16:creationId xmlns:a16="http://schemas.microsoft.com/office/drawing/2014/main" id="{654F02D6-FA6E-F4F8-CD71-D6038574E615}"/>
                </a:ext>
              </a:extLst>
            </p:cNvPr>
            <p:cNvSpPr/>
            <p:nvPr/>
          </p:nvSpPr>
          <p:spPr>
            <a:xfrm>
              <a:off x="4692127" y="4119168"/>
              <a:ext cx="933101" cy="569480"/>
            </a:xfrm>
            <a:prstGeom prst="can">
              <a:avLst>
                <a:gd name="adj" fmla="val 17003"/>
              </a:avLst>
            </a:prstGeom>
            <a:ln>
              <a:solidFill>
                <a:srgbClr val="8BA7FF"/>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44" name="Text Box 110">
              <a:extLst>
                <a:ext uri="{FF2B5EF4-FFF2-40B4-BE49-F238E27FC236}">
                  <a16:creationId xmlns:a16="http://schemas.microsoft.com/office/drawing/2014/main" id="{489BABAA-CFEA-5D0F-6B3B-BA82F7D0C9A7}"/>
                </a:ext>
              </a:extLst>
            </p:cNvPr>
            <p:cNvSpPr txBox="1">
              <a:spLocks noChangeArrowheads="1"/>
            </p:cNvSpPr>
            <p:nvPr/>
          </p:nvSpPr>
          <p:spPr bwMode="auto">
            <a:xfrm>
              <a:off x="4668800" y="4254185"/>
              <a:ext cx="979755" cy="384721"/>
            </a:xfrm>
            <a:prstGeom prst="rect">
              <a:avLst/>
            </a:prstGeom>
            <a:noFill/>
            <a:ln>
              <a:noFill/>
            </a:ln>
            <a:effectLst>
              <a:prstShdw prst="shdw17" dist="17961" dir="2700000">
                <a:schemeClr val="accent1">
                  <a:gamma/>
                  <a:shade val="60000"/>
                  <a:invGamma/>
                </a:schemeClr>
              </a:prstShdw>
            </a:effectLst>
          </p:spPr>
          <p:txBody>
            <a:bodyPr wrap="none">
              <a:spAutoFit/>
            </a:bodyPr>
            <a:lstStyle/>
            <a:p>
              <a:pPr algn="ctr" eaLnBrk="1" hangingPunct="1">
                <a:defRPr/>
              </a:pPr>
              <a:r>
                <a:rPr lang="ja-JP" altLang="en-US"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キャッシュ</a:t>
              </a:r>
              <a:endParaRPr lang="en-US" altLang="ja-JP" sz="10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algn="ctr" eaLnBrk="1" hangingPunct="1">
                <a:defRPr/>
              </a:pPr>
              <a:r>
                <a:rPr lang="en-US" altLang="ja-JP"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オフライン用</a:t>
              </a:r>
              <a:r>
                <a:rPr lang="en-US" altLang="ja-JP"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endParaRPr lang="ja-JP" altLang="en-US" sz="9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2907131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lang="ja-JP" altLang="en-US" dirty="0"/>
              <a:t>動作環境</a:t>
            </a:r>
            <a:endParaRPr kumimoji="1" lang="ja-JP" altLang="en-US" dirty="0"/>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27</a:t>
            </a:fld>
            <a:endParaRPr lang="en-US" altLang="ja-JP"/>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sp>
        <p:nvSpPr>
          <p:cNvPr id="23" name="コンテンツ プレースホルダー 2">
            <a:extLst>
              <a:ext uri="{FF2B5EF4-FFF2-40B4-BE49-F238E27FC236}">
                <a16:creationId xmlns:a16="http://schemas.microsoft.com/office/drawing/2014/main" id="{705B1876-A8CB-4AF4-A560-11654517A64C}"/>
              </a:ext>
            </a:extLst>
          </p:cNvPr>
          <p:cNvSpPr>
            <a:spLocks noGrp="1"/>
          </p:cNvSpPr>
          <p:nvPr>
            <p:ph idx="1"/>
          </p:nvPr>
        </p:nvSpPr>
        <p:spPr>
          <a:xfrm>
            <a:off x="751109" y="1032219"/>
            <a:ext cx="8185316" cy="371884"/>
          </a:xfrm>
        </p:spPr>
        <p:txBody>
          <a:bodyPr/>
          <a:lstStyle/>
          <a:p>
            <a:pPr marL="0" indent="0">
              <a:buNone/>
            </a:pPr>
            <a:r>
              <a:rPr kumimoji="1" lang="en-US" altLang="ja-JP" sz="1800" b="1" dirty="0">
                <a:solidFill>
                  <a:srgbClr val="3366FF"/>
                </a:solidFill>
              </a:rPr>
              <a:t>Microsoft</a:t>
            </a:r>
            <a:r>
              <a:rPr kumimoji="1" lang="ja-JP" altLang="en-US" sz="1800" b="1" dirty="0">
                <a:solidFill>
                  <a:srgbClr val="3366FF"/>
                </a:solidFill>
              </a:rPr>
              <a:t>のサポートするブラウザ、</a:t>
            </a:r>
            <a:r>
              <a:rPr lang="en-US" altLang="ja-JP" sz="1800" b="1" dirty="0">
                <a:solidFill>
                  <a:srgbClr val="3366FF"/>
                </a:solidFill>
              </a:rPr>
              <a:t>Windows 11</a:t>
            </a:r>
            <a:r>
              <a:rPr kumimoji="1" lang="ja-JP" altLang="en-US" sz="1800" b="1" dirty="0">
                <a:solidFill>
                  <a:srgbClr val="3366FF"/>
                </a:solidFill>
              </a:rPr>
              <a:t>環境をサポート</a:t>
            </a:r>
          </a:p>
        </p:txBody>
      </p:sp>
      <p:sp>
        <p:nvSpPr>
          <p:cNvPr id="25" name="コンテンツ プレースホルダー 2">
            <a:extLst>
              <a:ext uri="{FF2B5EF4-FFF2-40B4-BE49-F238E27FC236}">
                <a16:creationId xmlns:a16="http://schemas.microsoft.com/office/drawing/2014/main" id="{87DC98FE-FCA0-4FF6-9FFA-2E0C27CAFA7C}"/>
              </a:ext>
            </a:extLst>
          </p:cNvPr>
          <p:cNvSpPr txBox="1">
            <a:spLocks/>
          </p:cNvSpPr>
          <p:nvPr/>
        </p:nvSpPr>
        <p:spPr bwMode="auto">
          <a:xfrm>
            <a:off x="674908" y="1428154"/>
            <a:ext cx="8974418" cy="8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endParaRPr lang="en-US" altLang="ja-JP" sz="1400" kern="0" dirty="0">
              <a:solidFill>
                <a:schemeClr val="tx1"/>
              </a:solidFill>
            </a:endParaRPr>
          </a:p>
        </p:txBody>
      </p:sp>
      <p:sp>
        <p:nvSpPr>
          <p:cNvPr id="8" name="コンテンツ プレースホルダー 2">
            <a:extLst>
              <a:ext uri="{FF2B5EF4-FFF2-40B4-BE49-F238E27FC236}">
                <a16:creationId xmlns:a16="http://schemas.microsoft.com/office/drawing/2014/main" id="{A1DB9297-5CB8-D89B-E350-658BD8F04084}"/>
              </a:ext>
            </a:extLst>
          </p:cNvPr>
          <p:cNvSpPr txBox="1">
            <a:spLocks/>
          </p:cNvSpPr>
          <p:nvPr/>
        </p:nvSpPr>
        <p:spPr bwMode="auto">
          <a:xfrm>
            <a:off x="751108" y="1453321"/>
            <a:ext cx="8974418" cy="1202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144000" indent="-144000">
              <a:lnSpc>
                <a:spcPts val="1700"/>
              </a:lnSpc>
              <a:buFont typeface="Wingdings" charset="2"/>
              <a:buNone/>
            </a:pPr>
            <a:r>
              <a:rPr lang="ja-JP" altLang="en-US" sz="1200" kern="0" dirty="0">
                <a:solidFill>
                  <a:schemeClr val="tx1"/>
                </a:solidFill>
              </a:rPr>
              <a:t>・管理業務を行うブラウザ</a:t>
            </a:r>
            <a:r>
              <a:rPr lang="en-US" altLang="ja-JP" sz="1200" kern="0" dirty="0">
                <a:solidFill>
                  <a:schemeClr val="tx1"/>
                </a:solidFill>
              </a:rPr>
              <a:t>Microsoft</a:t>
            </a:r>
            <a:r>
              <a:rPr lang="ja-JP" altLang="en-US" sz="1200" kern="0" dirty="0">
                <a:solidFill>
                  <a:schemeClr val="tx1"/>
                </a:solidFill>
              </a:rPr>
              <a:t> </a:t>
            </a:r>
            <a:r>
              <a:rPr lang="en-US" altLang="ja-JP" sz="1200" kern="0" dirty="0">
                <a:solidFill>
                  <a:schemeClr val="tx1"/>
                </a:solidFill>
              </a:rPr>
              <a:t>Edge</a:t>
            </a:r>
            <a:r>
              <a:rPr lang="ja-JP" altLang="en-US" sz="1200" kern="0" dirty="0">
                <a:solidFill>
                  <a:schemeClr val="tx1"/>
                </a:solidFill>
              </a:rPr>
              <a:t> </a:t>
            </a:r>
            <a:br>
              <a:rPr lang="en-US" altLang="ja-JP" sz="1200" kern="0" dirty="0">
                <a:solidFill>
                  <a:schemeClr val="tx1"/>
                </a:solidFill>
              </a:rPr>
            </a:br>
            <a:r>
              <a:rPr lang="en-US" altLang="ja-JP" sz="1200" kern="0" dirty="0">
                <a:solidFill>
                  <a:schemeClr val="tx1"/>
                </a:solidFill>
              </a:rPr>
              <a:t>(Chromium</a:t>
            </a:r>
            <a:r>
              <a:rPr lang="ja-JP" altLang="en-US" sz="1200" kern="0" dirty="0">
                <a:solidFill>
                  <a:schemeClr val="tx1"/>
                </a:solidFill>
              </a:rPr>
              <a:t>対応版以降</a:t>
            </a:r>
            <a:r>
              <a:rPr lang="en-US" altLang="ja-JP" sz="1200" kern="0" dirty="0">
                <a:solidFill>
                  <a:schemeClr val="tx1"/>
                </a:solidFill>
              </a:rPr>
              <a:t>)</a:t>
            </a:r>
          </a:p>
          <a:p>
            <a:pPr marL="144000" indent="-144000">
              <a:lnSpc>
                <a:spcPts val="1700"/>
              </a:lnSpc>
              <a:buFont typeface="Wingdings" charset="2"/>
              <a:buNone/>
            </a:pPr>
            <a:r>
              <a:rPr lang="ja-JP" altLang="en-US" sz="1200" kern="0" dirty="0">
                <a:solidFill>
                  <a:schemeClr val="tx1"/>
                </a:solidFill>
              </a:rPr>
              <a:t>・クライアント</a:t>
            </a:r>
            <a:br>
              <a:rPr lang="en-US" altLang="ja-JP" sz="1200" kern="0" dirty="0">
                <a:solidFill>
                  <a:schemeClr val="tx1"/>
                </a:solidFill>
              </a:rPr>
            </a:br>
            <a:r>
              <a:rPr lang="en-US" altLang="ja-JP" sz="1200" kern="0" dirty="0">
                <a:solidFill>
                  <a:schemeClr val="tx1"/>
                </a:solidFill>
              </a:rPr>
              <a:t>Windows 11 Pro/Enterprise 64bit (MS</a:t>
            </a:r>
            <a:r>
              <a:rPr lang="ja-JP" altLang="en-US" sz="1200" kern="0" dirty="0">
                <a:solidFill>
                  <a:schemeClr val="tx1"/>
                </a:solidFill>
              </a:rPr>
              <a:t>サポートバージョン下限～</a:t>
            </a:r>
            <a:r>
              <a:rPr lang="en-US" altLang="ja-JP" sz="1200" kern="0" dirty="0">
                <a:solidFill>
                  <a:schemeClr val="tx1"/>
                </a:solidFill>
              </a:rPr>
              <a:t>23H2)</a:t>
            </a:r>
          </a:p>
        </p:txBody>
      </p:sp>
      <p:sp>
        <p:nvSpPr>
          <p:cNvPr id="3" name="コンテンツ プレースホルダー 2">
            <a:extLst>
              <a:ext uri="{FF2B5EF4-FFF2-40B4-BE49-F238E27FC236}">
                <a16:creationId xmlns:a16="http://schemas.microsoft.com/office/drawing/2014/main" id="{86EA551D-2E16-7FA2-CE04-0C844DCA47A6}"/>
              </a:ext>
            </a:extLst>
          </p:cNvPr>
          <p:cNvSpPr txBox="1">
            <a:spLocks/>
          </p:cNvSpPr>
          <p:nvPr/>
        </p:nvSpPr>
        <p:spPr bwMode="auto">
          <a:xfrm>
            <a:off x="495300" y="3001774"/>
            <a:ext cx="8832292" cy="371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0" indent="0">
              <a:buFont typeface="Wingdings" charset="2"/>
              <a:buNone/>
            </a:pPr>
            <a:r>
              <a:rPr lang="en-US" altLang="ja-JP" sz="1050" kern="0" dirty="0">
                <a:solidFill>
                  <a:schemeClr val="tx1"/>
                </a:solidFill>
              </a:rPr>
              <a:t>※</a:t>
            </a:r>
            <a:r>
              <a:rPr lang="ja-JP" altLang="en-US" sz="1050" kern="0" dirty="0">
                <a:solidFill>
                  <a:schemeClr val="tx1"/>
                </a:solidFill>
              </a:rPr>
              <a:t> 「</a:t>
            </a:r>
            <a:r>
              <a:rPr lang="en-US" altLang="ja-JP" sz="1050" kern="0" dirty="0">
                <a:solidFill>
                  <a:schemeClr val="tx1"/>
                </a:solidFill>
              </a:rPr>
              <a:t>Azure</a:t>
            </a:r>
            <a:r>
              <a:rPr lang="ja-JP" altLang="en-US" sz="1050" kern="0" dirty="0">
                <a:solidFill>
                  <a:schemeClr val="tx1"/>
                </a:solidFill>
              </a:rPr>
              <a:t> </a:t>
            </a:r>
            <a:r>
              <a:rPr lang="en-US" altLang="ja-JP" sz="1050" kern="0" dirty="0">
                <a:solidFill>
                  <a:schemeClr val="tx1"/>
                </a:solidFill>
              </a:rPr>
              <a:t>AD</a:t>
            </a:r>
            <a:r>
              <a:rPr lang="ja-JP" altLang="en-US" sz="1050" kern="0" dirty="0">
                <a:solidFill>
                  <a:schemeClr val="tx1"/>
                </a:solidFill>
              </a:rPr>
              <a:t>」は</a:t>
            </a:r>
            <a:r>
              <a:rPr lang="en-US" altLang="ja-JP" sz="1050" kern="0" dirty="0">
                <a:solidFill>
                  <a:schemeClr val="tx1"/>
                </a:solidFill>
              </a:rPr>
              <a:t>2023</a:t>
            </a:r>
            <a:r>
              <a:rPr lang="ja-JP" altLang="en-US" sz="1050" kern="0" dirty="0">
                <a:solidFill>
                  <a:schemeClr val="tx1"/>
                </a:solidFill>
              </a:rPr>
              <a:t>年夏以降で「</a:t>
            </a:r>
            <a:r>
              <a:rPr lang="en-US" altLang="ja-JP" sz="1050" kern="0" dirty="0">
                <a:solidFill>
                  <a:schemeClr val="tx1"/>
                </a:solidFill>
              </a:rPr>
              <a:t>Microsoft</a:t>
            </a:r>
            <a:r>
              <a:rPr lang="ja-JP" altLang="en-US" sz="1050" kern="0" dirty="0">
                <a:solidFill>
                  <a:schemeClr val="tx1"/>
                </a:solidFill>
              </a:rPr>
              <a:t> </a:t>
            </a:r>
            <a:r>
              <a:rPr lang="en-US" altLang="ja-JP" sz="1050" kern="0" dirty="0">
                <a:solidFill>
                  <a:schemeClr val="tx1"/>
                </a:solidFill>
              </a:rPr>
              <a:t>Entra</a:t>
            </a:r>
            <a:r>
              <a:rPr lang="ja-JP" altLang="en-US" sz="1050" kern="0" dirty="0">
                <a:solidFill>
                  <a:schemeClr val="tx1"/>
                </a:solidFill>
              </a:rPr>
              <a:t> </a:t>
            </a:r>
            <a:r>
              <a:rPr lang="en-US" altLang="ja-JP" sz="1050" kern="0" dirty="0">
                <a:solidFill>
                  <a:schemeClr val="tx1"/>
                </a:solidFill>
              </a:rPr>
              <a:t>ID</a:t>
            </a:r>
            <a:r>
              <a:rPr lang="ja-JP" altLang="en-US" sz="1050" kern="0" dirty="0">
                <a:solidFill>
                  <a:schemeClr val="tx1"/>
                </a:solidFill>
              </a:rPr>
              <a:t>」に名称を変更していますが当製品に影響はありません。</a:t>
            </a:r>
            <a:endParaRPr lang="en-US" altLang="ja-JP" sz="1050" kern="0" dirty="0">
              <a:solidFill>
                <a:schemeClr val="tx1"/>
              </a:solidFill>
            </a:endParaRPr>
          </a:p>
        </p:txBody>
      </p:sp>
      <p:sp>
        <p:nvSpPr>
          <p:cNvPr id="5" name="正方形/長方形 4">
            <a:extLst>
              <a:ext uri="{FF2B5EF4-FFF2-40B4-BE49-F238E27FC236}">
                <a16:creationId xmlns:a16="http://schemas.microsoft.com/office/drawing/2014/main" id="{EB4C69D2-37F8-C367-D089-71E065B39055}"/>
              </a:ext>
            </a:extLst>
          </p:cNvPr>
          <p:cNvSpPr/>
          <p:nvPr/>
        </p:nvSpPr>
        <p:spPr bwMode="auto">
          <a:xfrm>
            <a:off x="495300" y="1098069"/>
            <a:ext cx="132601" cy="1271751"/>
          </a:xfrm>
          <a:prstGeom prst="rect">
            <a:avLst/>
          </a:prstGeom>
          <a:solidFill>
            <a:srgbClr val="3366FF"/>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38796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9845A0-E042-491D-8819-BC3E5DC49DFE}"/>
              </a:ext>
            </a:extLst>
          </p:cNvPr>
          <p:cNvSpPr>
            <a:spLocks noGrp="1"/>
          </p:cNvSpPr>
          <p:nvPr>
            <p:ph type="ftr" sz="quarter" idx="10"/>
          </p:nvPr>
        </p:nvSpPr>
        <p:spPr/>
        <p:txBody>
          <a:bodyPr/>
          <a:lstStyle/>
          <a:p>
            <a:pPr>
              <a:defRPr/>
            </a:pPr>
            <a:r>
              <a:rPr lang="en-US" altLang="ja-JP" dirty="0"/>
              <a:t>© Computer Engineering &amp; Consulting Ltd. All rights reserved.</a:t>
            </a:r>
          </a:p>
        </p:txBody>
      </p:sp>
      <p:sp>
        <p:nvSpPr>
          <p:cNvPr id="4" name="正方形/長方形 3">
            <a:extLst>
              <a:ext uri="{FF2B5EF4-FFF2-40B4-BE49-F238E27FC236}">
                <a16:creationId xmlns:a16="http://schemas.microsoft.com/office/drawing/2014/main" id="{24138345-0A36-4482-8E70-F3455A39DBF1}"/>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dirty="0">
              <a:latin typeface="メイリオ" panose="020B0604030504040204" pitchFamily="50" charset="-128"/>
              <a:ea typeface="メイリオ" panose="020B0604030504040204" pitchFamily="50" charset="-128"/>
              <a:cs typeface="Meiryo UI" pitchFamily="50" charset="-128"/>
            </a:endParaRPr>
          </a:p>
        </p:txBody>
      </p:sp>
      <p:sp>
        <p:nvSpPr>
          <p:cNvPr id="7" name="スライド番号プレースホルダー 21">
            <a:extLst>
              <a:ext uri="{FF2B5EF4-FFF2-40B4-BE49-F238E27FC236}">
                <a16:creationId xmlns:a16="http://schemas.microsoft.com/office/drawing/2014/main" id="{8FA796E5-089F-4AC0-B951-50F734DECACB}"/>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28</a:t>
            </a:fld>
            <a:endParaRPr lang="en-US" altLang="ja-JP"/>
          </a:p>
        </p:txBody>
      </p:sp>
      <p:sp>
        <p:nvSpPr>
          <p:cNvPr id="6" name="タイトル 1">
            <a:extLst>
              <a:ext uri="{FF2B5EF4-FFF2-40B4-BE49-F238E27FC236}">
                <a16:creationId xmlns:a16="http://schemas.microsoft.com/office/drawing/2014/main" id="{FB70E813-CC32-4F47-9772-DAAB11A48FE9}"/>
              </a:ext>
            </a:extLst>
          </p:cNvPr>
          <p:cNvSpPr txBox="1">
            <a:spLocks/>
          </p:cNvSpPr>
          <p:nvPr/>
        </p:nvSpPr>
        <p:spPr>
          <a:xfrm>
            <a:off x="838431" y="258786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endParaRPr lang="en-US" altLang="ja-JP" sz="3200" b="1" kern="0" dirty="0">
              <a:solidFill>
                <a:schemeClr val="tx1">
                  <a:lumMod val="85000"/>
                  <a:lumOff val="15000"/>
                </a:schemeClr>
              </a:solidFill>
            </a:endParaRPr>
          </a:p>
          <a:p>
            <a:r>
              <a:rPr lang="ja-JP" altLang="en-US" sz="3200" b="1" kern="0" dirty="0">
                <a:solidFill>
                  <a:schemeClr val="tx1">
                    <a:lumMod val="85000"/>
                    <a:lumOff val="15000"/>
                  </a:schemeClr>
                </a:solidFill>
              </a:rPr>
              <a:t>シングルサインオン（オプション機能）</a:t>
            </a:r>
            <a:endParaRPr lang="en-US" altLang="ja-JP" sz="3200" b="1" kern="0" dirty="0">
              <a:solidFill>
                <a:schemeClr val="tx1">
                  <a:lumMod val="85000"/>
                  <a:lumOff val="15000"/>
                </a:schemeClr>
              </a:solidFill>
            </a:endParaRPr>
          </a:p>
        </p:txBody>
      </p:sp>
    </p:spTree>
    <p:extLst>
      <p:ext uri="{BB962C8B-B14F-4D97-AF65-F5344CB8AC3E}">
        <p14:creationId xmlns:p14="http://schemas.microsoft.com/office/powerpoint/2010/main" val="661423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06B595AB-2D4B-4B29-A847-D5D38D23629D}"/>
              </a:ext>
            </a:extLst>
          </p:cNvPr>
          <p:cNvSpPr/>
          <p:nvPr/>
        </p:nvSpPr>
        <p:spPr>
          <a:xfrm>
            <a:off x="326573" y="1059043"/>
            <a:ext cx="9121080" cy="5334244"/>
          </a:xfrm>
          <a:prstGeom prst="rect">
            <a:avLst/>
          </a:prstGeom>
          <a:noFill/>
          <a:ln w="19050">
            <a:solidFill>
              <a:srgbClr val="003E82"/>
            </a:solidFill>
          </a:ln>
        </p:spPr>
        <p:style>
          <a:lnRef idx="2">
            <a:schemeClr val="accent1">
              <a:shade val="50000"/>
            </a:schemeClr>
          </a:lnRef>
          <a:fillRef idx="1">
            <a:schemeClr val="accent1"/>
          </a:fillRef>
          <a:effectRef idx="0">
            <a:schemeClr val="accent1"/>
          </a:effectRef>
          <a:fontRef idx="minor">
            <a:schemeClr val="lt1"/>
          </a:fontRef>
        </p:style>
        <p:txBody>
          <a:bodyPr lIns="89192" tIns="44596" rIns="89192" bIns="44596" anchor="ctr"/>
          <a:lstStyle/>
          <a:p>
            <a:pPr algn="ctr" eaLnBrk="1" hangingPunct="1">
              <a:spcBef>
                <a:spcPct val="20000"/>
              </a:spcBef>
              <a:buClr>
                <a:srgbClr val="5330C1"/>
              </a:buClr>
              <a:defRPr/>
            </a:pPr>
            <a:endParaRPr lang="ja-JP" altLang="en-US" sz="1710" dirty="0">
              <a:latin typeface="メイリオ" panose="020B0604030504040204" pitchFamily="50" charset="-128"/>
              <a:ea typeface="メイリオ" panose="020B0604030504040204" pitchFamily="50" charset="-128"/>
            </a:endParaRPr>
          </a:p>
        </p:txBody>
      </p:sp>
      <p:sp>
        <p:nvSpPr>
          <p:cNvPr id="21" name="正方形/長方形 20">
            <a:extLst>
              <a:ext uri="{FF2B5EF4-FFF2-40B4-BE49-F238E27FC236}">
                <a16:creationId xmlns:a16="http://schemas.microsoft.com/office/drawing/2014/main" id="{62A821A3-2978-4C70-80DA-C9DFDA866715}"/>
              </a:ext>
            </a:extLst>
          </p:cNvPr>
          <p:cNvSpPr/>
          <p:nvPr/>
        </p:nvSpPr>
        <p:spPr bwMode="auto">
          <a:xfrm>
            <a:off x="330648" y="1167896"/>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5E955F23-1555-4043-A781-CC4A8D5BC238}"/>
              </a:ext>
            </a:extLst>
          </p:cNvPr>
          <p:cNvSpPr/>
          <p:nvPr/>
        </p:nvSpPr>
        <p:spPr bwMode="auto">
          <a:xfrm>
            <a:off x="330648" y="4061053"/>
            <a:ext cx="540000" cy="306000"/>
          </a:xfrm>
          <a:prstGeom prst="rect">
            <a:avLst/>
          </a:prstGeom>
          <a:solidFill>
            <a:srgbClr val="568DFC"/>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6266149A-15C3-4502-8A23-CE4DBAF0E47F}"/>
              </a:ext>
            </a:extLst>
          </p:cNvPr>
          <p:cNvSpPr>
            <a:spLocks noGrp="1"/>
          </p:cNvSpPr>
          <p:nvPr>
            <p:ph type="title"/>
          </p:nvPr>
        </p:nvSpPr>
        <p:spPr>
          <a:xfrm>
            <a:off x="495300" y="188640"/>
            <a:ext cx="6866199" cy="561975"/>
          </a:xfrm>
        </p:spPr>
        <p:txBody>
          <a:bodyPr/>
          <a:lstStyle/>
          <a:p>
            <a:r>
              <a:rPr kumimoji="1" lang="ja-JP" altLang="en-US" dirty="0"/>
              <a:t>シングルサインオンによる自動サインオン</a:t>
            </a:r>
          </a:p>
        </p:txBody>
      </p:sp>
      <p:sp>
        <p:nvSpPr>
          <p:cNvPr id="4" name="スライド番号プレースホルダー 3">
            <a:extLst>
              <a:ext uri="{FF2B5EF4-FFF2-40B4-BE49-F238E27FC236}">
                <a16:creationId xmlns:a16="http://schemas.microsoft.com/office/drawing/2014/main" id="{84CEFD4C-06C3-4623-A073-D122B2CC9024}"/>
              </a:ext>
            </a:extLst>
          </p:cNvPr>
          <p:cNvSpPr>
            <a:spLocks noGrp="1"/>
          </p:cNvSpPr>
          <p:nvPr>
            <p:ph type="sldNum" sz="quarter" idx="11"/>
          </p:nvPr>
        </p:nvSpPr>
        <p:spPr/>
        <p:txBody>
          <a:bodyPr/>
          <a:lstStyle/>
          <a:p>
            <a:fld id="{CA6536ED-BD5D-BB4A-995A-A44D28302799}" type="slidenum">
              <a:rPr lang="en-US" altLang="ja-JP" smtClean="0"/>
              <a:pPr/>
              <a:t>29</a:t>
            </a:fld>
            <a:endParaRPr lang="en-US" altLang="ja-JP" dirty="0"/>
          </a:p>
        </p:txBody>
      </p:sp>
      <p:sp>
        <p:nvSpPr>
          <p:cNvPr id="5" name="フッター プレースホルダー 4">
            <a:extLst>
              <a:ext uri="{FF2B5EF4-FFF2-40B4-BE49-F238E27FC236}">
                <a16:creationId xmlns:a16="http://schemas.microsoft.com/office/drawing/2014/main" id="{95CD6341-5895-494D-A187-132DCC50D4AD}"/>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Text Box 5">
            <a:extLst>
              <a:ext uri="{FF2B5EF4-FFF2-40B4-BE49-F238E27FC236}">
                <a16:creationId xmlns:a16="http://schemas.microsoft.com/office/drawing/2014/main" id="{2BE1B795-9A1C-425F-BFE7-AA5ED27CFBC2}"/>
              </a:ext>
            </a:extLst>
          </p:cNvPr>
          <p:cNvSpPr txBox="1">
            <a:spLocks noChangeArrowheads="1"/>
          </p:cNvSpPr>
          <p:nvPr/>
        </p:nvSpPr>
        <p:spPr bwMode="auto">
          <a:xfrm>
            <a:off x="986398" y="1520324"/>
            <a:ext cx="8220622" cy="73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lnSpc>
                <a:spcPts val="1700"/>
              </a:lnSpc>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シングルサインオンに登録された</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アプリ／サイトのログオン画面が表示された際、</a:t>
            </a:r>
            <a:b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b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へのログオンユーザーに対して登録されたサインオン情報より自動的にアプリ／サイトの入力フィールドへの自動入力とログオン操作を行います。（</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サインオン情報：対応するアプリ／サイトに対するユーザー</a:t>
            </a:r>
            <a:r>
              <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ID</a:t>
            </a: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、パスワード等</a:t>
            </a:r>
            <a:r>
              <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a:t>
            </a:r>
            <a:endPar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7" name="AutoShape 96">
            <a:extLst>
              <a:ext uri="{FF2B5EF4-FFF2-40B4-BE49-F238E27FC236}">
                <a16:creationId xmlns:a16="http://schemas.microsoft.com/office/drawing/2014/main" id="{DE083076-DF2C-4843-BA7B-4A5579A9AF7F}"/>
              </a:ext>
            </a:extLst>
          </p:cNvPr>
          <p:cNvSpPr>
            <a:spLocks noChangeArrowheads="1"/>
          </p:cNvSpPr>
          <p:nvPr/>
        </p:nvSpPr>
        <p:spPr bwMode="auto">
          <a:xfrm>
            <a:off x="3488539" y="5230377"/>
            <a:ext cx="457200" cy="550247"/>
          </a:xfrm>
          <a:prstGeom prst="rightArrow">
            <a:avLst>
              <a:gd name="adj1" fmla="val 50000"/>
              <a:gd name="adj2" fmla="val 53125"/>
            </a:avLst>
          </a:prstGeom>
          <a:solidFill>
            <a:srgbClr val="3366FF"/>
          </a:solidFill>
          <a:ln w="9525">
            <a:noFill/>
            <a:miter lim="800000"/>
            <a:headEnd/>
            <a:tailEnd/>
          </a:ln>
          <a:effectLst>
            <a:outerShdw dist="107763" dir="2700000" algn="ctr" rotWithShape="0">
              <a:schemeClr val="bg2"/>
            </a:outerShdw>
          </a:effectLst>
        </p:spPr>
        <p:txBody>
          <a:bodyPr anchor="ctr">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endParaRPr lang="ja-JP" altLang="en-US" sz="1200" b="0" dirty="0">
              <a:solidFill>
                <a:schemeClr val="tx1"/>
              </a:solidFill>
              <a:highlight>
                <a:srgbClr val="3366FF"/>
              </a:highlight>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8" name="図 7">
            <a:extLst>
              <a:ext uri="{FF2B5EF4-FFF2-40B4-BE49-F238E27FC236}">
                <a16:creationId xmlns:a16="http://schemas.microsoft.com/office/drawing/2014/main" id="{2370FDEF-0F29-414E-B04D-E220B0AE5149}"/>
              </a:ext>
            </a:extLst>
          </p:cNvPr>
          <p:cNvPicPr>
            <a:picLocks noChangeAspect="1"/>
          </p:cNvPicPr>
          <p:nvPr/>
        </p:nvPicPr>
        <p:blipFill>
          <a:blip r:embed="rId3"/>
          <a:stretch>
            <a:fillRect/>
          </a:stretch>
        </p:blipFill>
        <p:spPr>
          <a:xfrm>
            <a:off x="4100536" y="4926267"/>
            <a:ext cx="2506980" cy="1181100"/>
          </a:xfrm>
          <a:prstGeom prst="rect">
            <a:avLst/>
          </a:prstGeom>
        </p:spPr>
      </p:pic>
      <p:pic>
        <p:nvPicPr>
          <p:cNvPr id="9" name="図 8">
            <a:extLst>
              <a:ext uri="{FF2B5EF4-FFF2-40B4-BE49-F238E27FC236}">
                <a16:creationId xmlns:a16="http://schemas.microsoft.com/office/drawing/2014/main" id="{DD0BEE30-4A03-477B-B505-C68FC0BA7816}"/>
              </a:ext>
            </a:extLst>
          </p:cNvPr>
          <p:cNvPicPr>
            <a:picLocks noChangeAspect="1"/>
          </p:cNvPicPr>
          <p:nvPr/>
        </p:nvPicPr>
        <p:blipFill>
          <a:blip r:embed="rId4"/>
          <a:stretch>
            <a:fillRect/>
          </a:stretch>
        </p:blipFill>
        <p:spPr>
          <a:xfrm>
            <a:off x="774869" y="4921243"/>
            <a:ext cx="2506980" cy="1181100"/>
          </a:xfrm>
          <a:prstGeom prst="rect">
            <a:avLst/>
          </a:prstGeom>
        </p:spPr>
      </p:pic>
      <p:sp>
        <p:nvSpPr>
          <p:cNvPr id="10" name="四角形: 角を丸くする 9">
            <a:extLst>
              <a:ext uri="{FF2B5EF4-FFF2-40B4-BE49-F238E27FC236}">
                <a16:creationId xmlns:a16="http://schemas.microsoft.com/office/drawing/2014/main" id="{569160A2-BFF4-4741-9321-3F67C7280B3F}"/>
              </a:ext>
            </a:extLst>
          </p:cNvPr>
          <p:cNvSpPr/>
          <p:nvPr/>
        </p:nvSpPr>
        <p:spPr>
          <a:xfrm>
            <a:off x="1631977" y="5171959"/>
            <a:ext cx="1591164" cy="526792"/>
          </a:xfrm>
          <a:prstGeom prst="roundRect">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3AA1A983-4265-4F25-9018-5B8555950FE9}"/>
              </a:ext>
            </a:extLst>
          </p:cNvPr>
          <p:cNvSpPr/>
          <p:nvPr/>
        </p:nvSpPr>
        <p:spPr>
          <a:xfrm>
            <a:off x="4966933" y="5171959"/>
            <a:ext cx="1591164" cy="526792"/>
          </a:xfrm>
          <a:prstGeom prst="roundRect">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AutoShape 96">
            <a:extLst>
              <a:ext uri="{FF2B5EF4-FFF2-40B4-BE49-F238E27FC236}">
                <a16:creationId xmlns:a16="http://schemas.microsoft.com/office/drawing/2014/main" id="{EDE4B84C-74A4-408F-A050-7CF51E1304CE}"/>
              </a:ext>
            </a:extLst>
          </p:cNvPr>
          <p:cNvSpPr>
            <a:spLocks noChangeArrowheads="1"/>
          </p:cNvSpPr>
          <p:nvPr/>
        </p:nvSpPr>
        <p:spPr bwMode="auto">
          <a:xfrm>
            <a:off x="3502959" y="2730606"/>
            <a:ext cx="457200" cy="550247"/>
          </a:xfrm>
          <a:prstGeom prst="rightArrow">
            <a:avLst>
              <a:gd name="adj1" fmla="val 50000"/>
              <a:gd name="adj2" fmla="val 53125"/>
            </a:avLst>
          </a:prstGeom>
          <a:solidFill>
            <a:srgbClr val="3366FF"/>
          </a:solidFill>
          <a:ln w="9525">
            <a:noFill/>
            <a:miter lim="800000"/>
            <a:headEnd/>
            <a:tailEnd/>
          </a:ln>
          <a:effectLst>
            <a:outerShdw dist="107763" dir="2700000" algn="ctr" rotWithShape="0">
              <a:schemeClr val="bg2"/>
            </a:outerShdw>
          </a:effectLst>
        </p:spPr>
        <p:txBody>
          <a:bodyPr anchor="ctr">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algn="ctr" eaLnBrk="1" hangingPunct="1"/>
            <a:endParaRPr lang="ja-JP" altLang="en-US" sz="1200" b="0" dirty="0">
              <a:solidFill>
                <a:schemeClr val="tx1"/>
              </a:solidFill>
              <a:highlight>
                <a:srgbClr val="3366FF"/>
              </a:highlight>
              <a:latin typeface="メイリオ" panose="020B0604030504040204" pitchFamily="50" charset="-128"/>
              <a:ea typeface="メイリオ" panose="020B0604030504040204" pitchFamily="50" charset="-128"/>
              <a:cs typeface="Meiryo UI" panose="020B0604030504040204" pitchFamily="50" charset="-128"/>
            </a:endParaRPr>
          </a:p>
        </p:txBody>
      </p:sp>
      <p:pic>
        <p:nvPicPr>
          <p:cNvPr id="13" name="図 12">
            <a:extLst>
              <a:ext uri="{FF2B5EF4-FFF2-40B4-BE49-F238E27FC236}">
                <a16:creationId xmlns:a16="http://schemas.microsoft.com/office/drawing/2014/main" id="{ACA1CD83-7908-4DAC-957D-9B611D40E0C7}"/>
              </a:ext>
            </a:extLst>
          </p:cNvPr>
          <p:cNvPicPr>
            <a:picLocks noChangeAspect="1"/>
          </p:cNvPicPr>
          <p:nvPr/>
        </p:nvPicPr>
        <p:blipFill>
          <a:blip r:embed="rId4"/>
          <a:stretch>
            <a:fillRect/>
          </a:stretch>
        </p:blipFill>
        <p:spPr>
          <a:xfrm>
            <a:off x="803004" y="2415180"/>
            <a:ext cx="2506980" cy="1181100"/>
          </a:xfrm>
          <a:prstGeom prst="rect">
            <a:avLst/>
          </a:prstGeom>
        </p:spPr>
      </p:pic>
      <p:pic>
        <p:nvPicPr>
          <p:cNvPr id="14" name="図 13">
            <a:extLst>
              <a:ext uri="{FF2B5EF4-FFF2-40B4-BE49-F238E27FC236}">
                <a16:creationId xmlns:a16="http://schemas.microsoft.com/office/drawing/2014/main" id="{EF2E26BE-7769-4D1D-BFD1-447C0C316AEE}"/>
              </a:ext>
            </a:extLst>
          </p:cNvPr>
          <p:cNvPicPr>
            <a:picLocks noChangeAspect="1"/>
          </p:cNvPicPr>
          <p:nvPr/>
        </p:nvPicPr>
        <p:blipFill>
          <a:blip r:embed="rId5"/>
          <a:stretch>
            <a:fillRect/>
          </a:stretch>
        </p:blipFill>
        <p:spPr>
          <a:xfrm>
            <a:off x="4124403" y="2415180"/>
            <a:ext cx="2506981" cy="1181100"/>
          </a:xfrm>
          <a:prstGeom prst="rect">
            <a:avLst/>
          </a:prstGeom>
        </p:spPr>
      </p:pic>
      <p:sp>
        <p:nvSpPr>
          <p:cNvPr id="15" name="吹き出し: 四角形 14">
            <a:extLst>
              <a:ext uri="{FF2B5EF4-FFF2-40B4-BE49-F238E27FC236}">
                <a16:creationId xmlns:a16="http://schemas.microsoft.com/office/drawing/2014/main" id="{CB115011-40EF-415B-BBFF-FA9F6D74EE08}"/>
              </a:ext>
            </a:extLst>
          </p:cNvPr>
          <p:cNvSpPr/>
          <p:nvPr/>
        </p:nvSpPr>
        <p:spPr>
          <a:xfrm>
            <a:off x="6994602" y="2384699"/>
            <a:ext cx="1921491" cy="523837"/>
          </a:xfrm>
          <a:prstGeom prst="wedgeRectCallout">
            <a:avLst>
              <a:gd name="adj1" fmla="val -85468"/>
              <a:gd name="adj2" fmla="val 58458"/>
            </a:avLst>
          </a:prstGeom>
          <a:solidFill>
            <a:srgbClr val="568DFC">
              <a:alpha val="30000"/>
            </a:srgbClr>
          </a:solidFill>
          <a:ln w="9525">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入力フィールドへの自動入力</a:t>
            </a:r>
          </a:p>
        </p:txBody>
      </p:sp>
      <p:sp>
        <p:nvSpPr>
          <p:cNvPr id="16" name="吹き出し: 四角形 15">
            <a:extLst>
              <a:ext uri="{FF2B5EF4-FFF2-40B4-BE49-F238E27FC236}">
                <a16:creationId xmlns:a16="http://schemas.microsoft.com/office/drawing/2014/main" id="{B5CA6E80-5785-4712-A169-1599621B52BB}"/>
              </a:ext>
            </a:extLst>
          </p:cNvPr>
          <p:cNvSpPr/>
          <p:nvPr/>
        </p:nvSpPr>
        <p:spPr>
          <a:xfrm>
            <a:off x="6994601" y="3225683"/>
            <a:ext cx="1921491" cy="523837"/>
          </a:xfrm>
          <a:prstGeom prst="wedgeRectCallout">
            <a:avLst>
              <a:gd name="adj1" fmla="val -115842"/>
              <a:gd name="adj2" fmla="val -7694"/>
            </a:avLst>
          </a:prstGeom>
          <a:solidFill>
            <a:srgbClr val="568DFC">
              <a:alpha val="30000"/>
            </a:srgbClr>
          </a:solidFill>
          <a:ln w="9525">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ログオンボタンの自動押下</a:t>
            </a:r>
          </a:p>
        </p:txBody>
      </p:sp>
      <p:sp>
        <p:nvSpPr>
          <p:cNvPr id="17" name="吹き出し: 四角形 16">
            <a:extLst>
              <a:ext uri="{FF2B5EF4-FFF2-40B4-BE49-F238E27FC236}">
                <a16:creationId xmlns:a16="http://schemas.microsoft.com/office/drawing/2014/main" id="{8EA026D2-16EB-45AE-9CAC-A731B31C611D}"/>
              </a:ext>
            </a:extLst>
          </p:cNvPr>
          <p:cNvSpPr/>
          <p:nvPr/>
        </p:nvSpPr>
        <p:spPr>
          <a:xfrm>
            <a:off x="7066839" y="4976463"/>
            <a:ext cx="1849253" cy="523837"/>
          </a:xfrm>
          <a:prstGeom prst="wedgeRectCallout">
            <a:avLst>
              <a:gd name="adj1" fmla="val -77412"/>
              <a:gd name="adj2" fmla="val 48702"/>
            </a:avLst>
          </a:prstGeom>
          <a:solidFill>
            <a:srgbClr val="568DFC">
              <a:alpha val="30000"/>
            </a:srgbClr>
          </a:solidFill>
          <a:ln w="9525">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rPr>
              <a:t>入力フィールドのロック</a:t>
            </a:r>
          </a:p>
        </p:txBody>
      </p:sp>
      <p:sp>
        <p:nvSpPr>
          <p:cNvPr id="20" name="Rectangle 78">
            <a:extLst>
              <a:ext uri="{FF2B5EF4-FFF2-40B4-BE49-F238E27FC236}">
                <a16:creationId xmlns:a16="http://schemas.microsoft.com/office/drawing/2014/main" id="{09595505-B1E6-4912-9785-DF2EAD05AE2F}"/>
              </a:ext>
            </a:extLst>
          </p:cNvPr>
          <p:cNvSpPr>
            <a:spLocks noChangeArrowheads="1"/>
          </p:cNvSpPr>
          <p:nvPr/>
        </p:nvSpPr>
        <p:spPr bwMode="auto">
          <a:xfrm>
            <a:off x="986398" y="1190707"/>
            <a:ext cx="5617109" cy="347423"/>
          </a:xfrm>
          <a:prstGeom prst="rect">
            <a:avLst/>
          </a:prstGeom>
          <a:noFill/>
          <a:ln>
            <a:noFill/>
          </a:ln>
        </p:spPr>
        <p:txBody>
          <a:bodyPr lIns="89192" tIns="44596" rIns="89192" bIns="44596"/>
          <a:lstStyle/>
          <a:p>
            <a:pPr eaLnBrk="1" hangingPunct="1">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サイト／アプリケーションへの自動サインオン</a:t>
            </a:r>
            <a:endParaRPr lang="en-US" altLang="ja-JP" sz="16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2" name="Rectangle 78">
            <a:extLst>
              <a:ext uri="{FF2B5EF4-FFF2-40B4-BE49-F238E27FC236}">
                <a16:creationId xmlns:a16="http://schemas.microsoft.com/office/drawing/2014/main" id="{0D3FDD7D-D7AC-40B6-AD6F-C6DCC7222B85}"/>
              </a:ext>
            </a:extLst>
          </p:cNvPr>
          <p:cNvSpPr>
            <a:spLocks noChangeArrowheads="1"/>
          </p:cNvSpPr>
          <p:nvPr/>
        </p:nvSpPr>
        <p:spPr bwMode="auto">
          <a:xfrm>
            <a:off x="986398" y="4083864"/>
            <a:ext cx="5617109" cy="347423"/>
          </a:xfrm>
          <a:prstGeom prst="rect">
            <a:avLst/>
          </a:prstGeom>
          <a:noFill/>
          <a:ln>
            <a:noFill/>
          </a:ln>
        </p:spPr>
        <p:txBody>
          <a:bodyPr lIns="89192" tIns="44596" rIns="89192" bIns="44596"/>
          <a:lstStyle/>
          <a:p>
            <a:pPr>
              <a:lnSpc>
                <a:spcPct val="80000"/>
              </a:lnSpc>
              <a:spcBef>
                <a:spcPct val="20000"/>
              </a:spcBef>
              <a:buClr>
                <a:srgbClr val="FF0000"/>
              </a:buClr>
              <a:buSzPct val="60000"/>
              <a:defRPr/>
            </a:pPr>
            <a:r>
              <a:rPr lang="ja-JP" altLang="en-US" sz="1600"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入力フィールドのロック </a:t>
            </a:r>
            <a:r>
              <a:rPr lang="ja-JP" altLang="en-US" sz="14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Edge</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Chrome</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は非対応）</a:t>
            </a:r>
            <a:br>
              <a:rPr lang="en-US" altLang="ja-JP" sz="1400" dirty="0">
                <a:latin typeface="メイリオ" panose="020B0604030504040204" pitchFamily="50" charset="-128"/>
                <a:ea typeface="メイリオ" panose="020B0604030504040204" pitchFamily="50" charset="-128"/>
                <a:cs typeface="Meiryo UI" panose="020B0604030504040204" pitchFamily="50" charset="-128"/>
              </a:rPr>
            </a:br>
            <a:endParaRPr lang="ja-JP" altLang="en-US" sz="1400" dirty="0">
              <a:solidFill>
                <a:schemeClr val="bg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ct val="80000"/>
              </a:lnSpc>
              <a:spcBef>
                <a:spcPct val="20000"/>
              </a:spcBef>
              <a:buClr>
                <a:srgbClr val="FF0000"/>
              </a:buClr>
              <a:buSzPct val="60000"/>
              <a:defRPr/>
            </a:pPr>
            <a:r>
              <a:rPr lang="ja-JP" altLang="en-US" b="1"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 </a:t>
            </a:r>
            <a:endParaRPr lang="en-US" altLang="ja-JP" sz="160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4" name="Text Box 5">
            <a:extLst>
              <a:ext uri="{FF2B5EF4-FFF2-40B4-BE49-F238E27FC236}">
                <a16:creationId xmlns:a16="http://schemas.microsoft.com/office/drawing/2014/main" id="{8B95C31B-37EE-42E3-8C7A-1DD0F74F4175}"/>
              </a:ext>
            </a:extLst>
          </p:cNvPr>
          <p:cNvSpPr txBox="1">
            <a:spLocks noChangeArrowheads="1"/>
          </p:cNvSpPr>
          <p:nvPr/>
        </p:nvSpPr>
        <p:spPr bwMode="auto">
          <a:xfrm>
            <a:off x="986398" y="4460619"/>
            <a:ext cx="85396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対象アプリケーションが起動された際、入力フィールドを無効化し、手入力による不正なサインオンを防ぎます。 </a:t>
            </a:r>
          </a:p>
        </p:txBody>
      </p:sp>
    </p:spTree>
    <p:extLst>
      <p:ext uri="{BB962C8B-B14F-4D97-AF65-F5344CB8AC3E}">
        <p14:creationId xmlns:p14="http://schemas.microsoft.com/office/powerpoint/2010/main" val="3774992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833366-31B0-49D6-957A-E9281C1D79B9}"/>
              </a:ext>
            </a:extLst>
          </p:cNvPr>
          <p:cNvSpPr>
            <a:spLocks noGrp="1"/>
          </p:cNvSpPr>
          <p:nvPr>
            <p:ph type="title"/>
          </p:nvPr>
        </p:nvSpPr>
        <p:spPr/>
        <p:txBody>
          <a:bodyPr/>
          <a:lstStyle/>
          <a:p>
            <a:r>
              <a:rPr kumimoji="1" lang="ja-JP" altLang="en-US" dirty="0"/>
              <a:t>スタンドアローン版／</a:t>
            </a:r>
            <a:r>
              <a:rPr kumimoji="1" lang="en-US" altLang="ja-JP" dirty="0"/>
              <a:t>AD</a:t>
            </a:r>
            <a:r>
              <a:rPr kumimoji="1" lang="ja-JP" altLang="en-US" dirty="0"/>
              <a:t>版の違い </a:t>
            </a:r>
          </a:p>
        </p:txBody>
      </p:sp>
      <p:sp>
        <p:nvSpPr>
          <p:cNvPr id="4" name="スライド番号プレースホルダー 3">
            <a:extLst>
              <a:ext uri="{FF2B5EF4-FFF2-40B4-BE49-F238E27FC236}">
                <a16:creationId xmlns:a16="http://schemas.microsoft.com/office/drawing/2014/main" id="{53C13658-E31E-41FE-A1E0-551020A2B849}"/>
              </a:ext>
            </a:extLst>
          </p:cNvPr>
          <p:cNvSpPr>
            <a:spLocks noGrp="1"/>
          </p:cNvSpPr>
          <p:nvPr>
            <p:ph type="sldNum" sz="quarter" idx="11"/>
          </p:nvPr>
        </p:nvSpPr>
        <p:spPr/>
        <p:txBody>
          <a:bodyPr/>
          <a:lstStyle/>
          <a:p>
            <a:fld id="{CA6536ED-BD5D-BB4A-995A-A44D28302799}" type="slidenum">
              <a:rPr lang="en-US" altLang="ja-JP" smtClean="0"/>
              <a:pPr/>
              <a:t>30</a:t>
            </a:fld>
            <a:endParaRPr lang="en-US" altLang="ja-JP" dirty="0"/>
          </a:p>
        </p:txBody>
      </p:sp>
      <p:sp>
        <p:nvSpPr>
          <p:cNvPr id="5" name="フッター プレースホルダー 4">
            <a:extLst>
              <a:ext uri="{FF2B5EF4-FFF2-40B4-BE49-F238E27FC236}">
                <a16:creationId xmlns:a16="http://schemas.microsoft.com/office/drawing/2014/main" id="{F58F999D-7D53-4FEC-975E-251ED2E6342C}"/>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graphicFrame>
        <p:nvGraphicFramePr>
          <p:cNvPr id="6" name="Group 74">
            <a:extLst>
              <a:ext uri="{FF2B5EF4-FFF2-40B4-BE49-F238E27FC236}">
                <a16:creationId xmlns:a16="http://schemas.microsoft.com/office/drawing/2014/main" id="{E1241051-78BE-40B7-A3FB-612E8392BF74}"/>
              </a:ext>
            </a:extLst>
          </p:cNvPr>
          <p:cNvGraphicFramePr>
            <a:graphicFrameLocks noGrp="1"/>
          </p:cNvGraphicFramePr>
          <p:nvPr>
            <p:extLst>
              <p:ext uri="{D42A27DB-BD31-4B8C-83A1-F6EECF244321}">
                <p14:modId xmlns:p14="http://schemas.microsoft.com/office/powerpoint/2010/main" val="3707712752"/>
              </p:ext>
            </p:extLst>
          </p:nvPr>
        </p:nvGraphicFramePr>
        <p:xfrm>
          <a:off x="495301" y="1123949"/>
          <a:ext cx="6484234" cy="1506576"/>
        </p:xfrm>
        <a:graphic>
          <a:graphicData uri="http://schemas.openxmlformats.org/drawingml/2006/table">
            <a:tbl>
              <a:tblPr>
                <a:tableStyleId>{5940675A-B579-460E-94D1-54222C63F5DA}</a:tableStyleId>
              </a:tblPr>
              <a:tblGrid>
                <a:gridCol w="1819636">
                  <a:extLst>
                    <a:ext uri="{9D8B030D-6E8A-4147-A177-3AD203B41FA5}">
                      <a16:colId xmlns:a16="http://schemas.microsoft.com/office/drawing/2014/main" val="20000"/>
                    </a:ext>
                  </a:extLst>
                </a:gridCol>
                <a:gridCol w="1950150">
                  <a:extLst>
                    <a:ext uri="{9D8B030D-6E8A-4147-A177-3AD203B41FA5}">
                      <a16:colId xmlns:a16="http://schemas.microsoft.com/office/drawing/2014/main" val="20001"/>
                    </a:ext>
                  </a:extLst>
                </a:gridCol>
                <a:gridCol w="2714448">
                  <a:extLst>
                    <a:ext uri="{9D8B030D-6E8A-4147-A177-3AD203B41FA5}">
                      <a16:colId xmlns:a16="http://schemas.microsoft.com/office/drawing/2014/main" val="20002"/>
                    </a:ext>
                  </a:extLst>
                </a:gridCol>
              </a:tblGrid>
              <a:tr h="299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項目</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スタンドアローン版</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Active</a:t>
                      </a: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Directory</a:t>
                      </a:r>
                      <a:r>
                        <a:rPr kumimoji="1" lang="ja-JP" altLang="en-US" sz="1050" b="1"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版</a:t>
                      </a:r>
                      <a:endParaRPr kumimoji="1" lang="ja-JP" altLang="en-US" sz="105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90006" marR="90006" marT="46791" marB="46791" anchor="ctr" horzOverflow="overflow">
                    <a:lnB w="12700" cap="flat" cmpd="sng" algn="ctr">
                      <a:noFill/>
                      <a:prstDash val="solid"/>
                      <a:round/>
                      <a:headEnd type="none" w="med" len="med"/>
                      <a:tailEnd type="none" w="med" len="med"/>
                    </a:lnB>
                    <a:solidFill>
                      <a:srgbClr val="D6ECEE"/>
                    </a:solidFill>
                  </a:tcPr>
                </a:tc>
                <a:extLst>
                  <a:ext uri="{0D108BD9-81ED-4DB2-BD59-A6C34878D82A}">
                    <a16:rowId xmlns:a16="http://schemas.microsoft.com/office/drawing/2014/main" val="10000"/>
                  </a:ext>
                </a:extLst>
              </a:tr>
              <a:tr h="7103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アプリ／サイト情報の管理</a:t>
                      </a:r>
                    </a:p>
                  </a:txBody>
                  <a:tcPr marL="90006" marR="90006" marT="46791" marB="46791" anchor="ctr" horzOverflow="overflow">
                    <a:lnT w="12700" cap="flat" cmpd="sng" algn="ctr">
                      <a:noFill/>
                      <a:prstDash val="solid"/>
                      <a:round/>
                      <a:headEnd type="none" w="med" len="med"/>
                      <a:tailEnd type="none" w="med" len="med"/>
                    </a:lnT>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各クライアント</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PC</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HDD</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上</a:t>
                      </a:r>
                    </a:p>
                  </a:txBody>
                  <a:tcPr marL="90006" marR="90006" marT="46791" marB="46791" anchor="ctr" horzOverflow="overflow">
                    <a:lnT w="12700" cap="flat" cmpd="sng" algn="ctr">
                      <a:noFill/>
                      <a:prstDash val="solid"/>
                      <a:round/>
                      <a:headEnd type="none" w="med" len="med"/>
                      <a:tailEnd type="none" w="med" len="med"/>
                    </a:lnT>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管理ソフトウェアにて集中管理</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各クライアント</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PC</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HDD</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上</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併用可</a:t>
                      </a:r>
                    </a:p>
                  </a:txBody>
                  <a:tcPr marL="90006" marR="90006" marT="46791" marB="46791" anchor="ctr" horzOverflow="overflow">
                    <a:lnT w="12700"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4964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サインオン情報の管理</a:t>
                      </a:r>
                    </a:p>
                  </a:txBody>
                  <a:tcPr marL="90006" marR="90006" marT="46791" marB="46791" anchor="ctr"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各クライアント</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PC</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HDD</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上</a:t>
                      </a:r>
                    </a:p>
                  </a:txBody>
                  <a:tcPr marL="90006" marR="90006" marT="46791" marB="46791" anchor="ctr"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Active</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Directory</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に作成する専用領域内</a:t>
                      </a:r>
                      <a:endParaRPr kumimoji="1" lang="en-US" altLang="ja-JP"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（スキーマ拡張必要なし）</a:t>
                      </a:r>
                    </a:p>
                  </a:txBody>
                  <a:tcPr marL="90006" marR="90006" marT="46791" marB="46791" anchor="ctr" horzOverflow="overflow">
                    <a:solidFill>
                      <a:schemeClr val="bg1"/>
                    </a:solidFill>
                  </a:tcPr>
                </a:tc>
                <a:extLst>
                  <a:ext uri="{0D108BD9-81ED-4DB2-BD59-A6C34878D82A}">
                    <a16:rowId xmlns:a16="http://schemas.microsoft.com/office/drawing/2014/main" val="10002"/>
                  </a:ext>
                </a:extLst>
              </a:tr>
            </a:tbl>
          </a:graphicData>
        </a:graphic>
      </p:graphicFrame>
      <p:sp>
        <p:nvSpPr>
          <p:cNvPr id="107" name="Text Box 2">
            <a:extLst>
              <a:ext uri="{FF2B5EF4-FFF2-40B4-BE49-F238E27FC236}">
                <a16:creationId xmlns:a16="http://schemas.microsoft.com/office/drawing/2014/main" id="{1C1AA6BE-A826-4785-BC7F-ED3B1DF2DF66}"/>
              </a:ext>
            </a:extLst>
          </p:cNvPr>
          <p:cNvSpPr txBox="1">
            <a:spLocks noChangeArrowheads="1"/>
          </p:cNvSpPr>
          <p:nvPr/>
        </p:nvSpPr>
        <p:spPr bwMode="auto">
          <a:xfrm>
            <a:off x="385219" y="2773027"/>
            <a:ext cx="85154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r>
              <a:rPr lang="en-US" altLang="ja-JP"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ログやポリシーの管理および</a:t>
            </a:r>
            <a:r>
              <a:rPr lang="en-US" altLang="ja-JP"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Active</a:t>
            </a:r>
            <a:r>
              <a:rPr lang="ja-JP" altLang="en-US"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Directory</a:t>
            </a:r>
            <a:r>
              <a:rPr lang="ja-JP" altLang="en-US"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環境要否については</a:t>
            </a:r>
            <a:r>
              <a:rPr lang="en-US" altLang="ja-JP"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ログオンと同じです。</a:t>
            </a:r>
            <a:endParaRPr lang="en-US" altLang="ja-JP" sz="900" b="0" kern="100" spc="10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834352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77" name="正方形/長方形 1276">
            <a:extLst>
              <a:ext uri="{FF2B5EF4-FFF2-40B4-BE49-F238E27FC236}">
                <a16:creationId xmlns:a16="http://schemas.microsoft.com/office/drawing/2014/main" id="{36BCB228-1CCD-483F-9F47-2EF14C38F993}"/>
              </a:ext>
            </a:extLst>
          </p:cNvPr>
          <p:cNvSpPr/>
          <p:nvPr/>
        </p:nvSpPr>
        <p:spPr bwMode="auto">
          <a:xfrm>
            <a:off x="164869" y="1405211"/>
            <a:ext cx="4604552" cy="3126303"/>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C323C2D-4DC4-4621-9E20-86B421461C5E}"/>
              </a:ext>
            </a:extLst>
          </p:cNvPr>
          <p:cNvSpPr>
            <a:spLocks noGrp="1"/>
          </p:cNvSpPr>
          <p:nvPr>
            <p:ph type="title"/>
          </p:nvPr>
        </p:nvSpPr>
        <p:spPr/>
        <p:txBody>
          <a:bodyPr/>
          <a:lstStyle/>
          <a:p>
            <a:r>
              <a:rPr lang="ja-JP" altLang="en-US" dirty="0"/>
              <a:t>シングルサインオンの</a:t>
            </a:r>
            <a:r>
              <a:rPr kumimoji="1" lang="ja-JP" altLang="en-US" dirty="0"/>
              <a:t>システム構成例</a:t>
            </a:r>
          </a:p>
        </p:txBody>
      </p:sp>
      <p:sp>
        <p:nvSpPr>
          <p:cNvPr id="4" name="スライド番号プレースホルダー 3">
            <a:extLst>
              <a:ext uri="{FF2B5EF4-FFF2-40B4-BE49-F238E27FC236}">
                <a16:creationId xmlns:a16="http://schemas.microsoft.com/office/drawing/2014/main" id="{25A8CF7B-15AC-4F75-A9CE-7F820999CAD2}"/>
              </a:ext>
            </a:extLst>
          </p:cNvPr>
          <p:cNvSpPr>
            <a:spLocks noGrp="1"/>
          </p:cNvSpPr>
          <p:nvPr>
            <p:ph type="sldNum" sz="quarter" idx="11"/>
          </p:nvPr>
        </p:nvSpPr>
        <p:spPr/>
        <p:txBody>
          <a:bodyPr/>
          <a:lstStyle/>
          <a:p>
            <a:fld id="{CA6536ED-BD5D-BB4A-995A-A44D28302799}" type="slidenum">
              <a:rPr lang="en-US" altLang="ja-JP" smtClean="0"/>
              <a:pPr/>
              <a:t>31</a:t>
            </a:fld>
            <a:endParaRPr lang="en-US" altLang="ja-JP"/>
          </a:p>
        </p:txBody>
      </p:sp>
      <p:sp>
        <p:nvSpPr>
          <p:cNvPr id="21" name="フッター プレースホルダー 4">
            <a:extLst>
              <a:ext uri="{FF2B5EF4-FFF2-40B4-BE49-F238E27FC236}">
                <a16:creationId xmlns:a16="http://schemas.microsoft.com/office/drawing/2014/main" id="{63D5AB3F-ED23-4187-807D-9B62A4306C69}"/>
              </a:ext>
            </a:extLst>
          </p:cNvPr>
          <p:cNvSpPr>
            <a:spLocks noGrp="1"/>
          </p:cNvSpPr>
          <p:nvPr>
            <p:ph type="ftr" sz="quarter" idx="3"/>
          </p:nvPr>
        </p:nvSpPr>
        <p:spPr>
          <a:xfrm>
            <a:off x="200472" y="6534000"/>
            <a:ext cx="6033600" cy="306000"/>
          </a:xfrm>
        </p:spPr>
        <p:txBody>
          <a:bodyPr/>
          <a:lstStyle/>
          <a:p>
            <a:pPr>
              <a:defRPr/>
            </a:pPr>
            <a:r>
              <a:rPr lang="en-US" altLang="ja-JP" dirty="0"/>
              <a:t>© Computer Engineering &amp; Consulting Ltd. All rights reserved.</a:t>
            </a:r>
          </a:p>
        </p:txBody>
      </p:sp>
      <p:cxnSp>
        <p:nvCxnSpPr>
          <p:cNvPr id="46" name="直線コネクタ 45">
            <a:extLst>
              <a:ext uri="{FF2B5EF4-FFF2-40B4-BE49-F238E27FC236}">
                <a16:creationId xmlns:a16="http://schemas.microsoft.com/office/drawing/2014/main" id="{23B067CD-21E9-4438-BE9E-EAA6B7323110}"/>
              </a:ext>
            </a:extLst>
          </p:cNvPr>
          <p:cNvCxnSpPr>
            <a:cxnSpLocks/>
          </p:cNvCxnSpPr>
          <p:nvPr/>
        </p:nvCxnSpPr>
        <p:spPr bwMode="auto">
          <a:xfrm>
            <a:off x="4769421" y="1026850"/>
            <a:ext cx="0" cy="4490265"/>
          </a:xfrm>
          <a:prstGeom prst="line">
            <a:avLst/>
          </a:prstGeom>
          <a:ln w="38100">
            <a:solidFill>
              <a:srgbClr val="3366FF"/>
            </a:solidFill>
            <a:prstDash val="dash"/>
          </a:ln>
          <a:effectLst/>
        </p:spPr>
        <p:style>
          <a:lnRef idx="1">
            <a:schemeClr val="dk1"/>
          </a:lnRef>
          <a:fillRef idx="0">
            <a:schemeClr val="dk1"/>
          </a:fillRef>
          <a:effectRef idx="0">
            <a:schemeClr val="dk1"/>
          </a:effectRef>
          <a:fontRef idx="minor">
            <a:schemeClr val="tx1"/>
          </a:fontRef>
        </p:style>
      </p:cxnSp>
      <p:sp>
        <p:nvSpPr>
          <p:cNvPr id="132" name="Line 90">
            <a:extLst>
              <a:ext uri="{FF2B5EF4-FFF2-40B4-BE49-F238E27FC236}">
                <a16:creationId xmlns:a16="http://schemas.microsoft.com/office/drawing/2014/main" id="{9AAFEB56-646F-42A3-971E-05BF5E4B8042}"/>
              </a:ext>
            </a:extLst>
          </p:cNvPr>
          <p:cNvSpPr>
            <a:spLocks noChangeShapeType="1"/>
          </p:cNvSpPr>
          <p:nvPr/>
        </p:nvSpPr>
        <p:spPr bwMode="auto">
          <a:xfrm>
            <a:off x="5745314" y="2945802"/>
            <a:ext cx="327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133" name="Line 98">
            <a:extLst>
              <a:ext uri="{FF2B5EF4-FFF2-40B4-BE49-F238E27FC236}">
                <a16:creationId xmlns:a16="http://schemas.microsoft.com/office/drawing/2014/main" id="{9F98B020-6E74-4924-939F-20D173171281}"/>
              </a:ext>
            </a:extLst>
          </p:cNvPr>
          <p:cNvSpPr>
            <a:spLocks noChangeShapeType="1"/>
          </p:cNvSpPr>
          <p:nvPr/>
        </p:nvSpPr>
        <p:spPr bwMode="auto">
          <a:xfrm>
            <a:off x="8225885" y="2955707"/>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36" name="グループ化 135">
            <a:extLst>
              <a:ext uri="{FF2B5EF4-FFF2-40B4-BE49-F238E27FC236}">
                <a16:creationId xmlns:a16="http://schemas.microsoft.com/office/drawing/2014/main" id="{E01AA0EB-8F70-44CC-A431-FBD3C2BD96DA}"/>
              </a:ext>
            </a:extLst>
          </p:cNvPr>
          <p:cNvGrpSpPr/>
          <p:nvPr/>
        </p:nvGrpSpPr>
        <p:grpSpPr>
          <a:xfrm>
            <a:off x="7882260" y="3211224"/>
            <a:ext cx="687249" cy="510575"/>
            <a:chOff x="-5922963" y="4064000"/>
            <a:chExt cx="3103563" cy="2327275"/>
          </a:xfrm>
          <a:solidFill>
            <a:schemeClr val="tx1"/>
          </a:solidFill>
        </p:grpSpPr>
        <p:sp>
          <p:nvSpPr>
            <p:cNvPr id="137" name="Freeform 34">
              <a:extLst>
                <a:ext uri="{FF2B5EF4-FFF2-40B4-BE49-F238E27FC236}">
                  <a16:creationId xmlns:a16="http://schemas.microsoft.com/office/drawing/2014/main" id="{90FA713A-1881-41B3-BB51-F30327EF8F93}"/>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8" name="Rectangle 35">
              <a:extLst>
                <a:ext uri="{FF2B5EF4-FFF2-40B4-BE49-F238E27FC236}">
                  <a16:creationId xmlns:a16="http://schemas.microsoft.com/office/drawing/2014/main" id="{ABFC85CC-352E-4BA5-B377-AB962532AF77}"/>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9" name="Freeform 36">
              <a:extLst>
                <a:ext uri="{FF2B5EF4-FFF2-40B4-BE49-F238E27FC236}">
                  <a16:creationId xmlns:a16="http://schemas.microsoft.com/office/drawing/2014/main" id="{8DAAC632-9954-44CC-BE57-53AA61E33F8A}"/>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37">
              <a:extLst>
                <a:ext uri="{FF2B5EF4-FFF2-40B4-BE49-F238E27FC236}">
                  <a16:creationId xmlns:a16="http://schemas.microsoft.com/office/drawing/2014/main" id="{211434CD-9A9D-4BDD-9F6A-B5AA2E9B3966}"/>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38">
              <a:extLst>
                <a:ext uri="{FF2B5EF4-FFF2-40B4-BE49-F238E27FC236}">
                  <a16:creationId xmlns:a16="http://schemas.microsoft.com/office/drawing/2014/main" id="{03045126-65DA-4921-9CD4-EBE31BAC4907}"/>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2" name="Freeform 39">
              <a:extLst>
                <a:ext uri="{FF2B5EF4-FFF2-40B4-BE49-F238E27FC236}">
                  <a16:creationId xmlns:a16="http://schemas.microsoft.com/office/drawing/2014/main" id="{CAC50461-6E79-4A09-A3D3-4F562F60F430}"/>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58" name="グループ化 157">
            <a:extLst>
              <a:ext uri="{FF2B5EF4-FFF2-40B4-BE49-F238E27FC236}">
                <a16:creationId xmlns:a16="http://schemas.microsoft.com/office/drawing/2014/main" id="{0AC95CD9-A292-4123-97F8-4A377414DC76}"/>
              </a:ext>
            </a:extLst>
          </p:cNvPr>
          <p:cNvGrpSpPr>
            <a:grpSpLocks noChangeAspect="1"/>
          </p:cNvGrpSpPr>
          <p:nvPr/>
        </p:nvGrpSpPr>
        <p:grpSpPr>
          <a:xfrm>
            <a:off x="5777072" y="1893369"/>
            <a:ext cx="447750" cy="808433"/>
            <a:chOff x="2743201" y="3695701"/>
            <a:chExt cx="1371600" cy="2476499"/>
          </a:xfrm>
          <a:solidFill>
            <a:schemeClr val="tx1"/>
          </a:solidFill>
        </p:grpSpPr>
        <p:sp>
          <p:nvSpPr>
            <p:cNvPr id="159" name="Freeform 17">
              <a:extLst>
                <a:ext uri="{FF2B5EF4-FFF2-40B4-BE49-F238E27FC236}">
                  <a16:creationId xmlns:a16="http://schemas.microsoft.com/office/drawing/2014/main" id="{42673FC5-19F3-4275-8A46-154EA3F194D8}"/>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60" name="Freeform 18">
              <a:extLst>
                <a:ext uri="{FF2B5EF4-FFF2-40B4-BE49-F238E27FC236}">
                  <a16:creationId xmlns:a16="http://schemas.microsoft.com/office/drawing/2014/main" id="{F60DD23F-6C2E-4D2B-81D7-E07C60A1CC11}"/>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61" name="Rectangle 19">
              <a:extLst>
                <a:ext uri="{FF2B5EF4-FFF2-40B4-BE49-F238E27FC236}">
                  <a16:creationId xmlns:a16="http://schemas.microsoft.com/office/drawing/2014/main" id="{E14FE1B7-3161-484A-8BB4-016792F35204}"/>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sp>
        <p:nvSpPr>
          <p:cNvPr id="162" name="Line 98">
            <a:extLst>
              <a:ext uri="{FF2B5EF4-FFF2-40B4-BE49-F238E27FC236}">
                <a16:creationId xmlns:a16="http://schemas.microsoft.com/office/drawing/2014/main" id="{2D33E41B-EF35-4921-A575-D1D8F6457FB4}"/>
              </a:ext>
            </a:extLst>
          </p:cNvPr>
          <p:cNvSpPr>
            <a:spLocks noChangeShapeType="1"/>
          </p:cNvSpPr>
          <p:nvPr/>
        </p:nvSpPr>
        <p:spPr bwMode="auto">
          <a:xfrm>
            <a:off x="5972007" y="2648805"/>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B6A2581A-49CC-4B92-81AD-19D0C347C723}"/>
              </a:ext>
            </a:extLst>
          </p:cNvPr>
          <p:cNvGrpSpPr/>
          <p:nvPr/>
        </p:nvGrpSpPr>
        <p:grpSpPr>
          <a:xfrm>
            <a:off x="6096819" y="2163270"/>
            <a:ext cx="570071" cy="570071"/>
            <a:chOff x="7545288" y="2171490"/>
            <a:chExt cx="570071" cy="570071"/>
          </a:xfrm>
        </p:grpSpPr>
        <p:sp>
          <p:nvSpPr>
            <p:cNvPr id="9" name="正方形/長方形 8">
              <a:extLst>
                <a:ext uri="{FF2B5EF4-FFF2-40B4-BE49-F238E27FC236}">
                  <a16:creationId xmlns:a16="http://schemas.microsoft.com/office/drawing/2014/main" id="{C5DCBEF4-8554-4C26-89BD-E61FD65D32AC}"/>
                </a:ext>
              </a:extLst>
            </p:cNvPr>
            <p:cNvSpPr/>
            <p:nvPr/>
          </p:nvSpPr>
          <p:spPr bwMode="auto">
            <a:xfrm>
              <a:off x="7545288" y="2211463"/>
              <a:ext cx="562295" cy="510147"/>
            </a:xfrm>
            <a:prstGeom prst="rect">
              <a:avLst/>
            </a:prstGeom>
            <a:solidFill>
              <a:schemeClr val="bg1"/>
            </a:solidFill>
            <a:ln w="28575">
              <a:solidFill>
                <a:schemeClr val="tx1"/>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11" name="グラフィックス 10" descr="ネットワーク図 単色塗りつぶし">
              <a:extLst>
                <a:ext uri="{FF2B5EF4-FFF2-40B4-BE49-F238E27FC236}">
                  <a16:creationId xmlns:a16="http://schemas.microsoft.com/office/drawing/2014/main" id="{03F31B36-D3D6-4163-B66B-D11B3A917A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7545288" y="2171490"/>
              <a:ext cx="570071" cy="570071"/>
            </a:xfrm>
            <a:prstGeom prst="rect">
              <a:avLst/>
            </a:prstGeom>
          </p:spPr>
        </p:pic>
      </p:grpSp>
      <p:sp>
        <p:nvSpPr>
          <p:cNvPr id="595" name="Line 98">
            <a:extLst>
              <a:ext uri="{FF2B5EF4-FFF2-40B4-BE49-F238E27FC236}">
                <a16:creationId xmlns:a16="http://schemas.microsoft.com/office/drawing/2014/main" id="{492AF266-47E6-4D8F-A7DD-071419C080D7}"/>
              </a:ext>
            </a:extLst>
          </p:cNvPr>
          <p:cNvSpPr>
            <a:spLocks noChangeShapeType="1"/>
          </p:cNvSpPr>
          <p:nvPr/>
        </p:nvSpPr>
        <p:spPr bwMode="auto">
          <a:xfrm>
            <a:off x="8294958" y="2663096"/>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596" name="グループ化 595">
            <a:extLst>
              <a:ext uri="{FF2B5EF4-FFF2-40B4-BE49-F238E27FC236}">
                <a16:creationId xmlns:a16="http://schemas.microsoft.com/office/drawing/2014/main" id="{059E9067-7648-493F-A7B3-7E3D599CA571}"/>
              </a:ext>
            </a:extLst>
          </p:cNvPr>
          <p:cNvGrpSpPr/>
          <p:nvPr/>
        </p:nvGrpSpPr>
        <p:grpSpPr>
          <a:xfrm>
            <a:off x="7951333" y="2232813"/>
            <a:ext cx="687249" cy="510575"/>
            <a:chOff x="-5922963" y="4064000"/>
            <a:chExt cx="3103563" cy="2327275"/>
          </a:xfrm>
          <a:solidFill>
            <a:schemeClr val="tx1"/>
          </a:solidFill>
        </p:grpSpPr>
        <p:sp>
          <p:nvSpPr>
            <p:cNvPr id="597" name="Freeform 34">
              <a:extLst>
                <a:ext uri="{FF2B5EF4-FFF2-40B4-BE49-F238E27FC236}">
                  <a16:creationId xmlns:a16="http://schemas.microsoft.com/office/drawing/2014/main" id="{73244D24-6FE3-478C-BB5B-35B9372B9C8E}"/>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8" name="Rectangle 35">
              <a:extLst>
                <a:ext uri="{FF2B5EF4-FFF2-40B4-BE49-F238E27FC236}">
                  <a16:creationId xmlns:a16="http://schemas.microsoft.com/office/drawing/2014/main" id="{2C5FC6DC-F272-4E27-874C-579DEF13F0B8}"/>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99" name="Freeform 36">
              <a:extLst>
                <a:ext uri="{FF2B5EF4-FFF2-40B4-BE49-F238E27FC236}">
                  <a16:creationId xmlns:a16="http://schemas.microsoft.com/office/drawing/2014/main" id="{572F7EFA-17A7-46B3-9D74-134425F1F554}"/>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0" name="Freeform 37">
              <a:extLst>
                <a:ext uri="{FF2B5EF4-FFF2-40B4-BE49-F238E27FC236}">
                  <a16:creationId xmlns:a16="http://schemas.microsoft.com/office/drawing/2014/main" id="{9AA59D0F-67D9-4587-B0CC-0DC22F43B72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1" name="Freeform 38">
              <a:extLst>
                <a:ext uri="{FF2B5EF4-FFF2-40B4-BE49-F238E27FC236}">
                  <a16:creationId xmlns:a16="http://schemas.microsoft.com/office/drawing/2014/main" id="{A035704F-ACCC-4AF0-97F4-91BCACC1F87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02" name="Freeform 39">
              <a:extLst>
                <a:ext uri="{FF2B5EF4-FFF2-40B4-BE49-F238E27FC236}">
                  <a16:creationId xmlns:a16="http://schemas.microsoft.com/office/drawing/2014/main" id="{EE600494-221B-4D49-BB2E-055FC6AC02BD}"/>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10" name="Rectangle 40">
            <a:extLst>
              <a:ext uri="{FF2B5EF4-FFF2-40B4-BE49-F238E27FC236}">
                <a16:creationId xmlns:a16="http://schemas.microsoft.com/office/drawing/2014/main" id="{F7F6BB79-E607-4CB7-B8FB-C0907F549DA9}"/>
              </a:ext>
            </a:extLst>
          </p:cNvPr>
          <p:cNvSpPr>
            <a:spLocks noChangeArrowheads="1"/>
          </p:cNvSpPr>
          <p:nvPr/>
        </p:nvSpPr>
        <p:spPr bwMode="auto">
          <a:xfrm>
            <a:off x="8567400" y="2486066"/>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sp>
        <p:nvSpPr>
          <p:cNvPr id="611" name="Rectangle 40">
            <a:extLst>
              <a:ext uri="{FF2B5EF4-FFF2-40B4-BE49-F238E27FC236}">
                <a16:creationId xmlns:a16="http://schemas.microsoft.com/office/drawing/2014/main" id="{DBF284D3-17C7-41C7-8D91-0D0050929987}"/>
              </a:ext>
            </a:extLst>
          </p:cNvPr>
          <p:cNvSpPr>
            <a:spLocks noChangeArrowheads="1"/>
          </p:cNvSpPr>
          <p:nvPr/>
        </p:nvSpPr>
        <p:spPr bwMode="auto">
          <a:xfrm>
            <a:off x="6848852" y="3078425"/>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各種キャッシュ</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（オフライン用）</a:t>
            </a:r>
          </a:p>
        </p:txBody>
      </p:sp>
      <p:grpSp>
        <p:nvGrpSpPr>
          <p:cNvPr id="614" name="グループ化 613">
            <a:extLst>
              <a:ext uri="{FF2B5EF4-FFF2-40B4-BE49-F238E27FC236}">
                <a16:creationId xmlns:a16="http://schemas.microsoft.com/office/drawing/2014/main" id="{C48E5E6B-42D2-459D-B8F8-39186A968701}"/>
              </a:ext>
            </a:extLst>
          </p:cNvPr>
          <p:cNvGrpSpPr>
            <a:grpSpLocks noChangeAspect="1"/>
          </p:cNvGrpSpPr>
          <p:nvPr/>
        </p:nvGrpSpPr>
        <p:grpSpPr>
          <a:xfrm>
            <a:off x="6347103" y="3024703"/>
            <a:ext cx="447750" cy="808433"/>
            <a:chOff x="2743201" y="3695701"/>
            <a:chExt cx="1371600" cy="2476499"/>
          </a:xfrm>
          <a:solidFill>
            <a:schemeClr val="tx1"/>
          </a:solidFill>
        </p:grpSpPr>
        <p:sp>
          <p:nvSpPr>
            <p:cNvPr id="615" name="Freeform 17">
              <a:extLst>
                <a:ext uri="{FF2B5EF4-FFF2-40B4-BE49-F238E27FC236}">
                  <a16:creationId xmlns:a16="http://schemas.microsoft.com/office/drawing/2014/main" id="{28777C0A-9374-4570-9A26-2758605D3E9E}"/>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616" name="Freeform 18">
              <a:extLst>
                <a:ext uri="{FF2B5EF4-FFF2-40B4-BE49-F238E27FC236}">
                  <a16:creationId xmlns:a16="http://schemas.microsoft.com/office/drawing/2014/main" id="{10E81DAA-135F-456B-A555-F0A011222862}"/>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617" name="Rectangle 19">
              <a:extLst>
                <a:ext uri="{FF2B5EF4-FFF2-40B4-BE49-F238E27FC236}">
                  <a16:creationId xmlns:a16="http://schemas.microsoft.com/office/drawing/2014/main" id="{DAE4D476-C9F3-4C10-A29E-409B5202AC77}"/>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sp>
        <p:nvSpPr>
          <p:cNvPr id="618" name="Line 98">
            <a:extLst>
              <a:ext uri="{FF2B5EF4-FFF2-40B4-BE49-F238E27FC236}">
                <a16:creationId xmlns:a16="http://schemas.microsoft.com/office/drawing/2014/main" id="{1AF2BEBB-7CBB-44BC-B9A0-BFE1EF641D0D}"/>
              </a:ext>
            </a:extLst>
          </p:cNvPr>
          <p:cNvSpPr>
            <a:spLocks noChangeShapeType="1"/>
          </p:cNvSpPr>
          <p:nvPr/>
        </p:nvSpPr>
        <p:spPr bwMode="auto">
          <a:xfrm>
            <a:off x="6570978" y="2956909"/>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620" name="Line 90">
            <a:extLst>
              <a:ext uri="{FF2B5EF4-FFF2-40B4-BE49-F238E27FC236}">
                <a16:creationId xmlns:a16="http://schemas.microsoft.com/office/drawing/2014/main" id="{71D0011A-A33A-4F21-A2A5-9CB4CCA05A7D}"/>
              </a:ext>
            </a:extLst>
          </p:cNvPr>
          <p:cNvSpPr>
            <a:spLocks noChangeShapeType="1"/>
          </p:cNvSpPr>
          <p:nvPr/>
        </p:nvSpPr>
        <p:spPr bwMode="auto">
          <a:xfrm>
            <a:off x="1146268" y="2953738"/>
            <a:ext cx="273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sp>
        <p:nvSpPr>
          <p:cNvPr id="621" name="Line 98">
            <a:extLst>
              <a:ext uri="{FF2B5EF4-FFF2-40B4-BE49-F238E27FC236}">
                <a16:creationId xmlns:a16="http://schemas.microsoft.com/office/drawing/2014/main" id="{5F702021-8462-42D7-8F65-5443423AFFBE}"/>
              </a:ext>
            </a:extLst>
          </p:cNvPr>
          <p:cNvSpPr>
            <a:spLocks noChangeShapeType="1"/>
          </p:cNvSpPr>
          <p:nvPr/>
        </p:nvSpPr>
        <p:spPr bwMode="auto">
          <a:xfrm>
            <a:off x="2661639" y="2963643"/>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622" name="グループ化 621">
            <a:extLst>
              <a:ext uri="{FF2B5EF4-FFF2-40B4-BE49-F238E27FC236}">
                <a16:creationId xmlns:a16="http://schemas.microsoft.com/office/drawing/2014/main" id="{6B379142-AB3A-407F-BA3F-491C53397385}"/>
              </a:ext>
            </a:extLst>
          </p:cNvPr>
          <p:cNvGrpSpPr/>
          <p:nvPr/>
        </p:nvGrpSpPr>
        <p:grpSpPr>
          <a:xfrm>
            <a:off x="2343414" y="3219160"/>
            <a:ext cx="687249" cy="510575"/>
            <a:chOff x="-5922963" y="4064000"/>
            <a:chExt cx="3103563" cy="2327275"/>
          </a:xfrm>
          <a:solidFill>
            <a:schemeClr val="tx1"/>
          </a:solidFill>
        </p:grpSpPr>
        <p:sp>
          <p:nvSpPr>
            <p:cNvPr id="623" name="Freeform 34">
              <a:extLst>
                <a:ext uri="{FF2B5EF4-FFF2-40B4-BE49-F238E27FC236}">
                  <a16:creationId xmlns:a16="http://schemas.microsoft.com/office/drawing/2014/main" id="{CFB7B4D5-288A-4F07-B853-256CA1BCAB41}"/>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4" name="Rectangle 35">
              <a:extLst>
                <a:ext uri="{FF2B5EF4-FFF2-40B4-BE49-F238E27FC236}">
                  <a16:creationId xmlns:a16="http://schemas.microsoft.com/office/drawing/2014/main" id="{F959D3A0-CACD-4DAD-A589-E23727D7F5EB}"/>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5" name="Freeform 36">
              <a:extLst>
                <a:ext uri="{FF2B5EF4-FFF2-40B4-BE49-F238E27FC236}">
                  <a16:creationId xmlns:a16="http://schemas.microsoft.com/office/drawing/2014/main" id="{580527F1-D4BF-4C23-9081-C9C7E5BD35DF}"/>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6" name="Freeform 37">
              <a:extLst>
                <a:ext uri="{FF2B5EF4-FFF2-40B4-BE49-F238E27FC236}">
                  <a16:creationId xmlns:a16="http://schemas.microsoft.com/office/drawing/2014/main" id="{C810281F-7D25-4A01-97DE-BE5175374782}"/>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7" name="Freeform 38">
              <a:extLst>
                <a:ext uri="{FF2B5EF4-FFF2-40B4-BE49-F238E27FC236}">
                  <a16:creationId xmlns:a16="http://schemas.microsoft.com/office/drawing/2014/main" id="{B82BD4E3-038C-4D13-8A50-C23B26F4BD42}"/>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8" name="Freeform 39">
              <a:extLst>
                <a:ext uri="{FF2B5EF4-FFF2-40B4-BE49-F238E27FC236}">
                  <a16:creationId xmlns:a16="http://schemas.microsoft.com/office/drawing/2014/main" id="{A04F0841-B543-4EDC-A599-258CEF09E545}"/>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39" name="Line 98">
            <a:extLst>
              <a:ext uri="{FF2B5EF4-FFF2-40B4-BE49-F238E27FC236}">
                <a16:creationId xmlns:a16="http://schemas.microsoft.com/office/drawing/2014/main" id="{5579D330-6FCE-4F4C-8566-2DBCE6AD6939}"/>
              </a:ext>
            </a:extLst>
          </p:cNvPr>
          <p:cNvSpPr>
            <a:spLocks noChangeShapeType="1"/>
          </p:cNvSpPr>
          <p:nvPr/>
        </p:nvSpPr>
        <p:spPr bwMode="auto">
          <a:xfrm>
            <a:off x="2273512" y="2671032"/>
            <a:ext cx="0" cy="28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4306" tIns="52153" rIns="104306" bIns="52153" anchor="ctr"/>
          <a:lstStyle/>
          <a:p>
            <a:pPr defTabSz="914400"/>
            <a:endParaRPr lang="ja-JP" altLang="en-US" dirty="0">
              <a:solidFill>
                <a:prstClr val="black"/>
              </a:solidFill>
              <a:latin typeface="メイリオ" panose="020B0604030504040204" pitchFamily="50" charset="-128"/>
              <a:ea typeface="メイリオ" panose="020B0604030504040204" pitchFamily="50" charset="-128"/>
            </a:endParaRPr>
          </a:p>
        </p:txBody>
      </p:sp>
      <p:grpSp>
        <p:nvGrpSpPr>
          <p:cNvPr id="640" name="グループ化 639">
            <a:extLst>
              <a:ext uri="{FF2B5EF4-FFF2-40B4-BE49-F238E27FC236}">
                <a16:creationId xmlns:a16="http://schemas.microsoft.com/office/drawing/2014/main" id="{8895C5AC-B18B-4063-94EC-6D0C5847DDC2}"/>
              </a:ext>
            </a:extLst>
          </p:cNvPr>
          <p:cNvGrpSpPr/>
          <p:nvPr/>
        </p:nvGrpSpPr>
        <p:grpSpPr>
          <a:xfrm>
            <a:off x="1929887" y="2240749"/>
            <a:ext cx="687249" cy="510575"/>
            <a:chOff x="-5922963" y="4064000"/>
            <a:chExt cx="3103563" cy="2327275"/>
          </a:xfrm>
          <a:solidFill>
            <a:schemeClr val="tx1"/>
          </a:solidFill>
        </p:grpSpPr>
        <p:sp>
          <p:nvSpPr>
            <p:cNvPr id="641" name="Freeform 34">
              <a:extLst>
                <a:ext uri="{FF2B5EF4-FFF2-40B4-BE49-F238E27FC236}">
                  <a16:creationId xmlns:a16="http://schemas.microsoft.com/office/drawing/2014/main" id="{72FAADEF-9E7A-4425-B76B-5E4BB59C42AA}"/>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2" name="Rectangle 35">
              <a:extLst>
                <a:ext uri="{FF2B5EF4-FFF2-40B4-BE49-F238E27FC236}">
                  <a16:creationId xmlns:a16="http://schemas.microsoft.com/office/drawing/2014/main" id="{8C1EA76F-0D38-4436-B17D-CEA9E5205384}"/>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3" name="Freeform 36">
              <a:extLst>
                <a:ext uri="{FF2B5EF4-FFF2-40B4-BE49-F238E27FC236}">
                  <a16:creationId xmlns:a16="http://schemas.microsoft.com/office/drawing/2014/main" id="{F733F8D3-79A6-4D17-8586-0FD7E80E2CF5}"/>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4" name="Freeform 37">
              <a:extLst>
                <a:ext uri="{FF2B5EF4-FFF2-40B4-BE49-F238E27FC236}">
                  <a16:creationId xmlns:a16="http://schemas.microsoft.com/office/drawing/2014/main" id="{DFB36AD4-1A2F-492E-9D3B-84F572288AB8}"/>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5" name="Freeform 38">
              <a:extLst>
                <a:ext uri="{FF2B5EF4-FFF2-40B4-BE49-F238E27FC236}">
                  <a16:creationId xmlns:a16="http://schemas.microsoft.com/office/drawing/2014/main" id="{F1E2A1DB-CBDF-4F55-8720-54382ABF29E9}"/>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6" name="Freeform 39">
              <a:extLst>
                <a:ext uri="{FF2B5EF4-FFF2-40B4-BE49-F238E27FC236}">
                  <a16:creationId xmlns:a16="http://schemas.microsoft.com/office/drawing/2014/main" id="{2147DF53-E3D2-447D-AA83-0FB17E36C848}"/>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668" name="円/楕円 5">
            <a:extLst>
              <a:ext uri="{FF2B5EF4-FFF2-40B4-BE49-F238E27FC236}">
                <a16:creationId xmlns:a16="http://schemas.microsoft.com/office/drawing/2014/main" id="{79B1EA88-1957-4931-B625-B3CF9BE278EE}"/>
              </a:ext>
            </a:extLst>
          </p:cNvPr>
          <p:cNvSpPr>
            <a:spLocks noChangeAspect="1"/>
          </p:cNvSpPr>
          <p:nvPr/>
        </p:nvSpPr>
        <p:spPr>
          <a:xfrm>
            <a:off x="5955846" y="3068040"/>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ja-JP" sz="700" b="1" dirty="0">
                <a:latin typeface="メイリオ" panose="020B0604030504040204" pitchFamily="50" charset="-128"/>
                <a:ea typeface="メイリオ" panose="020B0604030504040204" pitchFamily="50" charset="-128"/>
                <a:cs typeface="メイリオ" panose="020B0604030504040204" pitchFamily="50" charset="-128"/>
              </a:rPr>
              <a:t>PC</a:t>
            </a: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ログオン</a:t>
            </a:r>
          </a:p>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管理ソフトウェア</a:t>
            </a:r>
            <a:endParaRPr lang="ja-JP" altLang="en-US" sz="65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83" name="テキスト ボックス 1282">
            <a:extLst>
              <a:ext uri="{FF2B5EF4-FFF2-40B4-BE49-F238E27FC236}">
                <a16:creationId xmlns:a16="http://schemas.microsoft.com/office/drawing/2014/main" id="{DA69B71C-2007-4916-99B5-3E19D87E8F15}"/>
              </a:ext>
            </a:extLst>
          </p:cNvPr>
          <p:cNvSpPr txBox="1"/>
          <p:nvPr/>
        </p:nvSpPr>
        <p:spPr>
          <a:xfrm>
            <a:off x="280921" y="971145"/>
            <a:ext cx="2289812" cy="393276"/>
          </a:xfrm>
          <a:prstGeom prst="rect">
            <a:avLst/>
          </a:prstGeom>
          <a:noFill/>
        </p:spPr>
        <p:txBody>
          <a:bodyPr wrap="square" lIns="0" rIns="0" rtlCol="0" anchor="t" anchorCtr="0">
            <a:noAutofit/>
          </a:bodyPr>
          <a:lstStyle/>
          <a:p>
            <a:pPr>
              <a:lnSpc>
                <a:spcPct val="110000"/>
              </a:lnSpc>
              <a:spcBef>
                <a:spcPts val="100"/>
              </a:spcBef>
            </a:pPr>
            <a:r>
              <a:rPr lang="ja-JP" altLang="en-US" sz="14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スタンドアローン版</a:t>
            </a:r>
            <a:endParaRPr lang="ja-JP" altLang="en-US" sz="14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sp>
        <p:nvSpPr>
          <p:cNvPr id="115" name="Text Box 34">
            <a:extLst>
              <a:ext uri="{FF2B5EF4-FFF2-40B4-BE49-F238E27FC236}">
                <a16:creationId xmlns:a16="http://schemas.microsoft.com/office/drawing/2014/main" id="{07259DD8-B941-4DF8-AD9D-AF207BFAF4C1}"/>
              </a:ext>
            </a:extLst>
          </p:cNvPr>
          <p:cNvSpPr txBox="1">
            <a:spLocks noChangeArrowheads="1"/>
          </p:cNvSpPr>
          <p:nvPr/>
        </p:nvSpPr>
        <p:spPr bwMode="auto">
          <a:xfrm>
            <a:off x="610224" y="4661904"/>
            <a:ext cx="3920728" cy="491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marL="180000" indent="-180000" eaLnBrk="1" hangingPunct="1">
              <a:lnSpc>
                <a:spcPts val="1600"/>
              </a:lnSpc>
              <a:buFont typeface="+mj-ea"/>
              <a:buAutoNum type="circleNumDbPlain"/>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アプリ／サイト情報をクライアントソフトウェアで作成</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80000" indent="-180000" eaLnBrk="1" hangingPunct="1">
              <a:lnSpc>
                <a:spcPts val="1600"/>
              </a:lnSpc>
              <a:buFont typeface="+mj-ea"/>
              <a:buAutoNum type="circleNumDbPlain"/>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サインオン情報を</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クライアントソフトウェアで</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登録</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16" name="Text Box 34">
            <a:extLst>
              <a:ext uri="{FF2B5EF4-FFF2-40B4-BE49-F238E27FC236}">
                <a16:creationId xmlns:a16="http://schemas.microsoft.com/office/drawing/2014/main" id="{B4C1C67B-70E2-463E-9C62-684B6B0F5EF7}"/>
              </a:ext>
            </a:extLst>
          </p:cNvPr>
          <p:cNvSpPr txBox="1">
            <a:spLocks noChangeArrowheads="1"/>
          </p:cNvSpPr>
          <p:nvPr/>
        </p:nvSpPr>
        <p:spPr bwMode="auto">
          <a:xfrm>
            <a:off x="5337415" y="4614945"/>
            <a:ext cx="3786265" cy="902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marL="180000" indent="-180000" eaLnBrk="1" hangingPunct="1">
              <a:lnSpc>
                <a:spcPts val="1600"/>
              </a:lnSpc>
              <a:buFont typeface="+mj-ea"/>
              <a:buAutoNum type="circleNumDbPlain"/>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アプリ／サイト情報をクライアントソフトウェアで作成</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80000" indent="-180000" eaLnBrk="1" hangingPunct="1">
              <a:lnSpc>
                <a:spcPts val="1600"/>
              </a:lnSpc>
              <a:buFont typeface="+mj-ea"/>
              <a:buAutoNum type="circleNumDbPlain"/>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①で作成した情報を管理ソフトウェアに登録</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180000" indent="-180000" eaLnBrk="1" hangingPunct="1">
              <a:lnSpc>
                <a:spcPts val="1600"/>
              </a:lnSpc>
              <a:buFont typeface="+mj-ea"/>
              <a:buAutoNum type="circleNumDbPlain"/>
            </a:pP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サインオン情報を</a:t>
            </a:r>
            <a:r>
              <a:rPr kumimoji="1" lang="ja-JP" altLang="en-US" sz="105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管理ソフトウェアまたはクライアントソフトウェアで</a:t>
            </a:r>
            <a:r>
              <a:rPr lang="ja-JP" altLang="en-US"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登録</a:t>
            </a:r>
            <a:endParaRPr lang="en-US" altLang="ja-JP" sz="105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19" name="円/楕円 5">
            <a:extLst>
              <a:ext uri="{FF2B5EF4-FFF2-40B4-BE49-F238E27FC236}">
                <a16:creationId xmlns:a16="http://schemas.microsoft.com/office/drawing/2014/main" id="{F8C92773-E84B-4B73-83CB-AFDDC0A73E37}"/>
              </a:ext>
            </a:extLst>
          </p:cNvPr>
          <p:cNvSpPr>
            <a:spLocks noChangeAspect="1"/>
          </p:cNvSpPr>
          <p:nvPr/>
        </p:nvSpPr>
        <p:spPr>
          <a:xfrm>
            <a:off x="2114163" y="332416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シングルサインオン</a:t>
            </a:r>
            <a:endParaRPr lang="en-US" altLang="ja-JP" sz="7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21" name="円/楕円 5">
            <a:extLst>
              <a:ext uri="{FF2B5EF4-FFF2-40B4-BE49-F238E27FC236}">
                <a16:creationId xmlns:a16="http://schemas.microsoft.com/office/drawing/2014/main" id="{34306C26-E60C-4CE2-A6C1-F4B20ED47C7E}"/>
              </a:ext>
            </a:extLst>
          </p:cNvPr>
          <p:cNvSpPr>
            <a:spLocks noChangeAspect="1"/>
          </p:cNvSpPr>
          <p:nvPr/>
        </p:nvSpPr>
        <p:spPr>
          <a:xfrm>
            <a:off x="2067879" y="198165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シングルサインオン</a:t>
            </a: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22" name="Rectangle 40">
            <a:extLst>
              <a:ext uri="{FF2B5EF4-FFF2-40B4-BE49-F238E27FC236}">
                <a16:creationId xmlns:a16="http://schemas.microsoft.com/office/drawing/2014/main" id="{F8D939CE-34A1-42AD-950A-F8E0BE5D38C1}"/>
              </a:ext>
            </a:extLst>
          </p:cNvPr>
          <p:cNvSpPr>
            <a:spLocks noChangeArrowheads="1"/>
          </p:cNvSpPr>
          <p:nvPr/>
        </p:nvSpPr>
        <p:spPr bwMode="auto">
          <a:xfrm>
            <a:off x="2798606" y="2279818"/>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アプリ／サイト情報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123" name="Rectangle 40">
            <a:extLst>
              <a:ext uri="{FF2B5EF4-FFF2-40B4-BE49-F238E27FC236}">
                <a16:creationId xmlns:a16="http://schemas.microsoft.com/office/drawing/2014/main" id="{55BF2D3C-7CA6-4C4C-9314-BF652EFE622D}"/>
              </a:ext>
            </a:extLst>
          </p:cNvPr>
          <p:cNvSpPr>
            <a:spLocks noChangeArrowheads="1"/>
          </p:cNvSpPr>
          <p:nvPr/>
        </p:nvSpPr>
        <p:spPr bwMode="auto">
          <a:xfrm>
            <a:off x="1098806" y="3232201"/>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アプリ／サイト情報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124" name="Rectangle 40">
            <a:extLst>
              <a:ext uri="{FF2B5EF4-FFF2-40B4-BE49-F238E27FC236}">
                <a16:creationId xmlns:a16="http://schemas.microsoft.com/office/drawing/2014/main" id="{56F7D0A9-FC5E-4BFD-8E70-AFD03DC17DF4}"/>
              </a:ext>
            </a:extLst>
          </p:cNvPr>
          <p:cNvSpPr>
            <a:spLocks noChangeArrowheads="1"/>
          </p:cNvSpPr>
          <p:nvPr/>
        </p:nvSpPr>
        <p:spPr bwMode="auto">
          <a:xfrm>
            <a:off x="6688404" y="2248094"/>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サインオン情報</a:t>
            </a:r>
          </a:p>
        </p:txBody>
      </p:sp>
      <p:sp>
        <p:nvSpPr>
          <p:cNvPr id="125" name="Rectangle 40">
            <a:extLst>
              <a:ext uri="{FF2B5EF4-FFF2-40B4-BE49-F238E27FC236}">
                <a16:creationId xmlns:a16="http://schemas.microsoft.com/office/drawing/2014/main" id="{778D6E33-4D0C-46AB-B92A-20026A89F24A}"/>
              </a:ext>
            </a:extLst>
          </p:cNvPr>
          <p:cNvSpPr>
            <a:spLocks noChangeArrowheads="1"/>
          </p:cNvSpPr>
          <p:nvPr/>
        </p:nvSpPr>
        <p:spPr bwMode="auto">
          <a:xfrm>
            <a:off x="4984337" y="3698042"/>
            <a:ext cx="1016610" cy="40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アプリ／サイト情報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ログ情報</a:t>
            </a:r>
            <a:endParaRPr lang="en-US" altLang="ja-JP"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900" dirty="0">
                <a:solidFill>
                  <a:srgbClr val="000000">
                    <a:lumMod val="75000"/>
                    <a:lumOff val="25000"/>
                  </a:srgbClr>
                </a:solidFill>
                <a:latin typeface="メイリオ" panose="020B0604030504040204" pitchFamily="50" charset="-128"/>
                <a:ea typeface="メイリオ" panose="020B0604030504040204" pitchFamily="50" charset="-128"/>
                <a:cs typeface="Meiryo UI" pitchFamily="50" charset="-128"/>
              </a:rPr>
              <a:t>ポリシー情報</a:t>
            </a:r>
          </a:p>
        </p:txBody>
      </p:sp>
      <p:sp>
        <p:nvSpPr>
          <p:cNvPr id="126" name="円/楕円 5">
            <a:extLst>
              <a:ext uri="{FF2B5EF4-FFF2-40B4-BE49-F238E27FC236}">
                <a16:creationId xmlns:a16="http://schemas.microsoft.com/office/drawing/2014/main" id="{DFB63728-B6E5-48CD-ACBF-C5A99EED5EA1}"/>
              </a:ext>
            </a:extLst>
          </p:cNvPr>
          <p:cNvSpPr>
            <a:spLocks noChangeAspect="1"/>
          </p:cNvSpPr>
          <p:nvPr/>
        </p:nvSpPr>
        <p:spPr>
          <a:xfrm>
            <a:off x="8033922" y="1761316"/>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シングルサインオン</a:t>
            </a:r>
            <a:endParaRPr lang="en-US" altLang="ja-JP" sz="7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27" name="円/楕円 5">
            <a:extLst>
              <a:ext uri="{FF2B5EF4-FFF2-40B4-BE49-F238E27FC236}">
                <a16:creationId xmlns:a16="http://schemas.microsoft.com/office/drawing/2014/main" id="{09AA943C-9E5D-42DB-B7F5-706F0AB1FD44}"/>
              </a:ext>
            </a:extLst>
          </p:cNvPr>
          <p:cNvSpPr>
            <a:spLocks noChangeAspect="1"/>
          </p:cNvSpPr>
          <p:nvPr/>
        </p:nvSpPr>
        <p:spPr>
          <a:xfrm>
            <a:off x="8304680" y="2992563"/>
            <a:ext cx="720000" cy="664108"/>
          </a:xfrm>
          <a:prstGeom prst="ellipse">
            <a:avLst/>
          </a:prstGeom>
          <a:solidFill>
            <a:srgbClr val="568DFC">
              <a:alpha val="70000"/>
            </a:srgbClr>
          </a:solidFill>
          <a:ln>
            <a:solidFill>
              <a:srgbClr val="568DF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シングルサインオン</a:t>
            </a:r>
            <a:endParaRPr lang="en-US" altLang="ja-JP" sz="7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650" b="1" dirty="0">
                <a:latin typeface="メイリオ" panose="020B0604030504040204" pitchFamily="50" charset="-128"/>
                <a:ea typeface="メイリオ" panose="020B0604030504040204" pitchFamily="50" charset="-128"/>
                <a:cs typeface="メイリオ" panose="020B0604030504040204" pitchFamily="50" charset="-128"/>
              </a:rPr>
              <a:t>クライアントソフト</a:t>
            </a:r>
          </a:p>
        </p:txBody>
      </p:sp>
      <p:sp>
        <p:nvSpPr>
          <p:cNvPr id="128" name="Text Box 34">
            <a:extLst>
              <a:ext uri="{FF2B5EF4-FFF2-40B4-BE49-F238E27FC236}">
                <a16:creationId xmlns:a16="http://schemas.microsoft.com/office/drawing/2014/main" id="{68559A0B-991C-4B5B-8C97-E88DA5399655}"/>
              </a:ext>
            </a:extLst>
          </p:cNvPr>
          <p:cNvSpPr txBox="1">
            <a:spLocks noChangeArrowheads="1"/>
          </p:cNvSpPr>
          <p:nvPr/>
        </p:nvSpPr>
        <p:spPr bwMode="auto">
          <a:xfrm>
            <a:off x="2397730" y="5752504"/>
            <a:ext cx="50542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r>
              <a:rPr lang="ja-JP" altLang="en-US" sz="1050" b="0" kern="100" spc="1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シングルサインオンは</a:t>
            </a:r>
            <a:r>
              <a:rPr lang="en-US" altLang="ja-JP" sz="1050" b="0" kern="100" spc="1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PC</a:t>
            </a:r>
            <a:r>
              <a:rPr lang="ja-JP" altLang="en-US" sz="1050" b="0" kern="100" spc="1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rPr>
              <a:t>ログオンを導入していることが前提となります。シングルサインオンのみ利用する場合は別途ご相談ください。</a:t>
            </a:r>
            <a:endParaRPr lang="en-US" altLang="ja-JP" sz="1050" b="0" kern="100" spc="100"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3" name="グループ化 2">
            <a:extLst>
              <a:ext uri="{FF2B5EF4-FFF2-40B4-BE49-F238E27FC236}">
                <a16:creationId xmlns:a16="http://schemas.microsoft.com/office/drawing/2014/main" id="{29A405B4-FB0D-63A1-606A-5E63FE215F96}"/>
              </a:ext>
            </a:extLst>
          </p:cNvPr>
          <p:cNvGrpSpPr/>
          <p:nvPr/>
        </p:nvGrpSpPr>
        <p:grpSpPr>
          <a:xfrm>
            <a:off x="488761" y="1038029"/>
            <a:ext cx="1723984" cy="278907"/>
            <a:chOff x="1090336" y="1998879"/>
            <a:chExt cx="1723984" cy="278907"/>
          </a:xfrm>
        </p:grpSpPr>
        <p:sp>
          <p:nvSpPr>
            <p:cNvPr id="5" name="正方形/長方形 4">
              <a:extLst>
                <a:ext uri="{FF2B5EF4-FFF2-40B4-BE49-F238E27FC236}">
                  <a16:creationId xmlns:a16="http://schemas.microsoft.com/office/drawing/2014/main" id="{24E07A07-7501-AED7-E7F7-FAFFF9B52250}"/>
                </a:ext>
              </a:extLst>
            </p:cNvPr>
            <p:cNvSpPr/>
            <p:nvPr/>
          </p:nvSpPr>
          <p:spPr bwMode="auto">
            <a:xfrm>
              <a:off x="1144522" y="1998879"/>
              <a:ext cx="1669798" cy="262769"/>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8AF206F7-3B0D-8027-08DF-250D7FEEEDBE}"/>
                </a:ext>
              </a:extLst>
            </p:cNvPr>
            <p:cNvSpPr txBox="1"/>
            <p:nvPr/>
          </p:nvSpPr>
          <p:spPr>
            <a:xfrm>
              <a:off x="1090336" y="2002085"/>
              <a:ext cx="1625402" cy="275701"/>
            </a:xfrm>
            <a:prstGeom prst="rect">
              <a:avLst/>
            </a:prstGeom>
            <a:noFill/>
          </p:spPr>
          <p:txBody>
            <a:bodyPr wrap="square" lIns="0" rIns="0" rtlCol="0" anchor="t" anchorCtr="0">
              <a:noAutofit/>
            </a:bodyPr>
            <a:lstStyle/>
            <a:p>
              <a:pPr algn="ct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スタンドアローン版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grpSp>
        <p:nvGrpSpPr>
          <p:cNvPr id="7" name="グループ化 6">
            <a:extLst>
              <a:ext uri="{FF2B5EF4-FFF2-40B4-BE49-F238E27FC236}">
                <a16:creationId xmlns:a16="http://schemas.microsoft.com/office/drawing/2014/main" id="{4D47AAE1-5365-71BC-F1F3-5A508DF4D06C}"/>
              </a:ext>
            </a:extLst>
          </p:cNvPr>
          <p:cNvGrpSpPr/>
          <p:nvPr/>
        </p:nvGrpSpPr>
        <p:grpSpPr>
          <a:xfrm>
            <a:off x="5066641" y="1026850"/>
            <a:ext cx="1716749" cy="276408"/>
            <a:chOff x="5878349" y="1987700"/>
            <a:chExt cx="1716749" cy="276408"/>
          </a:xfrm>
        </p:grpSpPr>
        <p:sp>
          <p:nvSpPr>
            <p:cNvPr id="8" name="正方形/長方形 7">
              <a:extLst>
                <a:ext uri="{FF2B5EF4-FFF2-40B4-BE49-F238E27FC236}">
                  <a16:creationId xmlns:a16="http://schemas.microsoft.com/office/drawing/2014/main" id="{A5A47D36-0465-5829-92AE-C69DA1B76981}"/>
                </a:ext>
              </a:extLst>
            </p:cNvPr>
            <p:cNvSpPr/>
            <p:nvPr/>
          </p:nvSpPr>
          <p:spPr bwMode="auto">
            <a:xfrm>
              <a:off x="5887381" y="1998880"/>
              <a:ext cx="1707717" cy="265228"/>
            </a:xfrm>
            <a:prstGeom prst="rect">
              <a:avLst/>
            </a:prstGeom>
            <a:solidFill>
              <a:srgbClr val="3366FF"/>
            </a:solidFill>
            <a:ln w="28575">
              <a:solidFill>
                <a:srgbClr val="3366FF"/>
              </a:solidFill>
              <a:prstDash val="solid"/>
            </a:ln>
            <a:effectLst/>
          </p:spPr>
          <p:txBody>
            <a:bodyPr vert="horz" wrap="square" lIns="108000" tIns="36000" rIns="108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effectLst/>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D00ADBFF-6737-8A5E-C87D-3CE599654C57}"/>
                </a:ext>
              </a:extLst>
            </p:cNvPr>
            <p:cNvSpPr txBox="1"/>
            <p:nvPr/>
          </p:nvSpPr>
          <p:spPr>
            <a:xfrm>
              <a:off x="5878349" y="1987700"/>
              <a:ext cx="1619811" cy="270604"/>
            </a:xfrm>
            <a:prstGeom prst="rect">
              <a:avLst/>
            </a:prstGeom>
            <a:noFill/>
          </p:spPr>
          <p:txBody>
            <a:bodyPr wrap="square" lIns="0" rIns="0" rtlCol="0" anchor="t" anchorCtr="0">
              <a:noAutofit/>
            </a:bodyPr>
            <a:lstStyle/>
            <a:p>
              <a:pPr algn="ctr">
                <a:lnSpc>
                  <a:spcPct val="110000"/>
                </a:lnSpc>
                <a:spcBef>
                  <a:spcPts val="100"/>
                </a:spcBef>
              </a:pP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　</a:t>
              </a:r>
              <a:r>
                <a:rPr lang="en-US" altLang="ja-JP"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Active Directory</a:t>
              </a:r>
              <a:r>
                <a:rPr lang="ja-JP" altLang="en-US" sz="1200" b="1" dirty="0">
                  <a:solidFill>
                    <a:schemeClr val="bg1"/>
                  </a:solidFill>
                  <a:latin typeface="メイリオ" panose="020B0604030504040204" pitchFamily="50" charset="-128"/>
                  <a:ea typeface="メイリオ" panose="020B0604030504040204" pitchFamily="50" charset="-128"/>
                  <a:cs typeface="Verdana" panose="020B0604030504040204" pitchFamily="34" charset="0"/>
                </a:rPr>
                <a:t>版</a:t>
              </a:r>
              <a:endParaRPr lang="ja-JP" altLang="en-US" sz="1200" dirty="0">
                <a:solidFill>
                  <a:schemeClr val="bg1"/>
                </a:solidFill>
                <a:latin typeface="メイリオ" panose="020B0604030504040204" pitchFamily="50" charset="-128"/>
                <a:ea typeface="メイリオ" panose="020B0604030504040204" pitchFamily="50" charset="-128"/>
                <a:cs typeface="Verdana" panose="020B0604030504040204" pitchFamily="34" charset="0"/>
              </a:endParaRPr>
            </a:p>
          </p:txBody>
        </p:sp>
      </p:grpSp>
      <p:grpSp>
        <p:nvGrpSpPr>
          <p:cNvPr id="15" name="グループ化 14">
            <a:extLst>
              <a:ext uri="{FF2B5EF4-FFF2-40B4-BE49-F238E27FC236}">
                <a16:creationId xmlns:a16="http://schemas.microsoft.com/office/drawing/2014/main" id="{89DE32F4-C7E9-531E-EC56-E57003D68C78}"/>
              </a:ext>
            </a:extLst>
          </p:cNvPr>
          <p:cNvGrpSpPr/>
          <p:nvPr/>
        </p:nvGrpSpPr>
        <p:grpSpPr>
          <a:xfrm>
            <a:off x="5272154" y="1535670"/>
            <a:ext cx="1543838" cy="268682"/>
            <a:chOff x="5223084" y="3415158"/>
            <a:chExt cx="1543838" cy="268682"/>
          </a:xfrm>
        </p:grpSpPr>
        <p:sp>
          <p:nvSpPr>
            <p:cNvPr id="16" name="角丸四角形 56">
              <a:extLst>
                <a:ext uri="{FF2B5EF4-FFF2-40B4-BE49-F238E27FC236}">
                  <a16:creationId xmlns:a16="http://schemas.microsoft.com/office/drawing/2014/main" id="{2414262F-A34F-D0DD-B834-8092AC1642D8}"/>
                </a:ext>
              </a:extLst>
            </p:cNvPr>
            <p:cNvSpPr/>
            <p:nvPr/>
          </p:nvSpPr>
          <p:spPr>
            <a:xfrm>
              <a:off x="5223084" y="3415158"/>
              <a:ext cx="1543838" cy="268682"/>
            </a:xfrm>
            <a:prstGeom prst="roundRect">
              <a:avLst/>
            </a:prstGeom>
            <a:solidFill>
              <a:schemeClr val="bg1">
                <a:lumMod val="50000"/>
              </a:schemeClr>
            </a:solidFill>
            <a:ln w="25400" cap="flat" cmpd="sng" algn="ctr">
              <a:noFill/>
              <a:prstDash val="solid"/>
            </a:ln>
            <a:effectLst/>
          </p:spPr>
          <p:txBody>
            <a:bodyPr wrap="square" lIns="89193" tIns="44596" rIns="89193" bIns="44596" anchor="ctr">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endParaRPr kumimoji="0" lang="en-US" altLang="ja-JP" sz="105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endParaRPr>
            </a:p>
          </p:txBody>
        </p:sp>
        <p:sp>
          <p:nvSpPr>
            <p:cNvPr id="17" name="テキスト ボックス 16">
              <a:extLst>
                <a:ext uri="{FF2B5EF4-FFF2-40B4-BE49-F238E27FC236}">
                  <a16:creationId xmlns:a16="http://schemas.microsoft.com/office/drawing/2014/main" id="{B467B559-58D8-08C1-5ED6-4B80DADA7EE8}"/>
                </a:ext>
              </a:extLst>
            </p:cNvPr>
            <p:cNvSpPr txBox="1"/>
            <p:nvPr/>
          </p:nvSpPr>
          <p:spPr>
            <a:xfrm>
              <a:off x="5325977" y="3432731"/>
              <a:ext cx="1316629" cy="24622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
                  <a:srgbClr val="5330C1"/>
                </a:buClr>
                <a:buSzTx/>
                <a:buFontTx/>
                <a:buNone/>
                <a:tabLst/>
                <a:defRPr/>
              </a:pPr>
              <a:r>
                <a:rPr kumimoji="0" lang="en-US" altLang="ja-JP" sz="1000" b="0" i="0" u="none" strike="noStrike" kern="0" cap="none" spc="0" normalizeH="0" baseline="0" noProof="0" dirty="0">
                  <a:ln>
                    <a:noFill/>
                  </a:ln>
                  <a:solidFill>
                    <a:sysClr val="window" lastClr="FFFFFF"/>
                  </a:solidFill>
                  <a:effectLst/>
                  <a:uLnTx/>
                  <a:uFillTx/>
                  <a:latin typeface="メイリオ"/>
                  <a:ea typeface="メイリオ"/>
                  <a:cs typeface="Meiryo UI" pitchFamily="50" charset="-128"/>
                </a:rPr>
                <a:t>Active Directory</a:t>
              </a:r>
            </a:p>
          </p:txBody>
        </p:sp>
      </p:grpSp>
      <p:grpSp>
        <p:nvGrpSpPr>
          <p:cNvPr id="18" name="グループ化 17">
            <a:extLst>
              <a:ext uri="{FF2B5EF4-FFF2-40B4-BE49-F238E27FC236}">
                <a16:creationId xmlns:a16="http://schemas.microsoft.com/office/drawing/2014/main" id="{6A4CB25F-B3EE-F49E-1B80-4AB63D1374B8}"/>
              </a:ext>
            </a:extLst>
          </p:cNvPr>
          <p:cNvGrpSpPr/>
          <p:nvPr/>
        </p:nvGrpSpPr>
        <p:grpSpPr>
          <a:xfrm>
            <a:off x="6033361" y="3908447"/>
            <a:ext cx="1100512" cy="276897"/>
            <a:chOff x="3382788" y="5594654"/>
            <a:chExt cx="1100512" cy="276897"/>
          </a:xfrm>
        </p:grpSpPr>
        <p:sp>
          <p:nvSpPr>
            <p:cNvPr id="19" name="角丸四角形 26">
              <a:extLst>
                <a:ext uri="{FF2B5EF4-FFF2-40B4-BE49-F238E27FC236}">
                  <a16:creationId xmlns:a16="http://schemas.microsoft.com/office/drawing/2014/main" id="{CE464875-C977-85E0-02C6-61F4F9420CB8}"/>
                </a:ext>
              </a:extLst>
            </p:cNvPr>
            <p:cNvSpPr/>
            <p:nvPr/>
          </p:nvSpPr>
          <p:spPr>
            <a:xfrm>
              <a:off x="3382788" y="5594654"/>
              <a:ext cx="1092692" cy="276897"/>
            </a:xfrm>
            <a:prstGeom prst="roundRect">
              <a:avLst/>
            </a:prstGeom>
            <a:solidFill>
              <a:schemeClr val="bg1"/>
            </a:solidFill>
            <a:ln w="25400" cap="flat" cmpd="sng" algn="ctr">
              <a:solidFill>
                <a:schemeClr val="bg1">
                  <a:lumMod val="50000"/>
                </a:schemeClr>
              </a:solidFill>
              <a:prstDash val="solid"/>
            </a:ln>
            <a:effectLst/>
          </p:spPr>
          <p:txBody>
            <a:bodyPr wrap="square" lIns="89192" tIns="44596" rIns="89192" bIns="44596" anchor="ctr">
              <a:spAutoFit/>
            </a:bodyPr>
            <a:lstStyle/>
            <a:p>
              <a:pPr algn="ctr" eaLnBrk="1" fontAlgn="auto" hangingPunct="1">
                <a:spcBef>
                  <a:spcPts val="0"/>
                </a:spcBef>
                <a:spcAft>
                  <a:spcPts val="0"/>
                </a:spcAft>
                <a:buClr>
                  <a:srgbClr val="5330C1"/>
                </a:buClr>
                <a:defRPr/>
              </a:pPr>
              <a:endParaRPr lang="en-US" altLang="ja-JP" sz="11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endParaRPr>
            </a:p>
          </p:txBody>
        </p:sp>
        <p:sp>
          <p:nvSpPr>
            <p:cNvPr id="20" name="テキスト ボックス 19">
              <a:extLst>
                <a:ext uri="{FF2B5EF4-FFF2-40B4-BE49-F238E27FC236}">
                  <a16:creationId xmlns:a16="http://schemas.microsoft.com/office/drawing/2014/main" id="{66F1AB3E-E9D9-8BA6-841B-1A7EAE6F4EDA}"/>
                </a:ext>
              </a:extLst>
            </p:cNvPr>
            <p:cNvSpPr txBox="1"/>
            <p:nvPr/>
          </p:nvSpPr>
          <p:spPr>
            <a:xfrm>
              <a:off x="3390607" y="5634312"/>
              <a:ext cx="1092693" cy="230832"/>
            </a:xfrm>
            <a:prstGeom prst="rect">
              <a:avLst/>
            </a:prstGeom>
            <a:noFill/>
          </p:spPr>
          <p:txBody>
            <a:bodyPr wrap="square">
              <a:spAutoFit/>
            </a:bodyPr>
            <a:lstStyle/>
            <a:p>
              <a:pPr algn="ctr" eaLnBrk="1" fontAlgn="auto" hangingPunct="1">
                <a:spcBef>
                  <a:spcPts val="0"/>
                </a:spcBef>
                <a:spcAft>
                  <a:spcPts val="0"/>
                </a:spcAft>
                <a:buClr>
                  <a:srgbClr val="5330C1"/>
                </a:buClr>
                <a:defRPr/>
              </a:pPr>
              <a:r>
                <a:rPr lang="ja-JP" altLang="en-US" sz="900" kern="0" dirty="0">
                  <a:solidFill>
                    <a:schemeClr val="tx1">
                      <a:lumMod val="85000"/>
                      <a:lumOff val="15000"/>
                    </a:schemeClr>
                  </a:solidFill>
                  <a:latin typeface="メイリオ" panose="020B0604030504040204" pitchFamily="50" charset="-128"/>
                  <a:ea typeface="メイリオ" panose="020B0604030504040204" pitchFamily="50" charset="-128"/>
                  <a:cs typeface="Meiryo UI" pitchFamily="50" charset="-128"/>
                </a:rPr>
                <a:t>管理サーバー</a:t>
              </a:r>
            </a:p>
          </p:txBody>
        </p:sp>
      </p:grpSp>
    </p:spTree>
    <p:extLst>
      <p:ext uri="{BB962C8B-B14F-4D97-AF65-F5344CB8AC3E}">
        <p14:creationId xmlns:p14="http://schemas.microsoft.com/office/powerpoint/2010/main" val="3542632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C4633A-857F-4535-A855-17BF1CFA28B6}"/>
              </a:ext>
            </a:extLst>
          </p:cNvPr>
          <p:cNvSpPr>
            <a:spLocks noGrp="1"/>
          </p:cNvSpPr>
          <p:nvPr>
            <p:ph type="title"/>
          </p:nvPr>
        </p:nvSpPr>
        <p:spPr/>
        <p:txBody>
          <a:bodyPr/>
          <a:lstStyle/>
          <a:p>
            <a:r>
              <a:rPr kumimoji="1" lang="ja-JP" altLang="en-US" dirty="0"/>
              <a:t>シングルサインオンの対象範囲</a:t>
            </a:r>
          </a:p>
        </p:txBody>
      </p:sp>
      <p:sp>
        <p:nvSpPr>
          <p:cNvPr id="4" name="スライド番号プレースホルダー 3">
            <a:extLst>
              <a:ext uri="{FF2B5EF4-FFF2-40B4-BE49-F238E27FC236}">
                <a16:creationId xmlns:a16="http://schemas.microsoft.com/office/drawing/2014/main" id="{FF6002E7-64DF-4339-8AFA-499A73DDC942}"/>
              </a:ext>
            </a:extLst>
          </p:cNvPr>
          <p:cNvSpPr>
            <a:spLocks noGrp="1"/>
          </p:cNvSpPr>
          <p:nvPr>
            <p:ph type="sldNum" sz="quarter" idx="11"/>
          </p:nvPr>
        </p:nvSpPr>
        <p:spPr/>
        <p:txBody>
          <a:bodyPr/>
          <a:lstStyle/>
          <a:p>
            <a:fld id="{CA6536ED-BD5D-BB4A-995A-A44D28302799}" type="slidenum">
              <a:rPr lang="en-US" altLang="ja-JP" smtClean="0"/>
              <a:pPr/>
              <a:t>32</a:t>
            </a:fld>
            <a:endParaRPr lang="en-US" altLang="ja-JP"/>
          </a:p>
        </p:txBody>
      </p:sp>
      <p:sp>
        <p:nvSpPr>
          <p:cNvPr id="5" name="フッター プレースホルダー 4">
            <a:extLst>
              <a:ext uri="{FF2B5EF4-FFF2-40B4-BE49-F238E27FC236}">
                <a16:creationId xmlns:a16="http://schemas.microsoft.com/office/drawing/2014/main" id="{75ACE472-3A45-4815-BD67-EDE3B7BD0AD7}"/>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6" name="Text Box 5">
            <a:extLst>
              <a:ext uri="{FF2B5EF4-FFF2-40B4-BE49-F238E27FC236}">
                <a16:creationId xmlns:a16="http://schemas.microsoft.com/office/drawing/2014/main" id="{07F448BC-697E-4657-AB7E-E4DF6D4153CA}"/>
              </a:ext>
            </a:extLst>
          </p:cNvPr>
          <p:cNvSpPr txBox="1">
            <a:spLocks noChangeArrowheads="1"/>
          </p:cNvSpPr>
          <p:nvPr/>
        </p:nvSpPr>
        <p:spPr bwMode="auto">
          <a:xfrm>
            <a:off x="495300" y="1069944"/>
            <a:ext cx="9019605" cy="125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lnSpc>
                <a:spcPct val="150000"/>
              </a:lnSpc>
            </a:pPr>
            <a:r>
              <a:rPr lang="ja-JP" altLang="en-US" sz="1600" dirty="0">
                <a:solidFill>
                  <a:srgbClr val="0070C0"/>
                </a:solidFill>
                <a:latin typeface="メイリオ" panose="020B0604030504040204" pitchFamily="50" charset="-128"/>
                <a:ea typeface="メイリオ" panose="020B0604030504040204" pitchFamily="50" charset="-128"/>
                <a:cs typeface="Meiryo UI" panose="020B0604030504040204" pitchFamily="50" charset="-128"/>
              </a:rPr>
              <a:t>対応ログイン画面</a:t>
            </a:r>
          </a:p>
          <a:p>
            <a:pPr marL="180000" lvl="1" indent="-180000" eaLnBrk="1" hangingPunct="1">
              <a:lnSpc>
                <a:spcPct val="200000"/>
              </a:lnSpc>
              <a:buFont typeface="Arial" panose="020B0604020202020204" pitchFamily="34" charset="0"/>
              <a:buChar char="•"/>
            </a:pP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32bit/64bit</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アプリケーション</a:t>
            </a:r>
            <a:endPar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180000" lvl="1" indent="-180000" eaLnBrk="1" hangingPunct="1">
              <a:lnSpc>
                <a:spcPts val="1700"/>
              </a:lnSpc>
              <a:buFont typeface="Arial" panose="020B0604020202020204" pitchFamily="34" charset="0"/>
              <a:buChar char="•"/>
            </a:pP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ページ </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ブラウザは</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Internet Explorer</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Edge</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Chrome</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が対象</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t>
            </a:r>
          </a:p>
          <a:p>
            <a:pPr marL="180000" lvl="1" indent="-180000" eaLnBrk="1" hangingPunct="1">
              <a:lnSpc>
                <a:spcPts val="1700"/>
              </a:lnSpc>
              <a:buFont typeface="Arial" panose="020B0604020202020204" pitchFamily="34" charset="0"/>
              <a:buChar char="•"/>
            </a:pP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Web</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基本認証や「</a:t>
            </a:r>
            <a:r>
              <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Windows</a:t>
            </a:r>
            <a:r>
              <a:rPr lang="ja-JP" altLang="en-US"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セキュリティ」画面</a:t>
            </a:r>
            <a:endParaRPr lang="en-US" altLang="ja-JP" sz="12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7" name="Text Box 5">
            <a:extLst>
              <a:ext uri="{FF2B5EF4-FFF2-40B4-BE49-F238E27FC236}">
                <a16:creationId xmlns:a16="http://schemas.microsoft.com/office/drawing/2014/main" id="{C1951B22-85FB-4577-A9CC-2E37BF5D7A87}"/>
              </a:ext>
            </a:extLst>
          </p:cNvPr>
          <p:cNvSpPr txBox="1">
            <a:spLocks noChangeArrowheads="1"/>
          </p:cNvSpPr>
          <p:nvPr/>
        </p:nvSpPr>
        <p:spPr bwMode="auto">
          <a:xfrm>
            <a:off x="495300" y="2686372"/>
            <a:ext cx="9163621" cy="315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tx2"/>
                </a:solidFill>
                <a:latin typeface="Arial" panose="020B0604020202020204" pitchFamily="34" charset="0"/>
                <a:ea typeface="ＭＳ Ｐゴシック" panose="020B0600070205080204" pitchFamily="50" charset="-128"/>
              </a:defRPr>
            </a:lvl1pPr>
            <a:lvl2pPr marL="742950" indent="-285750">
              <a:defRPr kumimoji="1" b="1">
                <a:solidFill>
                  <a:schemeClr val="tx2"/>
                </a:solidFill>
                <a:latin typeface="Arial" panose="020B0604020202020204" pitchFamily="34" charset="0"/>
                <a:ea typeface="ＭＳ Ｐゴシック" panose="020B0600070205080204" pitchFamily="50" charset="-128"/>
              </a:defRPr>
            </a:lvl2pPr>
            <a:lvl3pPr marL="1143000" indent="-228600">
              <a:defRPr kumimoji="1" b="1">
                <a:solidFill>
                  <a:schemeClr val="tx2"/>
                </a:solidFill>
                <a:latin typeface="Arial" panose="020B0604020202020204" pitchFamily="34" charset="0"/>
                <a:ea typeface="ＭＳ Ｐゴシック" panose="020B0600070205080204" pitchFamily="50" charset="-128"/>
              </a:defRPr>
            </a:lvl3pPr>
            <a:lvl4pPr marL="1600200" indent="-228600">
              <a:defRPr kumimoji="1" b="1">
                <a:solidFill>
                  <a:schemeClr val="tx2"/>
                </a:solidFill>
                <a:latin typeface="Arial" panose="020B0604020202020204" pitchFamily="34" charset="0"/>
                <a:ea typeface="ＭＳ Ｐゴシック" panose="020B0600070205080204" pitchFamily="50" charset="-128"/>
              </a:defRPr>
            </a:lvl4pPr>
            <a:lvl5pPr marL="2057400" indent="-228600">
              <a:defRPr kumimoji="1" b="1">
                <a:solidFill>
                  <a:schemeClr val="tx2"/>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2"/>
                </a:solidFill>
                <a:latin typeface="Arial" panose="020B0604020202020204" pitchFamily="34" charset="0"/>
                <a:ea typeface="ＭＳ Ｐゴシック" panose="020B0600070205080204" pitchFamily="50" charset="-128"/>
              </a:defRPr>
            </a:lvl9pPr>
          </a:lstStyle>
          <a:p>
            <a:pPr eaLnBrk="1" hangingPunct="1">
              <a:lnSpc>
                <a:spcPct val="150000"/>
              </a:lnSpc>
            </a:pPr>
            <a:r>
              <a:rPr lang="en-US" altLang="ja-JP" sz="1200" dirty="0">
                <a:solidFill>
                  <a:schemeClr val="bg2">
                    <a:lumMod val="50000"/>
                  </a:schemeClr>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200" dirty="0">
                <a:solidFill>
                  <a:schemeClr val="bg2">
                    <a:lumMod val="50000"/>
                  </a:schemeClr>
                </a:solidFill>
                <a:latin typeface="メイリオ" panose="020B0604030504040204" pitchFamily="50" charset="-128"/>
                <a:ea typeface="メイリオ" panose="020B0604030504040204" pitchFamily="50" charset="-128"/>
                <a:cs typeface="Meiryo UI" panose="020B0604030504040204" pitchFamily="50" charset="-128"/>
              </a:rPr>
              <a:t>注意事項</a:t>
            </a:r>
            <a:r>
              <a:rPr lang="en-US" altLang="ja-JP" sz="1200" dirty="0">
                <a:solidFill>
                  <a:schemeClr val="bg2">
                    <a:lumMod val="50000"/>
                  </a:schemeClr>
                </a:solidFill>
                <a:latin typeface="メイリオ" panose="020B0604030504040204" pitchFamily="50" charset="-128"/>
                <a:ea typeface="メイリオ" panose="020B0604030504040204" pitchFamily="50" charset="-128"/>
                <a:cs typeface="Meiryo UI" panose="020B0604030504040204" pitchFamily="50" charset="-128"/>
              </a:rPr>
              <a:t>】</a:t>
            </a:r>
            <a:endParaRPr lang="ja-JP" altLang="en-US" sz="1200" dirty="0">
              <a:solidFill>
                <a:schemeClr val="bg2">
                  <a:lumMod val="50000"/>
                </a:schemeClr>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2500"/>
              </a:lnSpc>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SingleSignOn</a:t>
            </a: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の適用には各アプリ／サイトへの事前検証が必要になります。</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2500"/>
              </a:lnSpc>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ログオン画面の構成によっては対応できない場合があり、以下については特に注意が必要です。</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60000" lvl="1" indent="-180000" eaLnBrk="1" hangingPunct="1">
              <a:lnSpc>
                <a:spcPts val="1800"/>
              </a:lnSpc>
              <a:buFont typeface="Arial" panose="020B0604020202020204" pitchFamily="34" charset="0"/>
              <a:buChar char="•"/>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画面が動的に変わるような画面</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60000" lvl="1" indent="-180000" eaLnBrk="1" hangingPunct="1">
              <a:lnSpc>
                <a:spcPts val="1800"/>
              </a:lnSpc>
              <a:buFont typeface="Arial" panose="020B0604020202020204" pitchFamily="34" charset="0"/>
              <a:buChar char="•"/>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入力欄にカスタムコントロールが使用されている画面</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60000" lvl="1" indent="-180000" eaLnBrk="1" hangingPunct="1">
              <a:lnSpc>
                <a:spcPts val="1800"/>
              </a:lnSpc>
              <a:buFont typeface="Arial" panose="020B0604020202020204" pitchFamily="34" charset="0"/>
              <a:buChar char="•"/>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入力欄へのフォーカスイベント／入力イベントで処理を制御をしている画面</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60000" lvl="1" indent="-180000" eaLnBrk="1" hangingPunct="1">
              <a:lnSpc>
                <a:spcPts val="1800"/>
              </a:lnSpc>
              <a:buFont typeface="Arial" panose="020B0604020202020204" pitchFamily="34" charset="0"/>
              <a:buChar char="•"/>
            </a:pP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Adobe Acrobat</a:t>
            </a: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関連ソフトウェアのログイン画面　等　</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60000" lvl="1" indent="-180000" eaLnBrk="1" hangingPunct="1">
              <a:lnSpc>
                <a:spcPts val="1800"/>
              </a:lnSpc>
              <a:buFont typeface="Arial" panose="020B0604020202020204" pitchFamily="34" charset="0"/>
              <a:buChar char="•"/>
            </a:pP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eaLnBrk="1" hangingPunct="1">
              <a:lnSpc>
                <a:spcPts val="2500"/>
              </a:lnSpc>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　また、以下については対応できません。</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24000" lvl="1" indent="-180000" eaLnBrk="1" hangingPunct="1">
              <a:lnSpc>
                <a:spcPts val="1800"/>
              </a:lnSpc>
              <a:buFont typeface="Arial" panose="020B0604020202020204" pitchFamily="34" charset="0"/>
              <a:buChar char="•"/>
            </a:pP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Java/Java</a:t>
            </a: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アプレットのログイン画面</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24000" lvl="1" indent="-180000" eaLnBrk="1" hangingPunct="1">
              <a:lnSpc>
                <a:spcPts val="1800"/>
              </a:lnSpc>
              <a:buFont typeface="Arial" panose="020B0604020202020204" pitchFamily="34" charset="0"/>
              <a:buChar char="•"/>
            </a:pP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コンソールアプリケーション画面</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a:p>
            <a:pPr marL="324000" lvl="1" indent="-180000" eaLnBrk="1" hangingPunct="1">
              <a:lnSpc>
                <a:spcPts val="1800"/>
              </a:lnSpc>
              <a:buFont typeface="Arial" panose="020B0604020202020204" pitchFamily="34" charset="0"/>
              <a:buChar char="•"/>
            </a:pPr>
            <a:r>
              <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Active X</a:t>
            </a:r>
            <a:r>
              <a:rPr lang="ja-JP" altLang="en-US"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rPr>
              <a:t>コントロール内の入力欄</a:t>
            </a:r>
            <a:endParaRPr lang="en-US" altLang="ja-JP" sz="1000" b="0" dirty="0">
              <a:solidFill>
                <a:srgbClr val="000000"/>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652206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B09845A0-E042-491D-8819-BC3E5DC49DFE}"/>
              </a:ext>
            </a:extLst>
          </p:cNvPr>
          <p:cNvSpPr>
            <a:spLocks noGrp="1"/>
          </p:cNvSpPr>
          <p:nvPr>
            <p:ph type="ftr" sz="quarter" idx="10"/>
          </p:nvPr>
        </p:nvSpPr>
        <p:spPr/>
        <p:txBody>
          <a:bodyPr/>
          <a:lstStyle/>
          <a:p>
            <a:pPr>
              <a:defRPr/>
            </a:pPr>
            <a:r>
              <a:rPr lang="en-US" altLang="ja-JP" dirty="0"/>
              <a:t>© Computer Engineering &amp; Consulting Ltd. All rights reserved.</a:t>
            </a:r>
          </a:p>
        </p:txBody>
      </p:sp>
      <p:sp>
        <p:nvSpPr>
          <p:cNvPr id="4" name="正方形/長方形 3">
            <a:extLst>
              <a:ext uri="{FF2B5EF4-FFF2-40B4-BE49-F238E27FC236}">
                <a16:creationId xmlns:a16="http://schemas.microsoft.com/office/drawing/2014/main" id="{24138345-0A36-4482-8E70-F3455A39DBF1}"/>
              </a:ext>
            </a:extLst>
          </p:cNvPr>
          <p:cNvSpPr/>
          <p:nvPr/>
        </p:nvSpPr>
        <p:spPr bwMode="auto">
          <a:xfrm>
            <a:off x="838431" y="3571873"/>
            <a:ext cx="6727805" cy="79179"/>
          </a:xfrm>
          <a:prstGeom prst="rect">
            <a:avLst/>
          </a:prstGeom>
          <a:gradFill flip="none" rotWithShape="1">
            <a:gsLst>
              <a:gs pos="76000">
                <a:srgbClr val="5330C1"/>
              </a:gs>
              <a:gs pos="0">
                <a:srgbClr val="5330C1"/>
              </a:gs>
              <a:gs pos="100000">
                <a:schemeClr val="bg1"/>
              </a:gs>
            </a:gsLst>
            <a:lin ang="2400000" scaled="0"/>
            <a:tileRect/>
          </a:gradFill>
          <a:ln cap="rnd">
            <a:noFill/>
            <a:bevel/>
          </a:ln>
        </p:spPr>
        <p:txBody>
          <a:bodyPr wrap="none" lIns="94605" tIns="47302" rIns="94605" bIns="47302" rtlCol="0" anchor="ctr"/>
          <a:lstStyle/>
          <a:p>
            <a:pPr marL="295641" indent="-295641" algn="ctr">
              <a:buClr>
                <a:schemeClr val="accent1">
                  <a:lumMod val="75000"/>
                </a:schemeClr>
              </a:buClr>
              <a:buFont typeface="Wingdings" pitchFamily="2" charset="2"/>
              <a:buChar char="p"/>
            </a:pPr>
            <a:endParaRPr lang="ja-JP" altLang="en-US" sz="1633" dirty="0">
              <a:latin typeface="メイリオ" panose="020B0604030504040204" pitchFamily="50" charset="-128"/>
              <a:ea typeface="メイリオ" panose="020B0604030504040204" pitchFamily="50" charset="-128"/>
              <a:cs typeface="Meiryo UI" pitchFamily="50" charset="-128"/>
            </a:endParaRPr>
          </a:p>
        </p:txBody>
      </p:sp>
      <p:sp>
        <p:nvSpPr>
          <p:cNvPr id="7" name="スライド番号プレースホルダー 21">
            <a:extLst>
              <a:ext uri="{FF2B5EF4-FFF2-40B4-BE49-F238E27FC236}">
                <a16:creationId xmlns:a16="http://schemas.microsoft.com/office/drawing/2014/main" id="{8FA796E5-089F-4AC0-B951-50F734DECACB}"/>
              </a:ext>
            </a:extLst>
          </p:cNvPr>
          <p:cNvSpPr>
            <a:spLocks noGrp="1"/>
          </p:cNvSpPr>
          <p:nvPr>
            <p:ph type="sldNum" sz="quarter" idx="11"/>
          </p:nvPr>
        </p:nvSpPr>
        <p:spPr>
          <a:xfrm>
            <a:off x="7545288" y="6504639"/>
            <a:ext cx="2311400" cy="338074"/>
          </a:xfrm>
        </p:spPr>
        <p:txBody>
          <a:bodyPr/>
          <a:lstStyle/>
          <a:p>
            <a:fld id="{F1C7E9F2-4B28-4D51-9755-67E9A45CA5E5}" type="slidenum">
              <a:rPr lang="en-US" altLang="ja-JP" smtClean="0"/>
              <a:pPr/>
              <a:t>33</a:t>
            </a:fld>
            <a:endParaRPr lang="en-US" altLang="ja-JP"/>
          </a:p>
        </p:txBody>
      </p:sp>
      <p:sp>
        <p:nvSpPr>
          <p:cNvPr id="8" name="タイトル 1">
            <a:extLst>
              <a:ext uri="{FF2B5EF4-FFF2-40B4-BE49-F238E27FC236}">
                <a16:creationId xmlns:a16="http://schemas.microsoft.com/office/drawing/2014/main" id="{85A6F850-1743-4E48-A15F-BF987972F992}"/>
              </a:ext>
            </a:extLst>
          </p:cNvPr>
          <p:cNvSpPr txBox="1">
            <a:spLocks/>
          </p:cNvSpPr>
          <p:nvPr/>
        </p:nvSpPr>
        <p:spPr>
          <a:xfrm>
            <a:off x="838431" y="2067246"/>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endParaRPr lang="en-US" altLang="ja-JP" sz="3200" b="1" kern="0" dirty="0">
              <a:solidFill>
                <a:schemeClr val="tx1">
                  <a:lumMod val="85000"/>
                  <a:lumOff val="15000"/>
                </a:schemeClr>
              </a:solidFill>
            </a:endParaRPr>
          </a:p>
          <a:p>
            <a:endParaRPr lang="en-US" altLang="ja-JP" sz="3200" b="1" kern="0" dirty="0">
              <a:solidFill>
                <a:schemeClr val="tx1">
                  <a:lumMod val="85000"/>
                  <a:lumOff val="15000"/>
                </a:schemeClr>
              </a:solidFill>
            </a:endParaRPr>
          </a:p>
          <a:p>
            <a:r>
              <a:rPr lang="en-US" altLang="ja-JP" sz="3200" b="1" kern="0" dirty="0">
                <a:solidFill>
                  <a:schemeClr val="tx1">
                    <a:lumMod val="85000"/>
                    <a:lumOff val="15000"/>
                  </a:schemeClr>
                </a:solidFill>
              </a:rPr>
              <a:t>appendix</a:t>
            </a:r>
          </a:p>
        </p:txBody>
      </p:sp>
      <p:sp>
        <p:nvSpPr>
          <p:cNvPr id="6" name="タイトル 1">
            <a:extLst>
              <a:ext uri="{FF2B5EF4-FFF2-40B4-BE49-F238E27FC236}">
                <a16:creationId xmlns:a16="http://schemas.microsoft.com/office/drawing/2014/main" id="{7977A310-2F4B-4E95-990F-007B0AC9CA20}"/>
              </a:ext>
            </a:extLst>
          </p:cNvPr>
          <p:cNvSpPr txBox="1">
            <a:spLocks/>
          </p:cNvSpPr>
          <p:nvPr/>
        </p:nvSpPr>
        <p:spPr>
          <a:xfrm>
            <a:off x="795417" y="3763205"/>
            <a:ext cx="7626052" cy="984008"/>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sz="2400" kern="0" dirty="0">
                <a:solidFill>
                  <a:schemeClr val="tx1">
                    <a:lumMod val="85000"/>
                    <a:lumOff val="15000"/>
                  </a:schemeClr>
                </a:solidFill>
              </a:rPr>
              <a:t>・</a:t>
            </a:r>
            <a:r>
              <a:rPr lang="en-US" altLang="ja-JP" sz="2400" kern="0" dirty="0">
                <a:solidFill>
                  <a:schemeClr val="tx1">
                    <a:lumMod val="85000"/>
                    <a:lumOff val="15000"/>
                  </a:schemeClr>
                </a:solidFill>
              </a:rPr>
              <a:t>AI</a:t>
            </a:r>
            <a:r>
              <a:rPr lang="ja-JP" altLang="en-US" sz="2400" kern="0" dirty="0">
                <a:solidFill>
                  <a:schemeClr val="tx1">
                    <a:lumMod val="85000"/>
                    <a:lumOff val="15000"/>
                  </a:schemeClr>
                </a:solidFill>
              </a:rPr>
              <a:t>顔認証システムについて</a:t>
            </a:r>
            <a:endParaRPr lang="en-US" altLang="ja-JP" sz="2400" kern="0" dirty="0">
              <a:solidFill>
                <a:schemeClr val="tx1">
                  <a:lumMod val="85000"/>
                  <a:lumOff val="15000"/>
                </a:schemeClr>
              </a:solidFill>
            </a:endParaRPr>
          </a:p>
        </p:txBody>
      </p:sp>
    </p:spTree>
    <p:extLst>
      <p:ext uri="{BB962C8B-B14F-4D97-AF65-F5344CB8AC3E}">
        <p14:creationId xmlns:p14="http://schemas.microsoft.com/office/powerpoint/2010/main" val="14183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FC9DB41-BA9C-49F3-ABEF-C5BA62B2AEDB}"/>
              </a:ext>
            </a:extLst>
          </p:cNvPr>
          <p:cNvSpPr>
            <a:spLocks noGrp="1"/>
          </p:cNvSpPr>
          <p:nvPr>
            <p:ph type="title"/>
          </p:nvPr>
        </p:nvSpPr>
        <p:spPr/>
        <p:txBody>
          <a:bodyPr/>
          <a:lstStyle/>
          <a:p>
            <a:r>
              <a:rPr lang="en-US" altLang="ja-JP" dirty="0"/>
              <a:t>AI</a:t>
            </a:r>
            <a:r>
              <a:rPr lang="ja-JP" altLang="en-US" dirty="0"/>
              <a:t>顔認証システムの特長</a:t>
            </a:r>
          </a:p>
        </p:txBody>
      </p:sp>
      <p:sp>
        <p:nvSpPr>
          <p:cNvPr id="3" name="スライド番号プレースホルダー 2">
            <a:extLst>
              <a:ext uri="{FF2B5EF4-FFF2-40B4-BE49-F238E27FC236}">
                <a16:creationId xmlns:a16="http://schemas.microsoft.com/office/drawing/2014/main" id="{09EFBA4A-5DBE-4B49-94B5-3FDC9359BBDF}"/>
              </a:ext>
            </a:extLst>
          </p:cNvPr>
          <p:cNvSpPr>
            <a:spLocks noGrp="1"/>
          </p:cNvSpPr>
          <p:nvPr>
            <p:ph type="sldNum" sz="quarter" idx="11"/>
          </p:nvPr>
        </p:nvSpPr>
        <p:spPr/>
        <p:txBody>
          <a:bodyPr/>
          <a:lstStyle/>
          <a:p>
            <a:fld id="{F1C7E9F2-4B28-4D51-9755-67E9A45CA5E5}" type="slidenum">
              <a:rPr lang="en-US" altLang="ja-JP" smtClean="0"/>
              <a:pPr/>
              <a:t>34</a:t>
            </a:fld>
            <a:endParaRPr lang="en-US" altLang="ja-JP" dirty="0"/>
          </a:p>
        </p:txBody>
      </p:sp>
      <p:sp>
        <p:nvSpPr>
          <p:cNvPr id="2" name="フッター プレースホルダー 1">
            <a:extLst>
              <a:ext uri="{FF2B5EF4-FFF2-40B4-BE49-F238E27FC236}">
                <a16:creationId xmlns:a16="http://schemas.microsoft.com/office/drawing/2014/main" id="{702C8090-7F86-4F3C-8990-CCE805F126BC}"/>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sp>
        <p:nvSpPr>
          <p:cNvPr id="8" name="Oval 10">
            <a:extLst>
              <a:ext uri="{FF2B5EF4-FFF2-40B4-BE49-F238E27FC236}">
                <a16:creationId xmlns:a16="http://schemas.microsoft.com/office/drawing/2014/main" id="{CA7550F4-103F-4DF0-9E8F-76CE5D99A829}"/>
              </a:ext>
            </a:extLst>
          </p:cNvPr>
          <p:cNvSpPr/>
          <p:nvPr/>
        </p:nvSpPr>
        <p:spPr>
          <a:xfrm>
            <a:off x="394322" y="1384962"/>
            <a:ext cx="720000" cy="720000"/>
          </a:xfrm>
          <a:prstGeom prst="ellipse">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dirty="0">
                <a:solidFill>
                  <a:schemeClr val="bg2">
                    <a:lumMod val="75000"/>
                  </a:schemeClr>
                </a:solidFill>
                <a:latin typeface="メイリオ" panose="020B0604030504040204" pitchFamily="50" charset="-128"/>
                <a:ea typeface="メイリオ" panose="020B0604030504040204" pitchFamily="50" charset="-128"/>
              </a:rPr>
              <a:t>1</a:t>
            </a:r>
            <a:endParaRPr kumimoji="0" lang="en-US" sz="4400" b="0" i="0" u="none" strike="noStrike" kern="1200" cap="none" spc="0" normalizeH="0" baseline="0" noProof="0" dirty="0">
              <a:ln>
                <a:noFill/>
              </a:ln>
              <a:solidFill>
                <a:schemeClr val="bg2">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9" name="TextBox 13">
            <a:extLst>
              <a:ext uri="{FF2B5EF4-FFF2-40B4-BE49-F238E27FC236}">
                <a16:creationId xmlns:a16="http://schemas.microsoft.com/office/drawing/2014/main" id="{FED60020-B321-41FA-BCDA-D4F3E3BB8B98}"/>
              </a:ext>
            </a:extLst>
          </p:cNvPr>
          <p:cNvSpPr txBox="1"/>
          <p:nvPr/>
        </p:nvSpPr>
        <p:spPr>
          <a:xfrm>
            <a:off x="1275383" y="1404824"/>
            <a:ext cx="2912303" cy="246221"/>
          </a:xfrm>
          <a:prstGeom prst="rect">
            <a:avLst/>
          </a:prstGeom>
          <a:noFill/>
          <a:ln w="9525">
            <a:noFill/>
          </a:ln>
        </p:spPr>
        <p:txBody>
          <a:bodyPr wrap="square" lIns="0" tIns="0" rIns="0" bIns="0" anchor="t" anchorCtr="0">
            <a:spAutoFit/>
          </a:bodyPr>
          <a:lstStyle/>
          <a:p>
            <a:pPr defTabSz="1216025">
              <a:spcBef>
                <a:spcPct val="20000"/>
              </a:spcBef>
            </a:pP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認識精度となりすまし防止</a:t>
            </a:r>
            <a:endParaRPr lang="en-US" altLang="zh-CN"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endParaRPr>
          </a:p>
        </p:txBody>
      </p:sp>
      <p:sp>
        <p:nvSpPr>
          <p:cNvPr id="10" name="TextBox 13">
            <a:extLst>
              <a:ext uri="{FF2B5EF4-FFF2-40B4-BE49-F238E27FC236}">
                <a16:creationId xmlns:a16="http://schemas.microsoft.com/office/drawing/2014/main" id="{B9FB87F3-B947-4CE1-9F59-D21183DCEA62}"/>
              </a:ext>
            </a:extLst>
          </p:cNvPr>
          <p:cNvSpPr txBox="1"/>
          <p:nvPr/>
        </p:nvSpPr>
        <p:spPr>
          <a:xfrm>
            <a:off x="1275383" y="1827337"/>
            <a:ext cx="7881869" cy="427681"/>
          </a:xfrm>
          <a:prstGeom prst="rect">
            <a:avLst/>
          </a:prstGeom>
          <a:noFill/>
          <a:ln w="9525">
            <a:noFill/>
          </a:ln>
        </p:spPr>
        <p:txBody>
          <a:bodyPr wrap="square" lIns="0" tIns="0" rIns="0" bIns="0" anchor="t" anchorCtr="0">
            <a:spAutoFit/>
          </a:bodyPr>
          <a:lstStyle/>
          <a:p>
            <a:pPr defTabSz="1216025">
              <a:lnSpc>
                <a:spcPts val="1700"/>
              </a:lnSpc>
              <a:spcBef>
                <a:spcPct val="20000"/>
              </a:spcBef>
            </a:pP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本人認識率</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99.73</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％、マスク着用時も</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98.5</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％と高い認識精度を実現します。顔写真を使用したなりすまし防止が可能になり、マスク着用時のなりすまし防止にも対応します。</a:t>
            </a:r>
          </a:p>
        </p:txBody>
      </p:sp>
      <p:cxnSp>
        <p:nvCxnSpPr>
          <p:cNvPr id="18" name="直線コネクタ 17">
            <a:extLst>
              <a:ext uri="{FF2B5EF4-FFF2-40B4-BE49-F238E27FC236}">
                <a16:creationId xmlns:a16="http://schemas.microsoft.com/office/drawing/2014/main" id="{4A3577F3-3657-4D2E-BFCD-38E895184CC3}"/>
              </a:ext>
            </a:extLst>
          </p:cNvPr>
          <p:cNvCxnSpPr>
            <a:cxnSpLocks/>
          </p:cNvCxnSpPr>
          <p:nvPr/>
        </p:nvCxnSpPr>
        <p:spPr bwMode="auto">
          <a:xfrm>
            <a:off x="1278136" y="1697315"/>
            <a:ext cx="7879116"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sp>
        <p:nvSpPr>
          <p:cNvPr id="19" name="Oval 10">
            <a:extLst>
              <a:ext uri="{FF2B5EF4-FFF2-40B4-BE49-F238E27FC236}">
                <a16:creationId xmlns:a16="http://schemas.microsoft.com/office/drawing/2014/main" id="{B9FDE958-A830-4FEC-899E-B37A04A08539}"/>
              </a:ext>
            </a:extLst>
          </p:cNvPr>
          <p:cNvSpPr/>
          <p:nvPr/>
        </p:nvSpPr>
        <p:spPr>
          <a:xfrm>
            <a:off x="394322" y="2635175"/>
            <a:ext cx="720000" cy="720000"/>
          </a:xfrm>
          <a:prstGeom prst="ellipse">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dirty="0">
                <a:solidFill>
                  <a:schemeClr val="bg2">
                    <a:lumMod val="75000"/>
                  </a:schemeClr>
                </a:solidFill>
                <a:latin typeface="メイリオ" panose="020B0604030504040204" pitchFamily="50" charset="-128"/>
                <a:ea typeface="メイリオ" panose="020B0604030504040204" pitchFamily="50" charset="-128"/>
              </a:rPr>
              <a:t>2</a:t>
            </a:r>
            <a:endParaRPr kumimoji="0" lang="en-US" sz="4400" b="0" i="0" u="none" strike="noStrike" kern="1200" cap="none" spc="0" normalizeH="0" baseline="0" noProof="0" dirty="0">
              <a:ln>
                <a:noFill/>
              </a:ln>
              <a:solidFill>
                <a:schemeClr val="bg2">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20" name="TextBox 13">
            <a:extLst>
              <a:ext uri="{FF2B5EF4-FFF2-40B4-BE49-F238E27FC236}">
                <a16:creationId xmlns:a16="http://schemas.microsoft.com/office/drawing/2014/main" id="{BE5FDD42-3D46-4870-A5B3-BE54CD738BC9}"/>
              </a:ext>
            </a:extLst>
          </p:cNvPr>
          <p:cNvSpPr txBox="1"/>
          <p:nvPr/>
        </p:nvSpPr>
        <p:spPr>
          <a:xfrm>
            <a:off x="1275383" y="2655037"/>
            <a:ext cx="2912303" cy="246221"/>
          </a:xfrm>
          <a:prstGeom prst="rect">
            <a:avLst/>
          </a:prstGeom>
          <a:noFill/>
          <a:ln w="9525">
            <a:noFill/>
          </a:ln>
        </p:spPr>
        <p:txBody>
          <a:bodyPr wrap="square" lIns="0" tIns="0" rIns="0" bIns="0" anchor="t" anchorCtr="0">
            <a:spAutoFit/>
          </a:bodyPr>
          <a:lstStyle/>
          <a:p>
            <a:pPr defTabSz="1216025">
              <a:spcBef>
                <a:spcPct val="20000"/>
              </a:spcBef>
            </a:pPr>
            <a:r>
              <a:rPr lang="en-US" altLang="ja-JP"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PC</a:t>
            </a: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内蔵</a:t>
            </a:r>
            <a:r>
              <a:rPr lang="en-US" altLang="ja-JP"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Web</a:t>
            </a: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カメラに対応</a:t>
            </a:r>
          </a:p>
        </p:txBody>
      </p:sp>
      <p:sp>
        <p:nvSpPr>
          <p:cNvPr id="21" name="TextBox 13">
            <a:extLst>
              <a:ext uri="{FF2B5EF4-FFF2-40B4-BE49-F238E27FC236}">
                <a16:creationId xmlns:a16="http://schemas.microsoft.com/office/drawing/2014/main" id="{5B26C738-7B41-4A93-8671-F8EE9C94D1C7}"/>
              </a:ext>
            </a:extLst>
          </p:cNvPr>
          <p:cNvSpPr txBox="1"/>
          <p:nvPr/>
        </p:nvSpPr>
        <p:spPr>
          <a:xfrm>
            <a:off x="1275383" y="3077550"/>
            <a:ext cx="7881869" cy="590931"/>
          </a:xfrm>
          <a:prstGeom prst="rect">
            <a:avLst/>
          </a:prstGeom>
          <a:noFill/>
          <a:ln w="9525">
            <a:noFill/>
          </a:ln>
        </p:spPr>
        <p:txBody>
          <a:bodyPr wrap="square" lIns="0" tIns="0" rIns="0" bIns="0" anchor="t" anchorCtr="0">
            <a:spAutoFit/>
          </a:bodyPr>
          <a:lstStyle/>
          <a:p>
            <a:pPr defTabSz="1216025">
              <a:spcBef>
                <a:spcPct val="20000"/>
              </a:spcBef>
            </a:pP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PC</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内蔵の</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Web</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カメラおよび外付けの</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Web</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カメラが利用できます。認証用のリーダーを用意する必要がなく、低コストで顔認証を導入できます。</a:t>
            </a:r>
            <a:endPar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endParaRPr>
          </a:p>
          <a:p>
            <a:pPr defTabSz="1216025">
              <a:spcBef>
                <a:spcPct val="20000"/>
              </a:spcBef>
            </a:pP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カメラは</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SVGA</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以上の解像度が必要となります。</a:t>
            </a:r>
          </a:p>
        </p:txBody>
      </p:sp>
      <p:cxnSp>
        <p:nvCxnSpPr>
          <p:cNvPr id="22" name="直線コネクタ 21">
            <a:extLst>
              <a:ext uri="{FF2B5EF4-FFF2-40B4-BE49-F238E27FC236}">
                <a16:creationId xmlns:a16="http://schemas.microsoft.com/office/drawing/2014/main" id="{96BB5074-03B2-4EFB-97F7-D98856F32FAA}"/>
              </a:ext>
            </a:extLst>
          </p:cNvPr>
          <p:cNvCxnSpPr>
            <a:cxnSpLocks/>
          </p:cNvCxnSpPr>
          <p:nvPr/>
        </p:nvCxnSpPr>
        <p:spPr bwMode="auto">
          <a:xfrm>
            <a:off x="1278136" y="2947528"/>
            <a:ext cx="7879116"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sp>
        <p:nvSpPr>
          <p:cNvPr id="23" name="Oval 10">
            <a:extLst>
              <a:ext uri="{FF2B5EF4-FFF2-40B4-BE49-F238E27FC236}">
                <a16:creationId xmlns:a16="http://schemas.microsoft.com/office/drawing/2014/main" id="{CD3B40BE-1481-40BC-B92B-44DB01B8E5AA}"/>
              </a:ext>
            </a:extLst>
          </p:cNvPr>
          <p:cNvSpPr/>
          <p:nvPr/>
        </p:nvSpPr>
        <p:spPr>
          <a:xfrm>
            <a:off x="387698" y="4027425"/>
            <a:ext cx="720000" cy="720000"/>
          </a:xfrm>
          <a:prstGeom prst="ellipse">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schemeClr val="bg2">
                    <a:lumMod val="75000"/>
                  </a:schemeClr>
                </a:solidFill>
                <a:effectLst/>
                <a:uLnTx/>
                <a:uFillTx/>
                <a:latin typeface="メイリオ" panose="020B0604030504040204" pitchFamily="50" charset="-128"/>
                <a:ea typeface="メイリオ" panose="020B0604030504040204" pitchFamily="50" charset="-128"/>
                <a:cs typeface="+mn-cs"/>
              </a:rPr>
              <a:t>3</a:t>
            </a:r>
          </a:p>
        </p:txBody>
      </p:sp>
      <p:sp>
        <p:nvSpPr>
          <p:cNvPr id="24" name="TextBox 13">
            <a:extLst>
              <a:ext uri="{FF2B5EF4-FFF2-40B4-BE49-F238E27FC236}">
                <a16:creationId xmlns:a16="http://schemas.microsoft.com/office/drawing/2014/main" id="{7C76EBFA-069A-4A17-BCCF-C2F90113286B}"/>
              </a:ext>
            </a:extLst>
          </p:cNvPr>
          <p:cNvSpPr txBox="1"/>
          <p:nvPr/>
        </p:nvSpPr>
        <p:spPr>
          <a:xfrm>
            <a:off x="1268759" y="4047287"/>
            <a:ext cx="3780319" cy="246221"/>
          </a:xfrm>
          <a:prstGeom prst="rect">
            <a:avLst/>
          </a:prstGeom>
          <a:noFill/>
          <a:ln w="9525">
            <a:noFill/>
          </a:ln>
        </p:spPr>
        <p:txBody>
          <a:bodyPr wrap="square" lIns="0" tIns="0" rIns="0" bIns="0" anchor="t" anchorCtr="0">
            <a:spAutoFit/>
          </a:bodyPr>
          <a:lstStyle/>
          <a:p>
            <a:pPr defTabSz="1216025">
              <a:spcBef>
                <a:spcPct val="20000"/>
              </a:spcBef>
            </a:pP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顔認証＋</a:t>
            </a:r>
            <a:r>
              <a:rPr lang="en-US" altLang="ja-JP"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PIN</a:t>
            </a: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a:t>
            </a:r>
            <a:r>
              <a:rPr lang="en-US" altLang="ja-JP"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PW</a:t>
            </a: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）の二要素認証</a:t>
            </a:r>
          </a:p>
        </p:txBody>
      </p:sp>
      <p:sp>
        <p:nvSpPr>
          <p:cNvPr id="25" name="TextBox 13">
            <a:extLst>
              <a:ext uri="{FF2B5EF4-FFF2-40B4-BE49-F238E27FC236}">
                <a16:creationId xmlns:a16="http://schemas.microsoft.com/office/drawing/2014/main" id="{2BB12F09-9A44-466E-ABE1-41BF024AEBE9}"/>
              </a:ext>
            </a:extLst>
          </p:cNvPr>
          <p:cNvSpPr txBox="1"/>
          <p:nvPr/>
        </p:nvSpPr>
        <p:spPr>
          <a:xfrm>
            <a:off x="1268759" y="4469800"/>
            <a:ext cx="7987001" cy="369332"/>
          </a:xfrm>
          <a:prstGeom prst="rect">
            <a:avLst/>
          </a:prstGeom>
          <a:noFill/>
          <a:ln w="9525">
            <a:noFill/>
          </a:ln>
        </p:spPr>
        <p:txBody>
          <a:bodyPr wrap="square" lIns="0" tIns="0" rIns="0" bIns="0" anchor="t" anchorCtr="0">
            <a:spAutoFit/>
          </a:bodyPr>
          <a:lstStyle/>
          <a:p>
            <a:pPr defTabSz="1216025">
              <a:spcBef>
                <a:spcPct val="20000"/>
              </a:spcBef>
            </a:pP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利用者個人のみが知る</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PIN</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番号を必要とする認証も可能です。一定回数</a:t>
            </a:r>
            <a:r>
              <a:rPr lang="en-US" altLang="ja-JP" sz="1200" kern="100" spc="80" dirty="0">
                <a:latin typeface="メイリオ" panose="020B0604030504040204" pitchFamily="50" charset="-128"/>
                <a:ea typeface="メイリオ" panose="020B0604030504040204" pitchFamily="50" charset="-128"/>
                <a:sym typeface="Arial" panose="020B0604020202020204" pitchFamily="34" charset="0"/>
              </a:rPr>
              <a:t>PIN</a:t>
            </a:r>
            <a:r>
              <a:rPr lang="ja-JP" altLang="en-US" sz="1200" kern="100" spc="80" dirty="0">
                <a:latin typeface="メイリオ" panose="020B0604030504040204" pitchFamily="50" charset="-128"/>
                <a:ea typeface="メイリオ" panose="020B0604030504040204" pitchFamily="50" charset="-128"/>
                <a:sym typeface="Arial" panose="020B0604020202020204" pitchFamily="34" charset="0"/>
              </a:rPr>
              <a:t>間違いをすると認証情報がロックされ、以後ログオンできません。</a:t>
            </a:r>
          </a:p>
        </p:txBody>
      </p:sp>
      <p:cxnSp>
        <p:nvCxnSpPr>
          <p:cNvPr id="26" name="直線コネクタ 25">
            <a:extLst>
              <a:ext uri="{FF2B5EF4-FFF2-40B4-BE49-F238E27FC236}">
                <a16:creationId xmlns:a16="http://schemas.microsoft.com/office/drawing/2014/main" id="{A933175F-DCAE-46D6-AC36-387BEAEB7D5B}"/>
              </a:ext>
            </a:extLst>
          </p:cNvPr>
          <p:cNvCxnSpPr>
            <a:cxnSpLocks/>
          </p:cNvCxnSpPr>
          <p:nvPr/>
        </p:nvCxnSpPr>
        <p:spPr bwMode="auto">
          <a:xfrm>
            <a:off x="1271512" y="4339778"/>
            <a:ext cx="7879116"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sp>
        <p:nvSpPr>
          <p:cNvPr id="27" name="Oval 10">
            <a:extLst>
              <a:ext uri="{FF2B5EF4-FFF2-40B4-BE49-F238E27FC236}">
                <a16:creationId xmlns:a16="http://schemas.microsoft.com/office/drawing/2014/main" id="{CD0E97C0-10D8-4952-8276-412DA6FCE35D}"/>
              </a:ext>
            </a:extLst>
          </p:cNvPr>
          <p:cNvSpPr/>
          <p:nvPr/>
        </p:nvSpPr>
        <p:spPr>
          <a:xfrm>
            <a:off x="394326" y="5219322"/>
            <a:ext cx="720000" cy="720000"/>
          </a:xfrm>
          <a:prstGeom prst="ellipse">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dirty="0">
                <a:solidFill>
                  <a:schemeClr val="bg2">
                    <a:lumMod val="75000"/>
                  </a:schemeClr>
                </a:solidFill>
                <a:latin typeface="メイリオ" panose="020B0604030504040204" pitchFamily="50" charset="-128"/>
                <a:ea typeface="メイリオ" panose="020B0604030504040204" pitchFamily="50" charset="-128"/>
              </a:rPr>
              <a:t>4</a:t>
            </a:r>
            <a:endParaRPr kumimoji="0" lang="en-US" sz="4400" b="0" i="0" u="none" strike="noStrike" kern="1200" cap="none" spc="0" normalizeH="0" baseline="0" noProof="0" dirty="0">
              <a:ln>
                <a:noFill/>
              </a:ln>
              <a:solidFill>
                <a:schemeClr val="bg2">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28" name="TextBox 13">
            <a:extLst>
              <a:ext uri="{FF2B5EF4-FFF2-40B4-BE49-F238E27FC236}">
                <a16:creationId xmlns:a16="http://schemas.microsoft.com/office/drawing/2014/main" id="{530315E0-2DD0-493A-8246-4F49A7B596EB}"/>
              </a:ext>
            </a:extLst>
          </p:cNvPr>
          <p:cNvSpPr txBox="1"/>
          <p:nvPr/>
        </p:nvSpPr>
        <p:spPr>
          <a:xfrm>
            <a:off x="1275387" y="5239184"/>
            <a:ext cx="3780319" cy="246221"/>
          </a:xfrm>
          <a:prstGeom prst="rect">
            <a:avLst/>
          </a:prstGeom>
          <a:noFill/>
          <a:ln w="9525">
            <a:noFill/>
          </a:ln>
        </p:spPr>
        <p:txBody>
          <a:bodyPr wrap="square" lIns="0" tIns="0" rIns="0" bIns="0" anchor="t" anchorCtr="0">
            <a:spAutoFit/>
          </a:bodyPr>
          <a:lstStyle/>
          <a:p>
            <a:pPr defTabSz="1216025">
              <a:spcBef>
                <a:spcPct val="20000"/>
              </a:spcBef>
            </a:pPr>
            <a:r>
              <a:rPr lang="en-US" altLang="ja-JP"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IC</a:t>
            </a:r>
            <a:r>
              <a:rPr lang="ja-JP" altLang="en-US" sz="1600" b="1" kern="100" spc="100" dirty="0">
                <a:solidFill>
                  <a:schemeClr val="accent2"/>
                </a:solidFill>
                <a:latin typeface="メイリオ" panose="020B0604030504040204" pitchFamily="50" charset="-128"/>
                <a:ea typeface="メイリオ" panose="020B0604030504040204" pitchFamily="50" charset="-128"/>
                <a:sym typeface="Arial" panose="020B0604020202020204" pitchFamily="34" charset="0"/>
              </a:rPr>
              <a:t>カード認証との併用可</a:t>
            </a:r>
          </a:p>
        </p:txBody>
      </p:sp>
      <p:sp>
        <p:nvSpPr>
          <p:cNvPr id="29" name="TextBox 13">
            <a:extLst>
              <a:ext uri="{FF2B5EF4-FFF2-40B4-BE49-F238E27FC236}">
                <a16:creationId xmlns:a16="http://schemas.microsoft.com/office/drawing/2014/main" id="{A21F5466-7751-44A9-A1A7-216B1B2DFD41}"/>
              </a:ext>
            </a:extLst>
          </p:cNvPr>
          <p:cNvSpPr txBox="1"/>
          <p:nvPr/>
        </p:nvSpPr>
        <p:spPr>
          <a:xfrm>
            <a:off x="1275387" y="5661697"/>
            <a:ext cx="7881869" cy="184666"/>
          </a:xfrm>
          <a:prstGeom prst="rect">
            <a:avLst/>
          </a:prstGeom>
          <a:noFill/>
          <a:ln w="9525">
            <a:noFill/>
          </a:ln>
        </p:spPr>
        <p:txBody>
          <a:bodyPr wrap="square" lIns="0" tIns="0" rIns="0" bIns="0" anchor="t" anchorCtr="0">
            <a:spAutoFit/>
          </a:bodyPr>
          <a:lstStyle/>
          <a:p>
            <a:pPr defTabSz="1216025">
              <a:spcBef>
                <a:spcPct val="20000"/>
              </a:spcBef>
            </a:pPr>
            <a:r>
              <a:rPr lang="ja-JP" altLang="en-US" sz="1200" kern="100" spc="100" dirty="0">
                <a:latin typeface="メイリオ" panose="020B0604030504040204" pitchFamily="50" charset="-128"/>
                <a:ea typeface="メイリオ" panose="020B0604030504040204" pitchFamily="50" charset="-128"/>
                <a:sym typeface="Arial" panose="020B0604020202020204" pitchFamily="34" charset="0"/>
              </a:rPr>
              <a:t>顔認証の端末と</a:t>
            </a:r>
            <a:r>
              <a:rPr lang="en-US" altLang="ja-JP" sz="1200" kern="100" spc="100" dirty="0">
                <a:latin typeface="メイリオ" panose="020B0604030504040204" pitchFamily="50" charset="-128"/>
                <a:ea typeface="メイリオ" panose="020B0604030504040204" pitchFamily="50" charset="-128"/>
                <a:sym typeface="Arial" panose="020B0604020202020204" pitchFamily="34" charset="0"/>
              </a:rPr>
              <a:t>IC</a:t>
            </a:r>
            <a:r>
              <a:rPr lang="ja-JP" altLang="en-US" sz="1200" kern="100" spc="100" dirty="0">
                <a:latin typeface="メイリオ" panose="020B0604030504040204" pitchFamily="50" charset="-128"/>
                <a:ea typeface="メイリオ" panose="020B0604030504040204" pitchFamily="50" charset="-128"/>
                <a:sym typeface="Arial" panose="020B0604020202020204" pitchFamily="34" charset="0"/>
              </a:rPr>
              <a:t>カード認証の端末が混在する環境でも一元管理可能です。</a:t>
            </a:r>
          </a:p>
        </p:txBody>
      </p:sp>
      <p:cxnSp>
        <p:nvCxnSpPr>
          <p:cNvPr id="30" name="直線コネクタ 29">
            <a:extLst>
              <a:ext uri="{FF2B5EF4-FFF2-40B4-BE49-F238E27FC236}">
                <a16:creationId xmlns:a16="http://schemas.microsoft.com/office/drawing/2014/main" id="{A100246A-4AD2-480B-8AA3-A92D37FF2E6C}"/>
              </a:ext>
            </a:extLst>
          </p:cNvPr>
          <p:cNvCxnSpPr>
            <a:cxnSpLocks/>
          </p:cNvCxnSpPr>
          <p:nvPr/>
        </p:nvCxnSpPr>
        <p:spPr bwMode="auto">
          <a:xfrm>
            <a:off x="1278140" y="5531675"/>
            <a:ext cx="7879116" cy="0"/>
          </a:xfrm>
          <a:prstGeom prst="line">
            <a:avLst/>
          </a:prstGeom>
          <a:ln w="19050">
            <a:solidFill>
              <a:schemeClr val="bg1">
                <a:lumMod val="85000"/>
              </a:schemeClr>
            </a:solidFill>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80643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3509406-1E2B-41F2-8EA0-E9E5428580B2}"/>
              </a:ext>
            </a:extLst>
          </p:cNvPr>
          <p:cNvSpPr>
            <a:spLocks noGrp="1"/>
          </p:cNvSpPr>
          <p:nvPr>
            <p:ph type="title"/>
          </p:nvPr>
        </p:nvSpPr>
        <p:spPr/>
        <p:txBody>
          <a:bodyPr/>
          <a:lstStyle/>
          <a:p>
            <a:r>
              <a:rPr lang="ja-JP" altLang="en-US" dirty="0"/>
              <a:t>各種システムポリシー</a:t>
            </a:r>
          </a:p>
        </p:txBody>
      </p:sp>
      <p:sp>
        <p:nvSpPr>
          <p:cNvPr id="3" name="スライド番号プレースホルダー 2">
            <a:extLst>
              <a:ext uri="{FF2B5EF4-FFF2-40B4-BE49-F238E27FC236}">
                <a16:creationId xmlns:a16="http://schemas.microsoft.com/office/drawing/2014/main" id="{C5B8C19A-F8C6-413D-997A-3DE49E97FFF0}"/>
              </a:ext>
            </a:extLst>
          </p:cNvPr>
          <p:cNvSpPr>
            <a:spLocks noGrp="1"/>
          </p:cNvSpPr>
          <p:nvPr>
            <p:ph type="sldNum" sz="quarter" idx="11"/>
          </p:nvPr>
        </p:nvSpPr>
        <p:spPr/>
        <p:txBody>
          <a:bodyPr/>
          <a:lstStyle/>
          <a:p>
            <a:fld id="{F1C7E9F2-4B28-4D51-9755-67E9A45CA5E5}" type="slidenum">
              <a:rPr lang="en-US" altLang="ja-JP" smtClean="0"/>
              <a:pPr/>
              <a:t>35</a:t>
            </a:fld>
            <a:endParaRPr lang="en-US" altLang="ja-JP" dirty="0"/>
          </a:p>
        </p:txBody>
      </p:sp>
      <p:sp>
        <p:nvSpPr>
          <p:cNvPr id="2" name="フッター プレースホルダー 1">
            <a:extLst>
              <a:ext uri="{FF2B5EF4-FFF2-40B4-BE49-F238E27FC236}">
                <a16:creationId xmlns:a16="http://schemas.microsoft.com/office/drawing/2014/main" id="{D3B4E365-89F6-4025-94AD-868B397CEFC3}"/>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22530" name="Picture 2" descr="SmartSESAME PCログオン　イメージ">
            <a:extLst>
              <a:ext uri="{FF2B5EF4-FFF2-40B4-BE49-F238E27FC236}">
                <a16:creationId xmlns:a16="http://schemas.microsoft.com/office/drawing/2014/main" id="{67CABF6F-672D-421D-91C4-2464A198B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999120"/>
            <a:ext cx="8191500" cy="528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973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004662-6AB7-4A12-8EE7-42CEBF73C502}"/>
              </a:ext>
            </a:extLst>
          </p:cNvPr>
          <p:cNvSpPr>
            <a:spLocks noGrp="1"/>
          </p:cNvSpPr>
          <p:nvPr>
            <p:ph type="title"/>
          </p:nvPr>
        </p:nvSpPr>
        <p:spPr/>
        <p:txBody>
          <a:bodyPr/>
          <a:lstStyle/>
          <a:p>
            <a:r>
              <a:rPr kumimoji="1" lang="ja-JP" altLang="en-US" dirty="0"/>
              <a:t>利用シーン</a:t>
            </a:r>
          </a:p>
        </p:txBody>
      </p:sp>
      <p:sp>
        <p:nvSpPr>
          <p:cNvPr id="4" name="スライド番号プレースホルダー 3">
            <a:extLst>
              <a:ext uri="{FF2B5EF4-FFF2-40B4-BE49-F238E27FC236}">
                <a16:creationId xmlns:a16="http://schemas.microsoft.com/office/drawing/2014/main" id="{03AC1580-8444-4841-A392-8C0771092839}"/>
              </a:ext>
            </a:extLst>
          </p:cNvPr>
          <p:cNvSpPr>
            <a:spLocks noGrp="1"/>
          </p:cNvSpPr>
          <p:nvPr>
            <p:ph type="sldNum" sz="quarter" idx="11"/>
          </p:nvPr>
        </p:nvSpPr>
        <p:spPr/>
        <p:txBody>
          <a:bodyPr/>
          <a:lstStyle/>
          <a:p>
            <a:fld id="{CA6536ED-BD5D-BB4A-995A-A44D28302799}" type="slidenum">
              <a:rPr lang="en-US" altLang="ja-JP" smtClean="0"/>
              <a:pPr/>
              <a:t>36</a:t>
            </a:fld>
            <a:endParaRPr lang="en-US" altLang="ja-JP" dirty="0"/>
          </a:p>
        </p:txBody>
      </p:sp>
      <p:sp>
        <p:nvSpPr>
          <p:cNvPr id="5" name="フッター プレースホルダー 4">
            <a:extLst>
              <a:ext uri="{FF2B5EF4-FFF2-40B4-BE49-F238E27FC236}">
                <a16:creationId xmlns:a16="http://schemas.microsoft.com/office/drawing/2014/main" id="{5327353B-47B7-4ECA-AD7F-BC37C352C394}"/>
              </a:ext>
            </a:extLst>
          </p:cNvPr>
          <p:cNvSpPr>
            <a:spLocks noGrp="1"/>
          </p:cNvSpPr>
          <p:nvPr>
            <p:ph type="ftr" sz="quarter" idx="3"/>
          </p:nvPr>
        </p:nvSpPr>
        <p:spPr/>
        <p:txBody>
          <a:bodyPr/>
          <a:lstStyle/>
          <a:p>
            <a:pPr>
              <a:defRPr/>
            </a:pPr>
            <a:r>
              <a:rPr lang="en-US" altLang="ja-JP"/>
              <a:t>© Computer Engineering &amp; Consulting Ltd. All rights reserved.</a:t>
            </a:r>
            <a:endParaRPr lang="en-US" altLang="ja-JP" dirty="0"/>
          </a:p>
        </p:txBody>
      </p:sp>
      <p:pic>
        <p:nvPicPr>
          <p:cNvPr id="25602" name="Picture 2" descr="図：「PCログオン」顔認証の特長">
            <a:extLst>
              <a:ext uri="{FF2B5EF4-FFF2-40B4-BE49-F238E27FC236}">
                <a16:creationId xmlns:a16="http://schemas.microsoft.com/office/drawing/2014/main" id="{3EB0513C-7CC3-486B-9CC9-179A0E5614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459" y="918128"/>
            <a:ext cx="8695082" cy="5434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190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7"/>
          <p:cNvSpPr txBox="1">
            <a:spLocks noChangeArrowheads="1"/>
          </p:cNvSpPr>
          <p:nvPr/>
        </p:nvSpPr>
        <p:spPr bwMode="auto">
          <a:xfrm>
            <a:off x="452438" y="3745022"/>
            <a:ext cx="900112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algn="ctr" eaLnBrk="1" hangingPunct="1">
              <a:spcBef>
                <a:spcPct val="20000"/>
              </a:spcBef>
              <a:buClr>
                <a:srgbClr val="5330C1"/>
              </a:buClr>
            </a:pPr>
            <a:r>
              <a:rPr lang="ja-JP" altLang="en-US" sz="1600" b="1" dirty="0">
                <a:latin typeface="メイリオ" charset="-128"/>
                <a:ea typeface="メイリオ" charset="-128"/>
              </a:rPr>
              <a:t>［ お問い合わせ先 ］</a:t>
            </a:r>
          </a:p>
          <a:p>
            <a:pPr algn="ctr" eaLnBrk="1" hangingPunct="1">
              <a:spcBef>
                <a:spcPct val="20000"/>
              </a:spcBef>
              <a:buClr>
                <a:srgbClr val="5330C1"/>
              </a:buClr>
            </a:pPr>
            <a:endParaRPr lang="en-US" altLang="ja-JP" sz="1600" dirty="0">
              <a:latin typeface="メイリオ" charset="-128"/>
              <a:ea typeface="メイリオ" charset="-128"/>
            </a:endParaRPr>
          </a:p>
          <a:p>
            <a:pPr algn="ctr" eaLnBrk="1" hangingPunct="1">
              <a:spcBef>
                <a:spcPct val="20000"/>
              </a:spcBef>
              <a:buClr>
                <a:srgbClr val="5330C1"/>
              </a:buClr>
            </a:pPr>
            <a:r>
              <a:rPr lang="ja-JP" altLang="en-US" sz="1600" dirty="0">
                <a:latin typeface="メイリオ" charset="-128"/>
                <a:ea typeface="メイリオ" charset="-128"/>
              </a:rPr>
              <a:t>株式会社シーイーシー</a:t>
            </a:r>
            <a:endParaRPr lang="en-US" altLang="ja-JP" sz="1600" dirty="0">
              <a:latin typeface="メイリオ" charset="-128"/>
              <a:ea typeface="メイリオ" charset="-128"/>
            </a:endParaRPr>
          </a:p>
          <a:p>
            <a:pPr algn="ctr" eaLnBrk="1" hangingPunct="1">
              <a:spcBef>
                <a:spcPct val="20000"/>
              </a:spcBef>
              <a:buClr>
                <a:srgbClr val="5330C1"/>
              </a:buClr>
            </a:pPr>
            <a:r>
              <a:rPr lang="ja-JP" altLang="en-US" sz="1600" dirty="0">
                <a:latin typeface="メイリオ" charset="-128"/>
                <a:ea typeface="メイリオ" charset="-128"/>
              </a:rPr>
              <a:t>営業本部</a:t>
            </a:r>
            <a:endParaRPr lang="en-US" altLang="ja-JP" sz="1600" dirty="0">
              <a:latin typeface="メイリオ" charset="-128"/>
              <a:ea typeface="メイリオ" charset="-128"/>
            </a:endParaRPr>
          </a:p>
          <a:p>
            <a:pPr algn="ctr" eaLnBrk="1" hangingPunct="1">
              <a:spcBef>
                <a:spcPct val="20000"/>
              </a:spcBef>
              <a:buClr>
                <a:srgbClr val="5330C1"/>
              </a:buClr>
            </a:pPr>
            <a:r>
              <a:rPr lang="ja-JP" altLang="en-US" sz="1600" dirty="0">
                <a:latin typeface="メイリオ" charset="-128"/>
                <a:ea typeface="メイリオ" charset="-128"/>
              </a:rPr>
              <a:t>首都圏営業部</a:t>
            </a:r>
            <a:endParaRPr lang="en-US" altLang="ja-JP" sz="1600" dirty="0">
              <a:latin typeface="メイリオ" charset="-128"/>
              <a:ea typeface="メイリオ" charset="-128"/>
            </a:endParaRPr>
          </a:p>
          <a:p>
            <a:pPr algn="ctr" eaLnBrk="1" hangingPunct="1">
              <a:spcBef>
                <a:spcPct val="20000"/>
              </a:spcBef>
              <a:buClr>
                <a:srgbClr val="5330C1"/>
              </a:buClr>
            </a:pPr>
            <a:r>
              <a:rPr lang="ja-JP" altLang="en-US" sz="1600" dirty="0">
                <a:latin typeface="メイリオ" charset="-128"/>
                <a:ea typeface="メイリオ" charset="-128"/>
              </a:rPr>
              <a:t>連絡先</a:t>
            </a:r>
            <a:r>
              <a:rPr lang="en-US" altLang="ja-JP" sz="1600" dirty="0">
                <a:latin typeface="メイリオ" charset="-128"/>
                <a:ea typeface="メイリオ" charset="-128"/>
              </a:rPr>
              <a:t>: 03-5783-3162</a:t>
            </a:r>
          </a:p>
        </p:txBody>
      </p:sp>
      <p:sp>
        <p:nvSpPr>
          <p:cNvPr id="8195" name="Rectangle 9"/>
          <p:cNvSpPr>
            <a:spLocks noChangeArrowheads="1"/>
          </p:cNvSpPr>
          <p:nvPr/>
        </p:nvSpPr>
        <p:spPr bwMode="auto">
          <a:xfrm>
            <a:off x="0" y="981075"/>
            <a:ext cx="9906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eaLnBrk="1" hangingPunct="1">
              <a:spcBef>
                <a:spcPct val="20000"/>
              </a:spcBef>
              <a:buClr>
                <a:srgbClr val="5330C1"/>
              </a:buClr>
              <a:buFontTx/>
              <a:buChar char="•"/>
            </a:pPr>
            <a:endParaRPr lang="ja-JP" altLang="en-US">
              <a:ea typeface="HGS創英角ｺﾞｼｯｸUB" charset="-128"/>
            </a:endParaRPr>
          </a:p>
        </p:txBody>
      </p:sp>
      <p:sp>
        <p:nvSpPr>
          <p:cNvPr id="4" name="フッター プレースホルダー 1"/>
          <p:cNvSpPr txBox="1">
            <a:spLocks/>
          </p:cNvSpPr>
          <p:nvPr/>
        </p:nvSpPr>
        <p:spPr bwMode="auto">
          <a:xfrm>
            <a:off x="200472" y="6532706"/>
            <a:ext cx="6032500" cy="3073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algn="l" rtl="0" eaLnBrk="0" fontAlgn="base" hangingPunct="0">
              <a:spcBef>
                <a:spcPct val="0"/>
              </a:spcBef>
              <a:spcAft>
                <a:spcPct val="0"/>
              </a:spcAft>
              <a:defRPr kumimoji="1" kern="1200">
                <a:solidFill>
                  <a:schemeClr val="tx1"/>
                </a:solidFill>
                <a:latin typeface="HGS創英角ｺﾞｼｯｸUB" charset="-128"/>
                <a:ea typeface="ＭＳ Ｐゴシック" charset="-128"/>
                <a:cs typeface="+mn-cs"/>
              </a:defRPr>
            </a:lvl1pPr>
            <a:lvl2pPr marL="742950" indent="-285750" algn="l" rtl="0" eaLnBrk="0" fontAlgn="base" hangingPunct="0">
              <a:spcBef>
                <a:spcPct val="0"/>
              </a:spcBef>
              <a:spcAft>
                <a:spcPct val="0"/>
              </a:spcAft>
              <a:defRPr kumimoji="1" kern="1200">
                <a:solidFill>
                  <a:schemeClr val="tx1"/>
                </a:solidFill>
                <a:latin typeface="HGS創英角ｺﾞｼｯｸUB" charset="-128"/>
                <a:ea typeface="ＭＳ Ｐゴシック" charset="-128"/>
                <a:cs typeface="+mn-cs"/>
              </a:defRPr>
            </a:lvl2pPr>
            <a:lvl3pPr marL="1143000" indent="-228600" algn="l" rtl="0" eaLnBrk="0" fontAlgn="base" hangingPunct="0">
              <a:spcBef>
                <a:spcPct val="0"/>
              </a:spcBef>
              <a:spcAft>
                <a:spcPct val="0"/>
              </a:spcAft>
              <a:defRPr kumimoji="1" kern="1200">
                <a:solidFill>
                  <a:schemeClr val="tx1"/>
                </a:solidFill>
                <a:latin typeface="HGS創英角ｺﾞｼｯｸUB" charset="-128"/>
                <a:ea typeface="ＭＳ Ｐゴシック" charset="-128"/>
                <a:cs typeface="+mn-cs"/>
              </a:defRPr>
            </a:lvl3pPr>
            <a:lvl4pPr marL="1600200" indent="-228600" algn="l" rtl="0" eaLnBrk="0" fontAlgn="base" hangingPunct="0">
              <a:spcBef>
                <a:spcPct val="0"/>
              </a:spcBef>
              <a:spcAft>
                <a:spcPct val="0"/>
              </a:spcAft>
              <a:defRPr kumimoji="1" kern="1200">
                <a:solidFill>
                  <a:schemeClr val="tx1"/>
                </a:solidFill>
                <a:latin typeface="HGS創英角ｺﾞｼｯｸUB" charset="-128"/>
                <a:ea typeface="ＭＳ Ｐゴシック" charset="-128"/>
                <a:cs typeface="+mn-cs"/>
              </a:defRPr>
            </a:lvl4pPr>
            <a:lvl5pPr marL="2057400" indent="-228600" algn="l" rtl="0" eaLnBrk="0" fontAlgn="base" hangingPunct="0">
              <a:spcBef>
                <a:spcPct val="0"/>
              </a:spcBef>
              <a:spcAft>
                <a:spcPct val="0"/>
              </a:spcAft>
              <a:defRPr kumimoji="1" kern="1200">
                <a:solidFill>
                  <a:schemeClr val="tx1"/>
                </a:solidFill>
                <a:latin typeface="HGS創英角ｺﾞｼｯｸUB" charset="-128"/>
                <a:ea typeface="ＭＳ Ｐゴシック" charset="-128"/>
                <a:cs typeface="+mn-cs"/>
              </a:defRPr>
            </a:lvl5pPr>
            <a:lvl6pPr marL="2514600" indent="-228600" algn="l" defTabSz="914400" rtl="0" eaLnBrk="0" fontAlgn="base" latinLnBrk="0" hangingPunct="0">
              <a:spcBef>
                <a:spcPct val="0"/>
              </a:spcBef>
              <a:spcAft>
                <a:spcPct val="0"/>
              </a:spcAft>
              <a:defRPr kumimoji="1" kern="1200">
                <a:solidFill>
                  <a:schemeClr val="tx1"/>
                </a:solidFill>
                <a:latin typeface="HGS創英角ｺﾞｼｯｸUB" charset="-128"/>
                <a:ea typeface="ＭＳ Ｐゴシック" charset="-128"/>
                <a:cs typeface="+mn-cs"/>
              </a:defRPr>
            </a:lvl6pPr>
            <a:lvl7pPr marL="2971800" indent="-228600" algn="l" defTabSz="914400" rtl="0" eaLnBrk="0" fontAlgn="base" latinLnBrk="0" hangingPunct="0">
              <a:spcBef>
                <a:spcPct val="0"/>
              </a:spcBef>
              <a:spcAft>
                <a:spcPct val="0"/>
              </a:spcAft>
              <a:defRPr kumimoji="1" kern="1200">
                <a:solidFill>
                  <a:schemeClr val="tx1"/>
                </a:solidFill>
                <a:latin typeface="HGS創英角ｺﾞｼｯｸUB" charset="-128"/>
                <a:ea typeface="ＭＳ Ｐゴシック" charset="-128"/>
                <a:cs typeface="+mn-cs"/>
              </a:defRPr>
            </a:lvl7pPr>
            <a:lvl8pPr marL="3429000" indent="-228600" algn="l" defTabSz="914400" rtl="0" eaLnBrk="0" fontAlgn="base" latinLnBrk="0" hangingPunct="0">
              <a:spcBef>
                <a:spcPct val="0"/>
              </a:spcBef>
              <a:spcAft>
                <a:spcPct val="0"/>
              </a:spcAft>
              <a:defRPr kumimoji="1" kern="1200">
                <a:solidFill>
                  <a:schemeClr val="tx1"/>
                </a:solidFill>
                <a:latin typeface="HGS創英角ｺﾞｼｯｸUB" charset="-128"/>
                <a:ea typeface="ＭＳ Ｐゴシック" charset="-128"/>
                <a:cs typeface="+mn-cs"/>
              </a:defRPr>
            </a:lvl8pPr>
            <a:lvl9pPr marL="3886200" indent="-228600" algn="l" defTabSz="914400" rtl="0" eaLnBrk="0" fontAlgn="base" latinLnBrk="0" hangingPunct="0">
              <a:spcBef>
                <a:spcPct val="0"/>
              </a:spcBef>
              <a:spcAft>
                <a:spcPct val="0"/>
              </a:spcAft>
              <a:defRPr kumimoji="1" kern="1200">
                <a:solidFill>
                  <a:schemeClr val="tx1"/>
                </a:solidFill>
                <a:latin typeface="HGS創英角ｺﾞｼｯｸUB" charset="-128"/>
                <a:ea typeface="ＭＳ Ｐゴシック" charset="-128"/>
                <a:cs typeface="+mn-cs"/>
              </a:defRPr>
            </a:lvl9pPr>
          </a:lstStyle>
          <a:p>
            <a:r>
              <a:rPr lang="en-US" altLang="ja-JP" sz="800" dirty="0">
                <a:latin typeface="メイリオ" charset="-128"/>
                <a:ea typeface="メイリオ" charset="-128"/>
              </a:rPr>
              <a:t>© Computer Engineering &amp; Consulting Ltd. All rights reserved.</a:t>
            </a:r>
          </a:p>
        </p:txBody>
      </p:sp>
    </p:spTree>
  </p:cSld>
  <p:clrMapOvr>
    <a:masterClrMapping/>
  </p:clrMapOvr>
</p:sld>
</file>

<file path=ppt/theme/theme1.xml><?xml version="1.0" encoding="utf-8"?>
<a:theme xmlns:a="http://schemas.openxmlformats.org/drawingml/2006/main" name="template2014">
  <a:themeElements>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
      <a:majorFont>
        <a:latin typeface="HGS創英角ｺﾞｼｯｸUB"/>
        <a:ea typeface="HGS創英角ｺﾞｼｯｸUB"/>
        <a:cs typeface=""/>
      </a:majorFont>
      <a:minorFont>
        <a:latin typeface="HGS創英角ｺﾞｼｯｸUB"/>
        <a:ea typeface="HGS創英角ｺﾞｼｯｸUB"/>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60000"/>
            <a:lumOff val="40000"/>
          </a:schemeClr>
        </a:solidFill>
        <a:ln>
          <a:noFill/>
        </a:ln>
        <a:effectLst/>
      </a:spPr>
      <a:bodyPr vert="horz" wrap="square" lIns="108000" tIns="36000" rIns="108000" bIns="0" numCol="1" rtlCol="0" anchor="ctr"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tabLst/>
          <a:defRPr kumimoji="1" sz="1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c_template2018" id="{D51CC392-0D6B-E142-A9CE-38512B0B3C65}" vid="{197E9FA2-24C0-4A43-B91B-26324290E7B9}"/>
    </a:ext>
  </a:extLst>
</a:theme>
</file>

<file path=ppt/theme/theme2.xml><?xml version="1.0" encoding="utf-8"?>
<a:theme xmlns:a="http://schemas.openxmlformats.org/drawingml/2006/main" name="新しいプレゼンテーション">
  <a:themeElements>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fontScheme name="新しいプレゼンテーション">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c_template2018" id="{D51CC392-0D6B-E142-A9CE-38512B0B3C65}" vid="{8551C8A6-4C67-294B-947B-9AA325D8417E}"/>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bae9b5-85e3-426c-81e5-f091b8a86189">
      <Terms xmlns="http://schemas.microsoft.com/office/infopath/2007/PartnerControls"/>
    </lcf76f155ced4ddcb4097134ff3c332f>
    <TaxCatchAll xmlns="cdab0020-e124-4b21-af7f-7b22dc7208a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1D96B4F3DB1914188AA7D4C1F457595" ma:contentTypeVersion="16" ma:contentTypeDescription="新しいドキュメントを作成します。" ma:contentTypeScope="" ma:versionID="52307e0078eb12715384d5220b70905d">
  <xsd:schema xmlns:xsd="http://www.w3.org/2001/XMLSchema" xmlns:xs="http://www.w3.org/2001/XMLSchema" xmlns:p="http://schemas.microsoft.com/office/2006/metadata/properties" xmlns:ns2="b7bae9b5-85e3-426c-81e5-f091b8a86189" xmlns:ns3="cdab0020-e124-4b21-af7f-7b22dc7208a4" targetNamespace="http://schemas.microsoft.com/office/2006/metadata/properties" ma:root="true" ma:fieldsID="43c5105dd04c2c5ae508be1c6a5c0f8f" ns2:_="" ns3:_="">
    <xsd:import namespace="b7bae9b5-85e3-426c-81e5-f091b8a86189"/>
    <xsd:import namespace="cdab0020-e124-4b21-af7f-7b22dc7208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ae9b5-85e3-426c-81e5-f091b8a861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画像タグ" ma:readOnly="false" ma:fieldId="{5cf76f15-5ced-4ddc-b409-7134ff3c332f}" ma:taxonomyMulti="true" ma:sspId="6f869bbe-d95a-4fd5-8c5f-d1843641ba4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ab0020-e124-4b21-af7f-7b22dc7208a4"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1" nillable="true" ma:displayName="Taxonomy Catch All Column" ma:hidden="true" ma:list="{e29cf8e9-a922-4cd4-ba31-5f29a1c510bf}" ma:internalName="TaxCatchAll" ma:showField="CatchAllData" ma:web="cdab0020-e124-4b21-af7f-7b22dc7208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162AC2-71E0-4EAF-B18E-5948B529DFE1}">
  <ds:schemaRef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purl.org/dc/terms/"/>
    <ds:schemaRef ds:uri="http://www.w3.org/XML/1998/namespace"/>
    <ds:schemaRef ds:uri="7b2efbf8-1cd4-4cf6-b829-df0fff0e27b1"/>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99C8C69F-C34D-40F1-BAA2-213DF1070A5C}">
  <ds:schemaRefs>
    <ds:schemaRef ds:uri="http://schemas.microsoft.com/sharepoint/v3/contenttype/forms"/>
  </ds:schemaRefs>
</ds:datastoreItem>
</file>

<file path=customXml/itemProps3.xml><?xml version="1.0" encoding="utf-8"?>
<ds:datastoreItem xmlns:ds="http://schemas.openxmlformats.org/officeDocument/2006/customXml" ds:itemID="{91D5AB2F-F31A-40A6-A859-00AF72F79240}"/>
</file>

<file path=docProps/app.xml><?xml version="1.0" encoding="utf-8"?>
<Properties xmlns="http://schemas.openxmlformats.org/officeDocument/2006/extended-properties" xmlns:vt="http://schemas.openxmlformats.org/officeDocument/2006/docPropsVTypes">
  <Template>R_【初訪資料】製品＆サービス紹介_2018</Template>
  <TotalTime>16248</TotalTime>
  <Words>5228</Words>
  <Application>Microsoft Office PowerPoint</Application>
  <PresentationFormat>A4 210 x 297 mm</PresentationFormat>
  <Paragraphs>678</Paragraphs>
  <Slides>38</Slides>
  <Notes>30</Notes>
  <HiddenSlides>1</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38</vt:i4>
      </vt:variant>
    </vt:vector>
  </HeadingPairs>
  <TitlesOfParts>
    <vt:vector size="49" baseType="lpstr">
      <vt:lpstr>HGS創英角ｺﾞｼｯｸUB</vt:lpstr>
      <vt:lpstr>Meiryo UI</vt:lpstr>
      <vt:lpstr>ＭＳ Ｐゴシック</vt:lpstr>
      <vt:lpstr>ヒラギノ角ゴ Pro W3</vt:lpstr>
      <vt:lpstr>メイリオ</vt:lpstr>
      <vt:lpstr>Arial</vt:lpstr>
      <vt:lpstr>Times</vt:lpstr>
      <vt:lpstr>Verdana</vt:lpstr>
      <vt:lpstr>Wingdings</vt:lpstr>
      <vt:lpstr>template2014</vt:lpstr>
      <vt:lpstr>新しいプレゼンテーション</vt:lpstr>
      <vt:lpstr>PowerPoint プレゼンテーション</vt:lpstr>
      <vt:lpstr>目次</vt:lpstr>
      <vt:lpstr>多要素・二要素認証とは</vt:lpstr>
      <vt:lpstr>PCログオンシステムとは</vt:lpstr>
      <vt:lpstr>SmartSESAME 自治体の導入実績</vt:lpstr>
      <vt:lpstr>導入実績の高いセキュリティサービス</vt:lpstr>
      <vt:lpstr>PowerPoint プレゼンテーション</vt:lpstr>
      <vt:lpstr>PCログオンの特長</vt:lpstr>
      <vt:lpstr>選べる認証方式</vt:lpstr>
      <vt:lpstr>選べる管理方式</vt:lpstr>
      <vt:lpstr>選べる管理方式</vt:lpstr>
      <vt:lpstr>かんたん登録</vt:lpstr>
      <vt:lpstr>かんたん登録</vt:lpstr>
      <vt:lpstr>柔軟な運用</vt:lpstr>
      <vt:lpstr>柔軟な運用</vt:lpstr>
      <vt:lpstr>救済措置</vt:lpstr>
      <vt:lpstr>ログオン履歴管理</vt:lpstr>
      <vt:lpstr>PIN運用</vt:lpstr>
      <vt:lpstr>ICカード認証機能</vt:lpstr>
      <vt:lpstr>生体認証機能</vt:lpstr>
      <vt:lpstr>ポリシー設定</vt:lpstr>
      <vt:lpstr>スタンドアローン版／AD版の違い </vt:lpstr>
      <vt:lpstr>動作仕様</vt:lpstr>
      <vt:lpstr>PowerPoint プレゼンテーション</vt:lpstr>
      <vt:lpstr>Azure AD版 エディション概要</vt:lpstr>
      <vt:lpstr>クラウド上の管理機能</vt:lpstr>
      <vt:lpstr>PCへの展開やログオン認証</vt:lpstr>
      <vt:lpstr>動作環境</vt:lpstr>
      <vt:lpstr>PowerPoint プレゼンテーション</vt:lpstr>
      <vt:lpstr>シングルサインオンによる自動サインオン</vt:lpstr>
      <vt:lpstr>スタンドアローン版／AD版の違い </vt:lpstr>
      <vt:lpstr>シングルサインオンのシステム構成例</vt:lpstr>
      <vt:lpstr>シングルサインオンの対象範囲</vt:lpstr>
      <vt:lpstr>PowerPoint プレゼンテーション</vt:lpstr>
      <vt:lpstr>AI顔認証システムの特長</vt:lpstr>
      <vt:lpstr>各種システムポリシー</vt:lpstr>
      <vt:lpstr>利用シーン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市川 久詞(営企画)</cp:lastModifiedBy>
  <cp:revision>794</cp:revision>
  <cp:lastPrinted>2021-10-21T04:16:25Z</cp:lastPrinted>
  <dcterms:created xsi:type="dcterms:W3CDTF">2018-02-05T05:35:08Z</dcterms:created>
  <dcterms:modified xsi:type="dcterms:W3CDTF">2024-08-19T07:56:48Z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0x010100C1D96B4F3DB1914188AA7D4C1F457595</vt:lpwstr>
  </property>
</Properties>
</file>