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4"/>
    <p:sldMasterId id="2147483651" r:id="rId5"/>
    <p:sldMasterId id="2147483722" r:id="rId6"/>
  </p:sldMasterIdLst>
  <p:notesMasterIdLst>
    <p:notesMasterId r:id="rId32"/>
  </p:notesMasterIdLst>
  <p:handoutMasterIdLst>
    <p:handoutMasterId r:id="rId33"/>
  </p:handoutMasterIdLst>
  <p:sldIdLst>
    <p:sldId id="256" r:id="rId7"/>
    <p:sldId id="631" r:id="rId8"/>
    <p:sldId id="632" r:id="rId9"/>
    <p:sldId id="633" r:id="rId10"/>
    <p:sldId id="635" r:id="rId11"/>
    <p:sldId id="634" r:id="rId12"/>
    <p:sldId id="636" r:id="rId13"/>
    <p:sldId id="637" r:id="rId14"/>
    <p:sldId id="638" r:id="rId15"/>
    <p:sldId id="639" r:id="rId16"/>
    <p:sldId id="640" r:id="rId17"/>
    <p:sldId id="641" r:id="rId18"/>
    <p:sldId id="655" r:id="rId19"/>
    <p:sldId id="642" r:id="rId20"/>
    <p:sldId id="643" r:id="rId21"/>
    <p:sldId id="644" r:id="rId22"/>
    <p:sldId id="645" r:id="rId23"/>
    <p:sldId id="646" r:id="rId24"/>
    <p:sldId id="647" r:id="rId25"/>
    <p:sldId id="648" r:id="rId26"/>
    <p:sldId id="649" r:id="rId27"/>
    <p:sldId id="650" r:id="rId28"/>
    <p:sldId id="651" r:id="rId29"/>
    <p:sldId id="652" r:id="rId30"/>
    <p:sldId id="654" r:id="rId31"/>
  </p:sldIdLst>
  <p:sldSz cx="9906000" cy="6858000" type="A4"/>
  <p:notesSz cx="6807200" cy="9939338"/>
  <p:defaultTextStyle>
    <a:defPPr>
      <a:defRPr lang="ja-JP"/>
    </a:defPPr>
    <a:lvl1pPr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1pPr>
    <a:lvl2pPr marL="4572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2pPr>
    <a:lvl3pPr marL="9144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3pPr>
    <a:lvl4pPr marL="13716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4pPr>
    <a:lvl5pPr marL="18288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5pPr>
    <a:lvl6pPr marL="2286000" algn="l" defTabSz="914400" rtl="0" eaLnBrk="1" latinLnBrk="0" hangingPunct="1">
      <a:defRPr kumimoji="1" kern="1200">
        <a:solidFill>
          <a:schemeClr val="tx1"/>
        </a:solidFill>
        <a:latin typeface="HGS創英角ｺﾞｼｯｸUB" charset="-128"/>
        <a:ea typeface="ＭＳ Ｐゴシック" charset="-128"/>
        <a:cs typeface="+mn-cs"/>
      </a:defRPr>
    </a:lvl6pPr>
    <a:lvl7pPr marL="2743200" algn="l" defTabSz="914400" rtl="0" eaLnBrk="1" latinLnBrk="0" hangingPunct="1">
      <a:defRPr kumimoji="1" kern="1200">
        <a:solidFill>
          <a:schemeClr val="tx1"/>
        </a:solidFill>
        <a:latin typeface="HGS創英角ｺﾞｼｯｸUB" charset="-128"/>
        <a:ea typeface="ＭＳ Ｐゴシック" charset="-128"/>
        <a:cs typeface="+mn-cs"/>
      </a:defRPr>
    </a:lvl7pPr>
    <a:lvl8pPr marL="3200400" algn="l" defTabSz="914400" rtl="0" eaLnBrk="1" latinLnBrk="0" hangingPunct="1">
      <a:defRPr kumimoji="1" kern="1200">
        <a:solidFill>
          <a:schemeClr val="tx1"/>
        </a:solidFill>
        <a:latin typeface="HGS創英角ｺﾞｼｯｸUB" charset="-128"/>
        <a:ea typeface="ＭＳ Ｐゴシック" charset="-128"/>
        <a:cs typeface="+mn-cs"/>
      </a:defRPr>
    </a:lvl8pPr>
    <a:lvl9pPr marL="3657600" algn="l" defTabSz="914400" rtl="0" eaLnBrk="1" latinLnBrk="0" hangingPunct="1">
      <a:defRPr kumimoji="1" kern="1200">
        <a:solidFill>
          <a:schemeClr val="tx1"/>
        </a:solidFill>
        <a:latin typeface="HGS創英角ｺﾞｼｯｸUB" charset="-128"/>
        <a:ea typeface="ＭＳ Ｐゴシック" charset="-128"/>
        <a:cs typeface="+mn-cs"/>
      </a:defRPr>
    </a:lvl9pPr>
  </p:defaultTextStyle>
  <p:extLst>
    <p:ext uri="{EFAFB233-063F-42B5-8137-9DF3F51BA10A}">
      <p15:sldGuideLst xmlns:p15="http://schemas.microsoft.com/office/powerpoint/2012/main">
        <p15:guide id="2" pos="3120" userDrawn="1">
          <p15:clr>
            <a:srgbClr val="A4A3A4"/>
          </p15:clr>
        </p15:guide>
        <p15:guide id="3" pos="308" userDrawn="1">
          <p15:clr>
            <a:srgbClr val="A4A3A4"/>
          </p15:clr>
        </p15:guide>
        <p15:guide id="4" pos="5932" userDrawn="1">
          <p15:clr>
            <a:srgbClr val="A4A3A4"/>
          </p15:clr>
        </p15:guide>
        <p15:guide id="5" orient="horz" pos="845" userDrawn="1">
          <p15:clr>
            <a:srgbClr val="A4A3A4"/>
          </p15:clr>
        </p15:guide>
        <p15:guide id="6" orient="horz" pos="3838" userDrawn="1">
          <p15:clr>
            <a:srgbClr val="A4A3A4"/>
          </p15:clr>
        </p15:guide>
        <p15:guide id="7" orient="horz" pos="234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橋本 涼子(ＳＳＢ)" initials="橋本" lastIdx="0" clrIdx="0">
    <p:extLst>
      <p:ext uri="{19B8F6BF-5375-455C-9EA6-DF929625EA0E}">
        <p15:presenceInfo xmlns:p15="http://schemas.microsoft.com/office/powerpoint/2012/main" userId="S-1-5-21-1343024091-261478967-1417001333-2755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FFFF99"/>
    <a:srgbClr val="08A4F2"/>
    <a:srgbClr val="F2A4BA"/>
    <a:srgbClr val="8FD7FB"/>
    <a:srgbClr val="F0F0FA"/>
    <a:srgbClr val="FBE1E8"/>
    <a:srgbClr val="9ADBFC"/>
    <a:srgbClr val="BABAE8"/>
    <a:srgbClr val="E48D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42" autoAdjust="0"/>
    <p:restoredTop sz="96730" autoAdjust="0"/>
  </p:normalViewPr>
  <p:slideViewPr>
    <p:cSldViewPr>
      <p:cViewPr varScale="1">
        <p:scale>
          <a:sx n="80" d="100"/>
          <a:sy n="80" d="100"/>
        </p:scale>
        <p:origin x="880" y="44"/>
      </p:cViewPr>
      <p:guideLst>
        <p:guide pos="3120"/>
        <p:guide pos="308"/>
        <p:guide pos="5932"/>
        <p:guide orient="horz" pos="845"/>
        <p:guide orient="horz" pos="3838"/>
        <p:guide orient="horz" pos="2341"/>
      </p:guideLst>
    </p:cSldViewPr>
  </p:slideViewPr>
  <p:notesTextViewPr>
    <p:cViewPr>
      <p:scale>
        <a:sx n="1" d="1"/>
        <a:sy n="1" d="1"/>
      </p:scale>
      <p:origin x="0" y="0"/>
    </p:cViewPr>
  </p:notesTextViewPr>
  <p:notesViewPr>
    <p:cSldViewPr>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1" y="0"/>
            <a:ext cx="2949245"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t"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7" name="Rectangle 3"/>
          <p:cNvSpPr>
            <a:spLocks noGrp="1" noChangeArrowheads="1"/>
          </p:cNvSpPr>
          <p:nvPr>
            <p:ph type="dt" sz="quarter" idx="1"/>
          </p:nvPr>
        </p:nvSpPr>
        <p:spPr bwMode="auto">
          <a:xfrm>
            <a:off x="3856328" y="0"/>
            <a:ext cx="2949245"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t" anchorCtr="0" compatLnSpc="1">
            <a:prstTxWarp prst="textNoShape">
              <a:avLst/>
            </a:prstTxWarp>
          </a:bodyPr>
          <a:lstStyle>
            <a:lvl1pPr algn="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8" name="Rectangle 4"/>
          <p:cNvSpPr>
            <a:spLocks noGrp="1" noChangeArrowheads="1"/>
          </p:cNvSpPr>
          <p:nvPr>
            <p:ph type="ftr" sz="quarter" idx="2"/>
          </p:nvPr>
        </p:nvSpPr>
        <p:spPr bwMode="auto">
          <a:xfrm>
            <a:off x="1" y="9440110"/>
            <a:ext cx="2949245"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b"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62469" name="Rectangle 5"/>
          <p:cNvSpPr>
            <a:spLocks noGrp="1" noChangeArrowheads="1"/>
          </p:cNvSpPr>
          <p:nvPr>
            <p:ph type="sldNum" sz="quarter" idx="3"/>
          </p:nvPr>
        </p:nvSpPr>
        <p:spPr bwMode="auto">
          <a:xfrm>
            <a:off x="3856328" y="9440110"/>
            <a:ext cx="2949245"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b" anchorCtr="0" compatLnSpc="1">
            <a:prstTxWarp prst="textNoShape">
              <a:avLst/>
            </a:prstTxWarp>
          </a:bodyPr>
          <a:lstStyle>
            <a:lvl1pPr algn="r">
              <a:defRPr sz="1200">
                <a:latin typeface="Arial" charset="0"/>
              </a:defRPr>
            </a:lvl1pPr>
          </a:lstStyle>
          <a:p>
            <a:fld id="{FA1CFADE-038B-E640-BF8B-FEF9E23F7BEF}" type="slidenum">
              <a:rPr lang="en-US" altLang="ja-JP"/>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1" y="0"/>
            <a:ext cx="2949245"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t"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3075" name="Rectangle 3"/>
          <p:cNvSpPr>
            <a:spLocks noGrp="1" noChangeArrowheads="1"/>
          </p:cNvSpPr>
          <p:nvPr>
            <p:ph type="dt" idx="1"/>
          </p:nvPr>
        </p:nvSpPr>
        <p:spPr bwMode="auto">
          <a:xfrm>
            <a:off x="3856328" y="0"/>
            <a:ext cx="2949245"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t" anchorCtr="0" compatLnSpc="1">
            <a:prstTxWarp prst="textNoShape">
              <a:avLst/>
            </a:prstTxWarp>
          </a:bodyPr>
          <a:lstStyle>
            <a:lvl1pPr algn="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9220" name="Rectangle 4"/>
          <p:cNvSpPr>
            <a:spLocks noGrp="1" noRot="1" noChangeAspect="1" noChangeArrowheads="1" noTextEdit="1"/>
          </p:cNvSpPr>
          <p:nvPr>
            <p:ph type="sldImg" idx="2"/>
          </p:nvPr>
        </p:nvSpPr>
        <p:spPr bwMode="auto">
          <a:xfrm>
            <a:off x="712788" y="744538"/>
            <a:ext cx="5381625" cy="3727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xmlns="" val="1"/>
            </a:ext>
          </a:extLst>
        </p:spPr>
      </p:sp>
      <p:sp>
        <p:nvSpPr>
          <p:cNvPr id="3077" name="Rectangle 5"/>
          <p:cNvSpPr>
            <a:spLocks noGrp="1" noChangeArrowheads="1"/>
          </p:cNvSpPr>
          <p:nvPr>
            <p:ph type="body" sz="quarter" idx="3"/>
          </p:nvPr>
        </p:nvSpPr>
        <p:spPr bwMode="auto">
          <a:xfrm>
            <a:off x="680720" y="4720862"/>
            <a:ext cx="5445760" cy="4473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3078" name="Rectangle 6"/>
          <p:cNvSpPr>
            <a:spLocks noGrp="1" noChangeArrowheads="1"/>
          </p:cNvSpPr>
          <p:nvPr>
            <p:ph type="ftr" sz="quarter" idx="4"/>
          </p:nvPr>
        </p:nvSpPr>
        <p:spPr bwMode="auto">
          <a:xfrm>
            <a:off x="1" y="9440110"/>
            <a:ext cx="2949245"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b" anchorCtr="0" compatLnSpc="1">
            <a:prstTxWarp prst="textNoShape">
              <a:avLst/>
            </a:prstTxWarp>
          </a:bodyPr>
          <a:lstStyle>
            <a:lvl1pPr>
              <a:spcBef>
                <a:spcPct val="0"/>
              </a:spcBef>
              <a:buClrTx/>
              <a:buFontTx/>
              <a:buNone/>
              <a:defRPr sz="1200">
                <a:latin typeface="Arial" charset="0"/>
                <a:ea typeface="ＭＳ Ｐゴシック" pitchFamily="50" charset="-128"/>
              </a:defRPr>
            </a:lvl1pPr>
          </a:lstStyle>
          <a:p>
            <a:pPr>
              <a:defRPr/>
            </a:pPr>
            <a:endParaRPr lang="en-US" altLang="ja-JP"/>
          </a:p>
        </p:txBody>
      </p:sp>
      <p:sp>
        <p:nvSpPr>
          <p:cNvPr id="3079" name="Rectangle 7"/>
          <p:cNvSpPr>
            <a:spLocks noGrp="1" noChangeArrowheads="1"/>
          </p:cNvSpPr>
          <p:nvPr>
            <p:ph type="sldNum" sz="quarter" idx="5"/>
          </p:nvPr>
        </p:nvSpPr>
        <p:spPr bwMode="auto">
          <a:xfrm>
            <a:off x="3856328" y="9440110"/>
            <a:ext cx="2949245" cy="497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49" tIns="46674" rIns="93349" bIns="46674" numCol="1" anchor="b" anchorCtr="0" compatLnSpc="1">
            <a:prstTxWarp prst="textNoShape">
              <a:avLst/>
            </a:prstTxWarp>
          </a:bodyPr>
          <a:lstStyle>
            <a:lvl1pPr algn="r">
              <a:defRPr sz="1200">
                <a:latin typeface="Arial" charset="0"/>
              </a:defRPr>
            </a:lvl1pPr>
          </a:lstStyle>
          <a:p>
            <a:fld id="{E759D85C-3D5E-DB4B-B44B-E75F40794D9C}" type="slidenum">
              <a:rPr lang="en-US" altLang="ja-JP"/>
              <a:pPr/>
              <a: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Master" Target="../slideMasters/slideMaster1.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5" name="Line 6"/>
          <p:cNvSpPr>
            <a:spLocks noChangeShapeType="1"/>
          </p:cNvSpPr>
          <p:nvPr userDrawn="1"/>
        </p:nvSpPr>
        <p:spPr bwMode="auto">
          <a:xfrm>
            <a:off x="0" y="3717925"/>
            <a:ext cx="8408988" cy="0"/>
          </a:xfrm>
          <a:prstGeom prst="line">
            <a:avLst/>
          </a:prstGeom>
          <a:noFill/>
          <a:ln w="9525">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ja-JP" altLang="en-US"/>
          </a:p>
        </p:txBody>
      </p:sp>
      <p:pic>
        <p:nvPicPr>
          <p:cNvPr id="30" name="Picture 33" descr="ce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9384" y="296864"/>
            <a:ext cx="1188000" cy="6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1497013" y="2349500"/>
            <a:ext cx="6911975" cy="1179513"/>
          </a:xfrm>
        </p:spPr>
        <p:txBody>
          <a:bodyPr anchor="b"/>
          <a:lstStyle>
            <a:lvl1pPr>
              <a:defRPr sz="3000">
                <a:latin typeface="メイリオ" pitchFamily="50" charset="-128"/>
                <a:ea typeface="メイリオ" pitchFamily="50" charset="-128"/>
                <a:cs typeface="メイリオ" pitchFamily="50" charset="-128"/>
              </a:defRPr>
            </a:lvl1pPr>
          </a:lstStyle>
          <a:p>
            <a:pPr lvl="0"/>
            <a:r>
              <a:rPr lang="ja-JP" altLang="en-US" noProof="0"/>
              <a:t>マスター タイトルの書式設定</a:t>
            </a:r>
          </a:p>
        </p:txBody>
      </p:sp>
      <p:sp>
        <p:nvSpPr>
          <p:cNvPr id="5123" name="Rectangle 3"/>
          <p:cNvSpPr>
            <a:spLocks noGrp="1" noChangeArrowheads="1"/>
          </p:cNvSpPr>
          <p:nvPr>
            <p:ph type="subTitle" idx="1"/>
          </p:nvPr>
        </p:nvSpPr>
        <p:spPr>
          <a:xfrm>
            <a:off x="1485900" y="3933825"/>
            <a:ext cx="6913563" cy="1079500"/>
          </a:xfrm>
          <a:prstGeom prst="rect">
            <a:avLst/>
          </a:prstGeom>
        </p:spPr>
        <p:txBody>
          <a:bodyPr/>
          <a:lstStyle>
            <a:lvl1pPr marL="0" indent="0">
              <a:buFont typeface="Wingdings" pitchFamily="2" charset="2"/>
              <a:buNone/>
              <a:defRPr sz="1800">
                <a:latin typeface="メイリオ" pitchFamily="50" charset="-128"/>
                <a:ea typeface="メイリオ" pitchFamily="50" charset="-128"/>
                <a:cs typeface="メイリオ" pitchFamily="50" charset="-128"/>
              </a:defRPr>
            </a:lvl1pPr>
          </a:lstStyle>
          <a:p>
            <a:pPr lvl="0"/>
            <a:r>
              <a:rPr lang="ja-JP" altLang="en-US" noProof="0"/>
              <a:t>マスター サブタイトルの書式設定</a:t>
            </a:r>
          </a:p>
        </p:txBody>
      </p:sp>
      <p:pic>
        <p:nvPicPr>
          <p:cNvPr id="33" name="図 3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928"/>
            <a:ext cx="2882900" cy="2197100"/>
          </a:xfrm>
          <a:prstGeom prst="rect">
            <a:avLst/>
          </a:prstGeom>
        </p:spPr>
      </p:pic>
      <p:pic>
        <p:nvPicPr>
          <p:cNvPr id="34" name="図 3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152097"/>
            <a:ext cx="9906000" cy="1705903"/>
          </a:xfrm>
          <a:prstGeom prst="rect">
            <a:avLst/>
          </a:prstGeom>
        </p:spPr>
      </p:pic>
      <p:sp>
        <p:nvSpPr>
          <p:cNvPr id="38" name="フッター プレースホルダー 3"/>
          <p:cNvSpPr>
            <a:spLocks noGrp="1"/>
          </p:cNvSpPr>
          <p:nvPr>
            <p:ph type="ftr" sz="quarter" idx="3"/>
          </p:nvPr>
        </p:nvSpPr>
        <p:spPr>
          <a:xfrm>
            <a:off x="200472" y="6534000"/>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Copyright © 2020 Computer Engineering &amp; Consulting, Ltd. All rights reserved. </a:t>
            </a:r>
          </a:p>
        </p:txBody>
      </p:sp>
    </p:spTree>
    <p:extLst>
      <p:ext uri="{BB962C8B-B14F-4D97-AF65-F5344CB8AC3E}">
        <p14:creationId xmlns:p14="http://schemas.microsoft.com/office/powerpoint/2010/main" val="16080334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300038"/>
            <a:ext cx="7626052" cy="561975"/>
          </a:xfrm>
        </p:spPr>
        <p:txBody>
          <a:bodyPr rIns="0"/>
          <a:lstStyle>
            <a:lvl1pPr>
              <a:defRPr>
                <a:latin typeface="メイリオ" pitchFamily="50" charset="-128"/>
                <a:ea typeface="メイリオ" pitchFamily="50" charset="-128"/>
                <a:cs typeface="メイリオ" pitchFamily="50" charset="-128"/>
              </a:defRPr>
            </a:lvl1pPr>
          </a:lstStyle>
          <a:p>
            <a:r>
              <a:rPr lang="ja-JP" altLang="en-US" dirty="0"/>
              <a:t>マスター タイトルの書式設定</a:t>
            </a:r>
          </a:p>
        </p:txBody>
      </p:sp>
      <p:sp>
        <p:nvSpPr>
          <p:cNvPr id="3" name="コンテンツ プレースホルダー 2"/>
          <p:cNvSpPr>
            <a:spLocks noGrp="1"/>
          </p:cNvSpPr>
          <p:nvPr>
            <p:ph idx="1"/>
          </p:nvPr>
        </p:nvSpPr>
        <p:spPr>
          <a:xfrm>
            <a:off x="495300" y="1196975"/>
            <a:ext cx="8915400" cy="5040313"/>
          </a:xfrm>
          <a:prstGeom prst="rect">
            <a:avLst/>
          </a:prstGeom>
        </p:spPr>
        <p:txBody>
          <a:bodyPr/>
          <a:lstStyle>
            <a:lvl1pPr>
              <a:defRPr>
                <a:latin typeface="メイリオ" pitchFamily="50" charset="-128"/>
                <a:ea typeface="メイリオ" pitchFamily="50" charset="-128"/>
                <a:cs typeface="メイリオ" pitchFamily="50" charset="-128"/>
              </a:defRPr>
            </a:lvl1pPr>
            <a:lvl2pPr>
              <a:defRPr>
                <a:latin typeface="メイリオ" pitchFamily="50" charset="-128"/>
                <a:ea typeface="メイリオ" pitchFamily="50" charset="-128"/>
                <a:cs typeface="メイリオ" pitchFamily="50" charset="-128"/>
              </a:defRPr>
            </a:lvl2pPr>
            <a:lvl3pPr>
              <a:defRPr>
                <a:latin typeface="メイリオ" pitchFamily="50" charset="-128"/>
                <a:ea typeface="メイリオ" pitchFamily="50" charset="-128"/>
                <a:cs typeface="メイリオ" pitchFamily="50" charset="-128"/>
              </a:defRPr>
            </a:lvl3pPr>
            <a:lvl4pPr>
              <a:defRPr>
                <a:latin typeface="メイリオ" pitchFamily="50" charset="-128"/>
                <a:ea typeface="メイリオ" pitchFamily="50" charset="-128"/>
                <a:cs typeface="メイリオ" pitchFamily="50" charset="-128"/>
              </a:defRPr>
            </a:lvl4pPr>
            <a:lvl5pPr>
              <a:defRPr>
                <a:latin typeface="メイリオ" pitchFamily="50" charset="-128"/>
                <a:ea typeface="メイリオ" pitchFamily="50" charset="-128"/>
                <a:cs typeface="メイリオ" pitchFamily="50"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スライド番号プレースホルダー 4"/>
          <p:cNvSpPr>
            <a:spLocks noGrp="1"/>
          </p:cNvSpPr>
          <p:nvPr>
            <p:ph type="sldNum" sz="quarter" idx="11"/>
          </p:nvPr>
        </p:nvSpPr>
        <p:spPr>
          <a:xfrm>
            <a:off x="7545288" y="6504639"/>
            <a:ext cx="2311400" cy="338074"/>
          </a:xfrm>
        </p:spPr>
        <p:txBody>
          <a:bodyPr/>
          <a:lstStyle>
            <a:lvl1pPr>
              <a:defRPr>
                <a:latin typeface="メイリオ" charset="-128"/>
                <a:ea typeface="メイリオ" charset="-128"/>
              </a:defRPr>
            </a:lvl1pPr>
          </a:lstStyle>
          <a:p>
            <a:fld id="{CA6536ED-BD5D-BB4A-995A-A44D28302799}" type="slidenum">
              <a:rPr lang="en-US" altLang="ja-JP"/>
              <a:pPr/>
              <a:t>‹#›</a:t>
            </a:fld>
            <a:endParaRPr lang="en-US" altLang="ja-JP"/>
          </a:p>
        </p:txBody>
      </p:sp>
      <p:sp>
        <p:nvSpPr>
          <p:cNvPr id="6" name="フッター プレースホルダー 3">
            <a:extLst>
              <a:ext uri="{FF2B5EF4-FFF2-40B4-BE49-F238E27FC236}">
                <a16:creationId xmlns:a16="http://schemas.microsoft.com/office/drawing/2014/main" id="{3B61AD27-8DE6-4FFF-8509-7FEBFA67C1FD}"/>
              </a:ext>
            </a:extLst>
          </p:cNvPr>
          <p:cNvSpPr>
            <a:spLocks noGrp="1"/>
          </p:cNvSpPr>
          <p:nvPr>
            <p:ph type="ftr" sz="quarter" idx="3"/>
          </p:nvPr>
        </p:nvSpPr>
        <p:spPr>
          <a:xfrm>
            <a:off x="200472" y="6534000"/>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Copyright © 2020 Computer Engineering &amp; Consulting, Ltd. All rights reserved. </a:t>
            </a:r>
          </a:p>
        </p:txBody>
      </p:sp>
    </p:spTree>
    <p:extLst>
      <p:ext uri="{BB962C8B-B14F-4D97-AF65-F5344CB8AC3E}">
        <p14:creationId xmlns:p14="http://schemas.microsoft.com/office/powerpoint/2010/main" val="137185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a:prstGeom prst="rect">
            <a:avLst/>
          </a:prstGeom>
        </p:spPr>
        <p:txBody>
          <a:bodyPr/>
          <a:lstStyle>
            <a:lvl1pPr>
              <a:defRPr>
                <a:latin typeface="メイリオ" pitchFamily="50" charset="-128"/>
                <a:ea typeface="メイリオ" pitchFamily="50" charset="-128"/>
                <a:cs typeface="メイリオ" pitchFamily="50" charset="-128"/>
              </a:defRPr>
            </a:lvl1pPr>
          </a:lstStyle>
          <a:p>
            <a:r>
              <a:rPr lang="ja-JP" altLang="en-US"/>
              <a:t>マスター タイトルの書式設定</a:t>
            </a:r>
          </a:p>
        </p:txBody>
      </p:sp>
      <p:sp>
        <p:nvSpPr>
          <p:cNvPr id="3" name="コンテンツ プレースホルダー 2"/>
          <p:cNvSpPr>
            <a:spLocks noGrp="1"/>
          </p:cNvSpPr>
          <p:nvPr>
            <p:ph idx="1"/>
          </p:nvPr>
        </p:nvSpPr>
        <p:spPr>
          <a:xfrm>
            <a:off x="495300" y="1600200"/>
            <a:ext cx="8915400" cy="4525963"/>
          </a:xfrm>
          <a:prstGeom prst="rect">
            <a:avLst/>
          </a:prstGeom>
        </p:spPr>
        <p:txBody>
          <a:bodyPr/>
          <a:lstStyle>
            <a:lvl1pPr>
              <a:defRPr>
                <a:latin typeface="メイリオ" pitchFamily="50" charset="-128"/>
                <a:ea typeface="メイリオ" pitchFamily="50" charset="-128"/>
                <a:cs typeface="メイリオ" pitchFamily="50" charset="-128"/>
              </a:defRPr>
            </a:lvl1pPr>
            <a:lvl2pPr>
              <a:defRPr>
                <a:latin typeface="メイリオ" pitchFamily="50" charset="-128"/>
                <a:ea typeface="メイリオ" pitchFamily="50" charset="-128"/>
                <a:cs typeface="メイリオ" pitchFamily="50" charset="-128"/>
              </a:defRPr>
            </a:lvl2pPr>
            <a:lvl3pPr>
              <a:defRPr>
                <a:latin typeface="メイリオ" pitchFamily="50" charset="-128"/>
                <a:ea typeface="メイリオ" pitchFamily="50" charset="-128"/>
                <a:cs typeface="メイリオ" pitchFamily="50" charset="-128"/>
              </a:defRPr>
            </a:lvl3pPr>
            <a:lvl4pPr>
              <a:defRPr>
                <a:latin typeface="メイリオ" pitchFamily="50" charset="-128"/>
                <a:ea typeface="メイリオ" pitchFamily="50" charset="-128"/>
                <a:cs typeface="メイリオ" pitchFamily="50" charset="-128"/>
              </a:defRPr>
            </a:lvl4pPr>
            <a:lvl5pPr>
              <a:defRPr>
                <a:latin typeface="メイリオ" pitchFamily="50" charset="-128"/>
                <a:ea typeface="メイリオ" pitchFamily="50" charset="-128"/>
                <a:cs typeface="メイリオ"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Tree>
    <p:extLst>
      <p:ext uri="{BB962C8B-B14F-4D97-AF65-F5344CB8AC3E}">
        <p14:creationId xmlns:p14="http://schemas.microsoft.com/office/powerpoint/2010/main" val="1351424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0"/>
          </p:nvPr>
        </p:nvSpPr>
        <p:spPr>
          <a:xfrm>
            <a:off x="200472" y="6532706"/>
            <a:ext cx="6032500" cy="307340"/>
          </a:xfrm>
        </p:spPr>
        <p:txBody>
          <a:bodyPr/>
          <a:lstStyle>
            <a:lvl1pPr eaLnBrk="0" hangingPunct="0">
              <a:defRPr spc="0" dirty="0" smtClean="0">
                <a:solidFill>
                  <a:schemeClr val="tx1"/>
                </a:solidFill>
                <a:latin typeface="メイリオ" pitchFamily="50" charset="-128"/>
                <a:ea typeface="メイリオ" pitchFamily="50" charset="-128"/>
                <a:cs typeface="メイリオ" pitchFamily="50" charset="-128"/>
              </a:defRPr>
            </a:lvl1pPr>
          </a:lstStyle>
          <a:p>
            <a:pPr>
              <a:defRPr/>
            </a:pPr>
            <a:r>
              <a:rPr lang="en-US" altLang="ja-JP" dirty="0"/>
              <a:t>Copyright © 2019 Computer Engineering &amp; Consulting, Ltd. All rights reserved. </a:t>
            </a:r>
          </a:p>
        </p:txBody>
      </p:sp>
      <p:sp>
        <p:nvSpPr>
          <p:cNvPr id="5" name="スライド番号プレースホルダー 4"/>
          <p:cNvSpPr>
            <a:spLocks noGrp="1"/>
          </p:cNvSpPr>
          <p:nvPr>
            <p:ph type="sldNum" sz="quarter" idx="11"/>
          </p:nvPr>
        </p:nvSpPr>
        <p:spPr>
          <a:xfrm>
            <a:off x="7545288" y="6504639"/>
            <a:ext cx="2311400" cy="338074"/>
          </a:xfrm>
        </p:spPr>
        <p:txBody>
          <a:bodyPr/>
          <a:lstStyle>
            <a:lvl1pPr>
              <a:defRPr>
                <a:latin typeface="メイリオ" charset="-128"/>
                <a:ea typeface="メイリオ" charset="-128"/>
              </a:defRPr>
            </a:lvl1pPr>
          </a:lstStyle>
          <a:p>
            <a:fld id="{CA6536ED-BD5D-BB4A-995A-A44D28302799}" type="slidenum">
              <a:rPr lang="en-US" altLang="ja-JP"/>
              <a:pPr/>
              <a:t>‹#›</a:t>
            </a:fld>
            <a:endParaRPr lang="en-US" altLang="ja-JP"/>
          </a:p>
        </p:txBody>
      </p:sp>
    </p:spTree>
    <p:extLst>
      <p:ext uri="{BB962C8B-B14F-4D97-AF65-F5344CB8AC3E}">
        <p14:creationId xmlns:p14="http://schemas.microsoft.com/office/powerpoint/2010/main" val="3774531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wmf"/><Relationship Id="rId4"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image" Target="../media/image1.wmf"/></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図 1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152097"/>
            <a:ext cx="9906000" cy="1705903"/>
          </a:xfrm>
          <a:prstGeom prst="rect">
            <a:avLst/>
          </a:prstGeom>
        </p:spPr>
      </p:pic>
      <p:sp>
        <p:nvSpPr>
          <p:cNvPr id="1027" name="Rectangle 2"/>
          <p:cNvSpPr>
            <a:spLocks noGrp="1" noChangeArrowheads="1"/>
          </p:cNvSpPr>
          <p:nvPr>
            <p:ph type="title"/>
          </p:nvPr>
        </p:nvSpPr>
        <p:spPr bwMode="auto">
          <a:xfrm>
            <a:off x="495300" y="300038"/>
            <a:ext cx="7626052" cy="56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45720" rIns="91440" bIns="45720" numCol="1" anchor="ctr" anchorCtr="0" compatLnSpc="1">
            <a:prstTxWarp prst="textNoShape">
              <a:avLst/>
            </a:prstTxWarp>
          </a:bodyPr>
          <a:lstStyle/>
          <a:p>
            <a:pPr lvl="0"/>
            <a:r>
              <a:rPr lang="ja-JP" altLang="en-US" dirty="0"/>
              <a:t>マスタ タイトルの書式設定</a:t>
            </a:r>
          </a:p>
        </p:txBody>
      </p:sp>
      <p:sp>
        <p:nvSpPr>
          <p:cNvPr id="1028" name="Rectangle 3"/>
          <p:cNvSpPr>
            <a:spLocks noGrp="1" noChangeArrowheads="1"/>
          </p:cNvSpPr>
          <p:nvPr>
            <p:ph type="body" idx="1"/>
          </p:nvPr>
        </p:nvSpPr>
        <p:spPr bwMode="auto">
          <a:xfrm>
            <a:off x="495300" y="1196975"/>
            <a:ext cx="8915400" cy="5040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 第 </a:t>
            </a:r>
            <a:r>
              <a:rPr lang="en-US" altLang="ja-JP"/>
              <a:t>2 </a:t>
            </a:r>
            <a:r>
              <a:rPr lang="ja-JP" altLang="en-US"/>
              <a:t>レベル</a:t>
            </a:r>
          </a:p>
          <a:p>
            <a:pPr lvl="2"/>
            <a:r>
              <a:rPr lang="ja-JP" altLang="en-US"/>
              <a:t> 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30" name="Rectangle 6"/>
          <p:cNvSpPr>
            <a:spLocks noGrp="1" noChangeArrowheads="1"/>
          </p:cNvSpPr>
          <p:nvPr>
            <p:ph type="sldNum" sz="quarter" idx="4"/>
          </p:nvPr>
        </p:nvSpPr>
        <p:spPr bwMode="auto">
          <a:xfrm>
            <a:off x="7545600" y="6505200"/>
            <a:ext cx="2311200" cy="3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rgbClr val="111111"/>
                </a:solidFill>
                <a:latin typeface="Verdana" charset="0"/>
              </a:defRPr>
            </a:lvl1pPr>
          </a:lstStyle>
          <a:p>
            <a:fld id="{2660CD72-15F5-6846-80A7-6E67E5CE528D}" type="slidenum">
              <a:rPr lang="en-US" altLang="ja-JP"/>
              <a:pPr/>
              <a:t>‹#›</a:t>
            </a:fld>
            <a:endParaRPr lang="en-US" altLang="ja-JP"/>
          </a:p>
        </p:txBody>
      </p:sp>
      <p:sp>
        <p:nvSpPr>
          <p:cNvPr id="2" name="Line 7"/>
          <p:cNvSpPr>
            <a:spLocks noChangeShapeType="1"/>
          </p:cNvSpPr>
          <p:nvPr userDrawn="1"/>
        </p:nvSpPr>
        <p:spPr bwMode="auto">
          <a:xfrm>
            <a:off x="0" y="981075"/>
            <a:ext cx="8121352" cy="0"/>
          </a:xfrm>
          <a:prstGeom prst="line">
            <a:avLst/>
          </a:prstGeom>
          <a:noFill/>
          <a:ln w="9525">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endParaRPr lang="ja-JP" altLang="en-US"/>
          </a:p>
        </p:txBody>
      </p:sp>
      <p:pic>
        <p:nvPicPr>
          <p:cNvPr id="3" name="Picture 27" descr="ce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09600" y="295200"/>
            <a:ext cx="1188000" cy="60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フッター プレースホルダー 3"/>
          <p:cNvSpPr>
            <a:spLocks noGrp="1"/>
          </p:cNvSpPr>
          <p:nvPr>
            <p:ph type="ftr" sz="quarter" idx="3"/>
          </p:nvPr>
        </p:nvSpPr>
        <p:spPr>
          <a:xfrm>
            <a:off x="200472" y="6534000"/>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Copyright © 2020 Computer Engineering &amp; Consulting, Ltd. All rights reserved. </a:t>
            </a:r>
          </a:p>
        </p:txBody>
      </p:sp>
      <p:grpSp>
        <p:nvGrpSpPr>
          <p:cNvPr id="9" name="グループ化 113">
            <a:extLst>
              <a:ext uri="{FF2B5EF4-FFF2-40B4-BE49-F238E27FC236}">
                <a16:creationId xmlns:a16="http://schemas.microsoft.com/office/drawing/2014/main" id="{3A4EDB69-566A-4C21-AEDB-13DDF51CB3C9}"/>
              </a:ext>
            </a:extLst>
          </p:cNvPr>
          <p:cNvGrpSpPr>
            <a:grpSpLocks/>
          </p:cNvGrpSpPr>
          <p:nvPr userDrawn="1"/>
        </p:nvGrpSpPr>
        <p:grpSpPr bwMode="auto">
          <a:xfrm>
            <a:off x="488950" y="1341438"/>
            <a:ext cx="8928100" cy="4751387"/>
            <a:chOff x="416969" y="1341438"/>
            <a:chExt cx="8928062" cy="4752000"/>
          </a:xfrm>
        </p:grpSpPr>
        <p:grpSp>
          <p:nvGrpSpPr>
            <p:cNvPr id="10" name="グループ化 114">
              <a:extLst>
                <a:ext uri="{FF2B5EF4-FFF2-40B4-BE49-F238E27FC236}">
                  <a16:creationId xmlns:a16="http://schemas.microsoft.com/office/drawing/2014/main" id="{54196D93-5C15-48E9-93A5-BDCEC76556F5}"/>
                </a:ext>
              </a:extLst>
            </p:cNvPr>
            <p:cNvGrpSpPr>
              <a:grpSpLocks/>
            </p:cNvGrpSpPr>
            <p:nvPr userDrawn="1"/>
          </p:nvGrpSpPr>
          <p:grpSpPr bwMode="auto">
            <a:xfrm>
              <a:off x="416969" y="1341438"/>
              <a:ext cx="8928062" cy="4752000"/>
              <a:chOff x="273002" y="1341438"/>
              <a:chExt cx="8928060" cy="4896000"/>
            </a:xfrm>
          </p:grpSpPr>
          <p:cxnSp>
            <p:nvCxnSpPr>
              <p:cNvPr id="48" name="直線コネクタ 47">
                <a:extLst>
                  <a:ext uri="{FF2B5EF4-FFF2-40B4-BE49-F238E27FC236}">
                    <a16:creationId xmlns:a16="http://schemas.microsoft.com/office/drawing/2014/main" id="{A32D3411-C3EB-425E-9993-4C5F2AB65E97}"/>
                  </a:ext>
                </a:extLst>
              </p:cNvPr>
              <p:cNvCxnSpPr/>
              <p:nvPr userDrawn="1"/>
            </p:nvCxnSpPr>
            <p:spPr bwMode="auto">
              <a:xfrm>
                <a:off x="27300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0DE918F2-7A03-4759-89C6-ECCEF7A39F80}"/>
                  </a:ext>
                </a:extLst>
              </p:cNvPr>
              <p:cNvCxnSpPr/>
              <p:nvPr userDrawn="1"/>
            </p:nvCxnSpPr>
            <p:spPr bwMode="auto">
              <a:xfrm>
                <a:off x="41746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98FECA9E-3DD9-4E53-8AC3-5F10A619EC6B}"/>
                  </a:ext>
                </a:extLst>
              </p:cNvPr>
              <p:cNvCxnSpPr/>
              <p:nvPr userDrawn="1"/>
            </p:nvCxnSpPr>
            <p:spPr bwMode="auto">
              <a:xfrm>
                <a:off x="56033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D14AC07F-1A75-476A-AA3B-020990BD4265}"/>
                  </a:ext>
                </a:extLst>
              </p:cNvPr>
              <p:cNvCxnSpPr/>
              <p:nvPr userDrawn="1"/>
            </p:nvCxnSpPr>
            <p:spPr bwMode="auto">
              <a:xfrm>
                <a:off x="70479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E7CCCA25-3CCD-402E-98C2-2CE512EE11DB}"/>
                  </a:ext>
                </a:extLst>
              </p:cNvPr>
              <p:cNvCxnSpPr/>
              <p:nvPr userDrawn="1"/>
            </p:nvCxnSpPr>
            <p:spPr bwMode="auto">
              <a:xfrm>
                <a:off x="84926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636FB769-6261-43A4-9E53-005F1CA622C7}"/>
                  </a:ext>
                </a:extLst>
              </p:cNvPr>
              <p:cNvCxnSpPr/>
              <p:nvPr userDrawn="1"/>
            </p:nvCxnSpPr>
            <p:spPr bwMode="auto">
              <a:xfrm>
                <a:off x="99372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54C82B25-CF9D-481B-A858-8E6AE36DFBF2}"/>
                  </a:ext>
                </a:extLst>
              </p:cNvPr>
              <p:cNvCxnSpPr/>
              <p:nvPr userDrawn="1"/>
            </p:nvCxnSpPr>
            <p:spPr bwMode="auto">
              <a:xfrm>
                <a:off x="113659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4EB10D59-25AA-4313-8B0E-80FA981402A0}"/>
                  </a:ext>
                </a:extLst>
              </p:cNvPr>
              <p:cNvCxnSpPr/>
              <p:nvPr userDrawn="1"/>
            </p:nvCxnSpPr>
            <p:spPr bwMode="auto">
              <a:xfrm>
                <a:off x="128105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F84AECCB-7973-4E1D-A8E1-D2EE80275F8F}"/>
                  </a:ext>
                </a:extLst>
              </p:cNvPr>
              <p:cNvCxnSpPr/>
              <p:nvPr userDrawn="1"/>
            </p:nvCxnSpPr>
            <p:spPr bwMode="auto">
              <a:xfrm>
                <a:off x="142552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694AB9BB-ECE6-4518-81D8-063A57E9DABA}"/>
                  </a:ext>
                </a:extLst>
              </p:cNvPr>
              <p:cNvCxnSpPr/>
              <p:nvPr userDrawn="1"/>
            </p:nvCxnSpPr>
            <p:spPr bwMode="auto">
              <a:xfrm>
                <a:off x="156839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C95A4D70-66E4-4998-9CA8-FAD6690BB291}"/>
                  </a:ext>
                </a:extLst>
              </p:cNvPr>
              <p:cNvCxnSpPr/>
              <p:nvPr userDrawn="1"/>
            </p:nvCxnSpPr>
            <p:spPr bwMode="auto">
              <a:xfrm>
                <a:off x="171285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627E364E-AEC2-40F9-923E-028473940A39}"/>
                  </a:ext>
                </a:extLst>
              </p:cNvPr>
              <p:cNvCxnSpPr/>
              <p:nvPr userDrawn="1"/>
            </p:nvCxnSpPr>
            <p:spPr bwMode="auto">
              <a:xfrm>
                <a:off x="185731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3C836686-CE64-4214-861A-450E48522BFE}"/>
                  </a:ext>
                </a:extLst>
              </p:cNvPr>
              <p:cNvCxnSpPr/>
              <p:nvPr userDrawn="1"/>
            </p:nvCxnSpPr>
            <p:spPr bwMode="auto">
              <a:xfrm>
                <a:off x="200178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608AE899-C04E-4326-885C-07722B1194ED}"/>
                  </a:ext>
                </a:extLst>
              </p:cNvPr>
              <p:cNvCxnSpPr/>
              <p:nvPr userDrawn="1"/>
            </p:nvCxnSpPr>
            <p:spPr bwMode="auto">
              <a:xfrm>
                <a:off x="214465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FC43DC0A-6FD5-48F3-AB9F-49C338A340B0}"/>
                  </a:ext>
                </a:extLst>
              </p:cNvPr>
              <p:cNvCxnSpPr/>
              <p:nvPr userDrawn="1"/>
            </p:nvCxnSpPr>
            <p:spPr bwMode="auto">
              <a:xfrm>
                <a:off x="228911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DB088741-33A5-4C66-8B59-1036436FAE35}"/>
                  </a:ext>
                </a:extLst>
              </p:cNvPr>
              <p:cNvCxnSpPr/>
              <p:nvPr userDrawn="1"/>
            </p:nvCxnSpPr>
            <p:spPr bwMode="auto">
              <a:xfrm>
                <a:off x="243357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46F6E32A-9B0B-49CB-BE20-39FCEAF9455F}"/>
                  </a:ext>
                </a:extLst>
              </p:cNvPr>
              <p:cNvCxnSpPr/>
              <p:nvPr userDrawn="1"/>
            </p:nvCxnSpPr>
            <p:spPr bwMode="auto">
              <a:xfrm>
                <a:off x="257645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BE6334AC-4322-4D61-BDE3-6B66D5382997}"/>
                  </a:ext>
                </a:extLst>
              </p:cNvPr>
              <p:cNvCxnSpPr/>
              <p:nvPr userDrawn="1"/>
            </p:nvCxnSpPr>
            <p:spPr bwMode="auto">
              <a:xfrm>
                <a:off x="272091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26061829-B891-495D-8A90-2BC0433D3749}"/>
                  </a:ext>
                </a:extLst>
              </p:cNvPr>
              <p:cNvCxnSpPr/>
              <p:nvPr userDrawn="1"/>
            </p:nvCxnSpPr>
            <p:spPr bwMode="auto">
              <a:xfrm>
                <a:off x="286537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60B6B298-8438-477D-87AC-AB352DD9997A}"/>
                  </a:ext>
                </a:extLst>
              </p:cNvPr>
              <p:cNvCxnSpPr/>
              <p:nvPr userDrawn="1"/>
            </p:nvCxnSpPr>
            <p:spPr bwMode="auto">
              <a:xfrm>
                <a:off x="300825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69790219-0A94-40E1-BF02-3FF4F3459A49}"/>
                  </a:ext>
                </a:extLst>
              </p:cNvPr>
              <p:cNvCxnSpPr/>
              <p:nvPr userDrawn="1"/>
            </p:nvCxnSpPr>
            <p:spPr bwMode="auto">
              <a:xfrm>
                <a:off x="315271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0EDBBE49-ECAE-4409-83DA-01DDED2CB4EF}"/>
                  </a:ext>
                </a:extLst>
              </p:cNvPr>
              <p:cNvCxnSpPr/>
              <p:nvPr userDrawn="1"/>
            </p:nvCxnSpPr>
            <p:spPr bwMode="auto">
              <a:xfrm>
                <a:off x="329717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CAF6593A-BDA6-440C-BC5D-63E9B2DA8FB8}"/>
                  </a:ext>
                </a:extLst>
              </p:cNvPr>
              <p:cNvCxnSpPr/>
              <p:nvPr userDrawn="1"/>
            </p:nvCxnSpPr>
            <p:spPr bwMode="auto">
              <a:xfrm>
                <a:off x="344163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3251D29D-A12F-443D-BA36-279B83C94029}"/>
                  </a:ext>
                </a:extLst>
              </p:cNvPr>
              <p:cNvCxnSpPr/>
              <p:nvPr userDrawn="1"/>
            </p:nvCxnSpPr>
            <p:spPr bwMode="auto">
              <a:xfrm>
                <a:off x="358451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A5BC26D8-7782-4319-928C-B3C576B1DAC6}"/>
                  </a:ext>
                </a:extLst>
              </p:cNvPr>
              <p:cNvCxnSpPr/>
              <p:nvPr userDrawn="1"/>
            </p:nvCxnSpPr>
            <p:spPr bwMode="auto">
              <a:xfrm>
                <a:off x="372897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1DE587A6-285A-476C-8723-75B40760A794}"/>
                  </a:ext>
                </a:extLst>
              </p:cNvPr>
              <p:cNvCxnSpPr/>
              <p:nvPr userDrawn="1"/>
            </p:nvCxnSpPr>
            <p:spPr bwMode="auto">
              <a:xfrm>
                <a:off x="387343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A4139AE2-8B99-43FB-9CB7-D9FB7DB56924}"/>
                  </a:ext>
                </a:extLst>
              </p:cNvPr>
              <p:cNvCxnSpPr/>
              <p:nvPr userDrawn="1"/>
            </p:nvCxnSpPr>
            <p:spPr bwMode="auto">
              <a:xfrm>
                <a:off x="401630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 name="直線コネクタ 74">
                <a:extLst>
                  <a:ext uri="{FF2B5EF4-FFF2-40B4-BE49-F238E27FC236}">
                    <a16:creationId xmlns:a16="http://schemas.microsoft.com/office/drawing/2014/main" id="{9537EF7C-188A-44C3-AC6B-AF4EFF65DF3E}"/>
                  </a:ext>
                </a:extLst>
              </p:cNvPr>
              <p:cNvCxnSpPr/>
              <p:nvPr userDrawn="1"/>
            </p:nvCxnSpPr>
            <p:spPr bwMode="auto">
              <a:xfrm>
                <a:off x="416077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C7E5862C-4CC4-4E1B-AC7E-08409CFE1DEA}"/>
                  </a:ext>
                </a:extLst>
              </p:cNvPr>
              <p:cNvCxnSpPr/>
              <p:nvPr userDrawn="1"/>
            </p:nvCxnSpPr>
            <p:spPr bwMode="auto">
              <a:xfrm>
                <a:off x="430523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 name="直線コネクタ 76">
                <a:extLst>
                  <a:ext uri="{FF2B5EF4-FFF2-40B4-BE49-F238E27FC236}">
                    <a16:creationId xmlns:a16="http://schemas.microsoft.com/office/drawing/2014/main" id="{762B3E4E-0DE6-4D7E-B539-8F9FEF3B44B9}"/>
                  </a:ext>
                </a:extLst>
              </p:cNvPr>
              <p:cNvCxnSpPr/>
              <p:nvPr userDrawn="1"/>
            </p:nvCxnSpPr>
            <p:spPr bwMode="auto">
              <a:xfrm>
                <a:off x="459257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B7EFAE74-5AC7-442A-A638-319C0CBBE5A1}"/>
                  </a:ext>
                </a:extLst>
              </p:cNvPr>
              <p:cNvCxnSpPr/>
              <p:nvPr userDrawn="1"/>
            </p:nvCxnSpPr>
            <p:spPr bwMode="auto">
              <a:xfrm>
                <a:off x="444969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BBE43F5C-014E-4150-8BFA-7EF756DBCB6A}"/>
                  </a:ext>
                </a:extLst>
              </p:cNvPr>
              <p:cNvCxnSpPr/>
              <p:nvPr userDrawn="1"/>
            </p:nvCxnSpPr>
            <p:spPr bwMode="auto">
              <a:xfrm>
                <a:off x="473703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389F016A-1597-468D-B58F-CA62529AA17E}"/>
                  </a:ext>
                </a:extLst>
              </p:cNvPr>
              <p:cNvCxnSpPr/>
              <p:nvPr userDrawn="1"/>
            </p:nvCxnSpPr>
            <p:spPr bwMode="auto">
              <a:xfrm>
                <a:off x="488149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1" name="直線コネクタ 80">
                <a:extLst>
                  <a:ext uri="{FF2B5EF4-FFF2-40B4-BE49-F238E27FC236}">
                    <a16:creationId xmlns:a16="http://schemas.microsoft.com/office/drawing/2014/main" id="{3ED8E669-AE1C-4104-B378-5F73FC67382C}"/>
                  </a:ext>
                </a:extLst>
              </p:cNvPr>
              <p:cNvCxnSpPr/>
              <p:nvPr userDrawn="1"/>
            </p:nvCxnSpPr>
            <p:spPr bwMode="auto">
              <a:xfrm>
                <a:off x="502436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8A0D4053-A177-4053-80D8-8AE0539A4CA1}"/>
                  </a:ext>
                </a:extLst>
              </p:cNvPr>
              <p:cNvCxnSpPr/>
              <p:nvPr userDrawn="1"/>
            </p:nvCxnSpPr>
            <p:spPr bwMode="auto">
              <a:xfrm>
                <a:off x="516882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11CE0437-59BF-4F12-B541-0C9FB5F36E53}"/>
                  </a:ext>
                </a:extLst>
              </p:cNvPr>
              <p:cNvCxnSpPr/>
              <p:nvPr userDrawn="1"/>
            </p:nvCxnSpPr>
            <p:spPr bwMode="auto">
              <a:xfrm>
                <a:off x="531329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B70D3AF-0935-452B-821A-B74ED84B2297}"/>
                  </a:ext>
                </a:extLst>
              </p:cNvPr>
              <p:cNvCxnSpPr/>
              <p:nvPr userDrawn="1"/>
            </p:nvCxnSpPr>
            <p:spPr bwMode="auto">
              <a:xfrm>
                <a:off x="560062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E2779CB6-DCF9-4598-A746-F6236CD3B48D}"/>
                  </a:ext>
                </a:extLst>
              </p:cNvPr>
              <p:cNvCxnSpPr/>
              <p:nvPr userDrawn="1"/>
            </p:nvCxnSpPr>
            <p:spPr bwMode="auto">
              <a:xfrm>
                <a:off x="588955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65899A4C-F243-4CD9-8E71-0A6696DDBC17}"/>
                  </a:ext>
                </a:extLst>
              </p:cNvPr>
              <p:cNvCxnSpPr/>
              <p:nvPr userDrawn="1"/>
            </p:nvCxnSpPr>
            <p:spPr bwMode="auto">
              <a:xfrm>
                <a:off x="617688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70AF29F8-DFCD-4D05-99CD-1FAD3CFFE599}"/>
                  </a:ext>
                </a:extLst>
              </p:cNvPr>
              <p:cNvCxnSpPr/>
              <p:nvPr userDrawn="1"/>
            </p:nvCxnSpPr>
            <p:spPr bwMode="auto">
              <a:xfrm>
                <a:off x="646581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503D2A19-2F22-4917-97C6-75BF2EFD9322}"/>
                  </a:ext>
                </a:extLst>
              </p:cNvPr>
              <p:cNvCxnSpPr/>
              <p:nvPr userDrawn="1"/>
            </p:nvCxnSpPr>
            <p:spPr bwMode="auto">
              <a:xfrm>
                <a:off x="5457753"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642E04BD-0A94-4AE1-9B37-BD10AAABCAD8}"/>
                  </a:ext>
                </a:extLst>
              </p:cNvPr>
              <p:cNvCxnSpPr/>
              <p:nvPr userDrawn="1"/>
            </p:nvCxnSpPr>
            <p:spPr bwMode="auto">
              <a:xfrm>
                <a:off x="574509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17EDE248-2D27-4678-BD4E-A456C0B43689}"/>
                  </a:ext>
                </a:extLst>
              </p:cNvPr>
              <p:cNvCxnSpPr/>
              <p:nvPr userDrawn="1"/>
            </p:nvCxnSpPr>
            <p:spPr bwMode="auto">
              <a:xfrm>
                <a:off x="6032425"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D4CAD672-1F39-43F5-9C90-25625962C9FA}"/>
                  </a:ext>
                </a:extLst>
              </p:cNvPr>
              <p:cNvCxnSpPr/>
              <p:nvPr userDrawn="1"/>
            </p:nvCxnSpPr>
            <p:spPr bwMode="auto">
              <a:xfrm>
                <a:off x="6321349"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37DF2393-FE19-4E14-AE3E-A8F8F622F3B3}"/>
                  </a:ext>
                </a:extLst>
              </p:cNvPr>
              <p:cNvCxnSpPr/>
              <p:nvPr userDrawn="1"/>
            </p:nvCxnSpPr>
            <p:spPr bwMode="auto">
              <a:xfrm>
                <a:off x="660868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F86D5AEB-19F8-4CED-B295-5AE2C3404CEF}"/>
                  </a:ext>
                </a:extLst>
              </p:cNvPr>
              <p:cNvCxnSpPr/>
              <p:nvPr userDrawn="1"/>
            </p:nvCxnSpPr>
            <p:spPr bwMode="auto">
              <a:xfrm>
                <a:off x="6753147"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C7F98D4D-9E54-4587-98FF-1B7BC2674F72}"/>
                  </a:ext>
                </a:extLst>
              </p:cNvPr>
              <p:cNvCxnSpPr/>
              <p:nvPr userDrawn="1"/>
            </p:nvCxnSpPr>
            <p:spPr bwMode="auto">
              <a:xfrm>
                <a:off x="689761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4E0668A7-B271-463F-9AE5-B97F9F24D2A5}"/>
                  </a:ext>
                </a:extLst>
              </p:cNvPr>
              <p:cNvCxnSpPr/>
              <p:nvPr userDrawn="1"/>
            </p:nvCxnSpPr>
            <p:spPr bwMode="auto">
              <a:xfrm>
                <a:off x="704048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0A9E3A7D-0E9B-42DE-AEB4-056C93E6BED7}"/>
                  </a:ext>
                </a:extLst>
              </p:cNvPr>
              <p:cNvCxnSpPr/>
              <p:nvPr userDrawn="1"/>
            </p:nvCxnSpPr>
            <p:spPr bwMode="auto">
              <a:xfrm>
                <a:off x="718494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7" name="直線コネクタ 96">
                <a:extLst>
                  <a:ext uri="{FF2B5EF4-FFF2-40B4-BE49-F238E27FC236}">
                    <a16:creationId xmlns:a16="http://schemas.microsoft.com/office/drawing/2014/main" id="{4CF00AD1-185B-4C65-9EB7-28F8A07BF230}"/>
                  </a:ext>
                </a:extLst>
              </p:cNvPr>
              <p:cNvCxnSpPr/>
              <p:nvPr userDrawn="1"/>
            </p:nvCxnSpPr>
            <p:spPr bwMode="auto">
              <a:xfrm>
                <a:off x="747228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E7EA5F2A-DCAA-4902-994F-25376EEFA3F6}"/>
                  </a:ext>
                </a:extLst>
              </p:cNvPr>
              <p:cNvCxnSpPr/>
              <p:nvPr userDrawn="1"/>
            </p:nvCxnSpPr>
            <p:spPr bwMode="auto">
              <a:xfrm>
                <a:off x="732940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7CAD1AFB-8A8E-4262-A479-428046B14930}"/>
                  </a:ext>
                </a:extLst>
              </p:cNvPr>
              <p:cNvCxnSpPr/>
              <p:nvPr userDrawn="1"/>
            </p:nvCxnSpPr>
            <p:spPr bwMode="auto">
              <a:xfrm>
                <a:off x="761674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86440CEF-46A2-495A-ABC6-CB8793F1CB27}"/>
                  </a:ext>
                </a:extLst>
              </p:cNvPr>
              <p:cNvCxnSpPr/>
              <p:nvPr userDrawn="1"/>
            </p:nvCxnSpPr>
            <p:spPr bwMode="auto">
              <a:xfrm>
                <a:off x="776120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1" name="直線コネクタ 100">
                <a:extLst>
                  <a:ext uri="{FF2B5EF4-FFF2-40B4-BE49-F238E27FC236}">
                    <a16:creationId xmlns:a16="http://schemas.microsoft.com/office/drawing/2014/main" id="{FAC333CE-F26C-4F49-90AC-51D56712A85B}"/>
                  </a:ext>
                </a:extLst>
              </p:cNvPr>
              <p:cNvCxnSpPr/>
              <p:nvPr userDrawn="1"/>
            </p:nvCxnSpPr>
            <p:spPr bwMode="auto">
              <a:xfrm>
                <a:off x="7905668"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2" name="直線コネクタ 101">
                <a:extLst>
                  <a:ext uri="{FF2B5EF4-FFF2-40B4-BE49-F238E27FC236}">
                    <a16:creationId xmlns:a16="http://schemas.microsoft.com/office/drawing/2014/main" id="{FFB1B659-DA94-45C4-BC21-ABAE51E72167}"/>
                  </a:ext>
                </a:extLst>
              </p:cNvPr>
              <p:cNvCxnSpPr/>
              <p:nvPr userDrawn="1"/>
            </p:nvCxnSpPr>
            <p:spPr bwMode="auto">
              <a:xfrm>
                <a:off x="804854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3" name="直線コネクタ 102">
                <a:extLst>
                  <a:ext uri="{FF2B5EF4-FFF2-40B4-BE49-F238E27FC236}">
                    <a16:creationId xmlns:a16="http://schemas.microsoft.com/office/drawing/2014/main" id="{86E63B22-EB75-40A3-9413-75D2FF22524F}"/>
                  </a:ext>
                </a:extLst>
              </p:cNvPr>
              <p:cNvCxnSpPr/>
              <p:nvPr userDrawn="1"/>
            </p:nvCxnSpPr>
            <p:spPr bwMode="auto">
              <a:xfrm>
                <a:off x="819300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4" name="直線コネクタ 103">
                <a:extLst>
                  <a:ext uri="{FF2B5EF4-FFF2-40B4-BE49-F238E27FC236}">
                    <a16:creationId xmlns:a16="http://schemas.microsoft.com/office/drawing/2014/main" id="{C55C4C5D-EBF3-4E4C-A83A-A8F0D7E03F2B}"/>
                  </a:ext>
                </a:extLst>
              </p:cNvPr>
              <p:cNvCxnSpPr/>
              <p:nvPr userDrawn="1"/>
            </p:nvCxnSpPr>
            <p:spPr bwMode="auto">
              <a:xfrm>
                <a:off x="833746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5" name="直線コネクタ 104">
                <a:extLst>
                  <a:ext uri="{FF2B5EF4-FFF2-40B4-BE49-F238E27FC236}">
                    <a16:creationId xmlns:a16="http://schemas.microsoft.com/office/drawing/2014/main" id="{473B1FCA-9F3A-4002-B50C-20556BEF842C}"/>
                  </a:ext>
                </a:extLst>
              </p:cNvPr>
              <p:cNvCxnSpPr/>
              <p:nvPr userDrawn="1"/>
            </p:nvCxnSpPr>
            <p:spPr bwMode="auto">
              <a:xfrm>
                <a:off x="8480340"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直線コネクタ 105">
                <a:extLst>
                  <a:ext uri="{FF2B5EF4-FFF2-40B4-BE49-F238E27FC236}">
                    <a16:creationId xmlns:a16="http://schemas.microsoft.com/office/drawing/2014/main" id="{C4B54959-4E0E-46EC-A85C-8CE999F32253}"/>
                  </a:ext>
                </a:extLst>
              </p:cNvPr>
              <p:cNvCxnSpPr/>
              <p:nvPr userDrawn="1"/>
            </p:nvCxnSpPr>
            <p:spPr bwMode="auto">
              <a:xfrm>
                <a:off x="862480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7" name="直線コネクタ 106">
                <a:extLst>
                  <a:ext uri="{FF2B5EF4-FFF2-40B4-BE49-F238E27FC236}">
                    <a16:creationId xmlns:a16="http://schemas.microsoft.com/office/drawing/2014/main" id="{FBD4E9A3-77DE-4B2B-804E-59262382965D}"/>
                  </a:ext>
                </a:extLst>
              </p:cNvPr>
              <p:cNvCxnSpPr/>
              <p:nvPr userDrawn="1"/>
            </p:nvCxnSpPr>
            <p:spPr bwMode="auto">
              <a:xfrm>
                <a:off x="8769264"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8" name="直線コネクタ 107">
                <a:extLst>
                  <a:ext uri="{FF2B5EF4-FFF2-40B4-BE49-F238E27FC236}">
                    <a16:creationId xmlns:a16="http://schemas.microsoft.com/office/drawing/2014/main" id="{D5EFF5D4-C5B3-43E0-BA45-94C1F3403CF5}"/>
                  </a:ext>
                </a:extLst>
              </p:cNvPr>
              <p:cNvCxnSpPr/>
              <p:nvPr userDrawn="1"/>
            </p:nvCxnSpPr>
            <p:spPr bwMode="auto">
              <a:xfrm>
                <a:off x="8913726"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DEEF6A2E-A068-4D05-A189-E0BFF82B76EB}"/>
                  </a:ext>
                </a:extLst>
              </p:cNvPr>
              <p:cNvCxnSpPr/>
              <p:nvPr userDrawn="1"/>
            </p:nvCxnSpPr>
            <p:spPr bwMode="auto">
              <a:xfrm>
                <a:off x="9056601"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0" name="直線コネクタ 109">
                <a:extLst>
                  <a:ext uri="{FF2B5EF4-FFF2-40B4-BE49-F238E27FC236}">
                    <a16:creationId xmlns:a16="http://schemas.microsoft.com/office/drawing/2014/main" id="{D7B7DD90-38BF-4BEC-ABE1-9D6A16F7FA03}"/>
                  </a:ext>
                </a:extLst>
              </p:cNvPr>
              <p:cNvCxnSpPr/>
              <p:nvPr userDrawn="1"/>
            </p:nvCxnSpPr>
            <p:spPr bwMode="auto">
              <a:xfrm>
                <a:off x="9201062" y="1341438"/>
                <a:ext cx="0" cy="489600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1" name="グループ化 115">
              <a:extLst>
                <a:ext uri="{FF2B5EF4-FFF2-40B4-BE49-F238E27FC236}">
                  <a16:creationId xmlns:a16="http://schemas.microsoft.com/office/drawing/2014/main" id="{9DC1A44C-6296-4B33-9C28-A9897941C886}"/>
                </a:ext>
              </a:extLst>
            </p:cNvPr>
            <p:cNvGrpSpPr>
              <a:grpSpLocks/>
            </p:cNvGrpSpPr>
            <p:nvPr userDrawn="1"/>
          </p:nvGrpSpPr>
          <p:grpSpPr bwMode="auto">
            <a:xfrm>
              <a:off x="416969" y="1341438"/>
              <a:ext cx="8928000" cy="4752000"/>
              <a:chOff x="273000" y="1341265"/>
              <a:chExt cx="9360065" cy="4752173"/>
            </a:xfrm>
          </p:grpSpPr>
          <p:cxnSp>
            <p:nvCxnSpPr>
              <p:cNvPr id="12" name="直線コネクタ 11">
                <a:extLst>
                  <a:ext uri="{FF2B5EF4-FFF2-40B4-BE49-F238E27FC236}">
                    <a16:creationId xmlns:a16="http://schemas.microsoft.com/office/drawing/2014/main" id="{402D3D4A-DC01-4B02-A5B5-ACAE98C396B7}"/>
                  </a:ext>
                </a:extLst>
              </p:cNvPr>
              <p:cNvCxnSpPr/>
              <p:nvPr userDrawn="1"/>
            </p:nvCxnSpPr>
            <p:spPr bwMode="auto">
              <a:xfrm>
                <a:off x="273000" y="1341438"/>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48D3E9E8-1019-4760-B773-1E85C594C1C8}"/>
                  </a:ext>
                </a:extLst>
              </p:cNvPr>
              <p:cNvCxnSpPr/>
              <p:nvPr userDrawn="1"/>
            </p:nvCxnSpPr>
            <p:spPr bwMode="auto">
              <a:xfrm>
                <a:off x="273000" y="1773294"/>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60601D1D-549B-4323-9C40-217707459133}"/>
                  </a:ext>
                </a:extLst>
              </p:cNvPr>
              <p:cNvCxnSpPr/>
              <p:nvPr userDrawn="1"/>
            </p:nvCxnSpPr>
            <p:spPr bwMode="auto">
              <a:xfrm>
                <a:off x="273000" y="2060668"/>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2DBA52FF-387D-444B-8E7E-088C2A4FAAB1}"/>
                  </a:ext>
                </a:extLst>
              </p:cNvPr>
              <p:cNvCxnSpPr/>
              <p:nvPr userDrawn="1"/>
            </p:nvCxnSpPr>
            <p:spPr bwMode="auto">
              <a:xfrm>
                <a:off x="273000" y="2349630"/>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96C4BF97-7C63-4279-B3C9-CD20321CA375}"/>
                  </a:ext>
                </a:extLst>
              </p:cNvPr>
              <p:cNvCxnSpPr/>
              <p:nvPr userDrawn="1"/>
            </p:nvCxnSpPr>
            <p:spPr bwMode="auto">
              <a:xfrm>
                <a:off x="273000" y="2637005"/>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3CBAD1AC-A423-4534-8C13-9AA1EA45B79C}"/>
                  </a:ext>
                </a:extLst>
              </p:cNvPr>
              <p:cNvCxnSpPr/>
              <p:nvPr userDrawn="1"/>
            </p:nvCxnSpPr>
            <p:spPr bwMode="auto">
              <a:xfrm>
                <a:off x="273000" y="292596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C870EB9-BED1-495A-A56C-A0AC1A3BA491}"/>
                  </a:ext>
                </a:extLst>
              </p:cNvPr>
              <p:cNvCxnSpPr/>
              <p:nvPr userDrawn="1"/>
            </p:nvCxnSpPr>
            <p:spPr bwMode="auto">
              <a:xfrm>
                <a:off x="273000" y="148591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DE2DC0EA-FAF1-432C-A45E-BFBE5FE46313}"/>
                  </a:ext>
                </a:extLst>
              </p:cNvPr>
              <p:cNvCxnSpPr/>
              <p:nvPr userDrawn="1"/>
            </p:nvCxnSpPr>
            <p:spPr bwMode="auto">
              <a:xfrm>
                <a:off x="273000" y="1628812"/>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88DEE13C-74B9-4ECE-8E06-92278893F690}"/>
                  </a:ext>
                </a:extLst>
              </p:cNvPr>
              <p:cNvCxnSpPr/>
              <p:nvPr userDrawn="1"/>
            </p:nvCxnSpPr>
            <p:spPr bwMode="auto">
              <a:xfrm>
                <a:off x="273000" y="1917774"/>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3DFB5E3E-C7BE-4652-8FCF-08A7E4D30747}"/>
                  </a:ext>
                </a:extLst>
              </p:cNvPr>
              <p:cNvCxnSpPr/>
              <p:nvPr userDrawn="1"/>
            </p:nvCxnSpPr>
            <p:spPr bwMode="auto">
              <a:xfrm>
                <a:off x="273000" y="220514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29FF4E32-F453-4654-9673-B2FB3F98ABB3}"/>
                  </a:ext>
                </a:extLst>
              </p:cNvPr>
              <p:cNvCxnSpPr/>
              <p:nvPr userDrawn="1"/>
            </p:nvCxnSpPr>
            <p:spPr bwMode="auto">
              <a:xfrm>
                <a:off x="273000" y="2494112"/>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929F8BE2-01BB-4970-931F-200BCF17885B}"/>
                  </a:ext>
                </a:extLst>
              </p:cNvPr>
              <p:cNvCxnSpPr/>
              <p:nvPr userDrawn="1"/>
            </p:nvCxnSpPr>
            <p:spPr bwMode="auto">
              <a:xfrm>
                <a:off x="273000" y="2781486"/>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76DB5EE9-C296-4559-ABC3-515BE0CEB47C}"/>
                  </a:ext>
                </a:extLst>
              </p:cNvPr>
              <p:cNvCxnSpPr/>
              <p:nvPr userDrawn="1"/>
            </p:nvCxnSpPr>
            <p:spPr bwMode="auto">
              <a:xfrm>
                <a:off x="273000" y="3068861"/>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6D5B9BEC-CC3D-41AA-A999-1A0400E68C83}"/>
                  </a:ext>
                </a:extLst>
              </p:cNvPr>
              <p:cNvCxnSpPr/>
              <p:nvPr userDrawn="1"/>
            </p:nvCxnSpPr>
            <p:spPr bwMode="auto">
              <a:xfrm>
                <a:off x="273000" y="3213341"/>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6470464A-ED78-45EC-A8FA-146688399FB0}"/>
                  </a:ext>
                </a:extLst>
              </p:cNvPr>
              <p:cNvCxnSpPr/>
              <p:nvPr userDrawn="1"/>
            </p:nvCxnSpPr>
            <p:spPr bwMode="auto">
              <a:xfrm>
                <a:off x="273000" y="3357823"/>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5FC75525-DCDA-494A-A331-0BC45CB59E29}"/>
                  </a:ext>
                </a:extLst>
              </p:cNvPr>
              <p:cNvCxnSpPr/>
              <p:nvPr userDrawn="1"/>
            </p:nvCxnSpPr>
            <p:spPr bwMode="auto">
              <a:xfrm>
                <a:off x="273000" y="350071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C34F7AF3-6E20-41AA-BE30-BFB667DECB17}"/>
                  </a:ext>
                </a:extLst>
              </p:cNvPr>
              <p:cNvCxnSpPr/>
              <p:nvPr userDrawn="1"/>
            </p:nvCxnSpPr>
            <p:spPr bwMode="auto">
              <a:xfrm>
                <a:off x="273000" y="364519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EF0D728C-CA98-4496-9FD1-886FE7D63445}"/>
                  </a:ext>
                </a:extLst>
              </p:cNvPr>
              <p:cNvCxnSpPr/>
              <p:nvPr userDrawn="1"/>
            </p:nvCxnSpPr>
            <p:spPr bwMode="auto">
              <a:xfrm>
                <a:off x="273000" y="378967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71EBCA25-0AB3-4B61-A3A0-9EC2D06701AD}"/>
                  </a:ext>
                </a:extLst>
              </p:cNvPr>
              <p:cNvCxnSpPr/>
              <p:nvPr userDrawn="1"/>
            </p:nvCxnSpPr>
            <p:spPr bwMode="auto">
              <a:xfrm>
                <a:off x="273000" y="393415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CC4A57D9-5F5C-4A5F-8DE2-116F4692BBE7}"/>
                  </a:ext>
                </a:extLst>
              </p:cNvPr>
              <p:cNvCxnSpPr/>
              <p:nvPr userDrawn="1"/>
            </p:nvCxnSpPr>
            <p:spPr bwMode="auto">
              <a:xfrm>
                <a:off x="273000" y="4077053"/>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B32D56EF-CC34-46ED-BAE5-F83A1F96266C}"/>
                  </a:ext>
                </a:extLst>
              </p:cNvPr>
              <p:cNvCxnSpPr/>
              <p:nvPr userDrawn="1"/>
            </p:nvCxnSpPr>
            <p:spPr bwMode="auto">
              <a:xfrm>
                <a:off x="273000" y="4221535"/>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2A8483D-2064-4CDC-9ABD-48CAD130E638}"/>
                  </a:ext>
                </a:extLst>
              </p:cNvPr>
              <p:cNvCxnSpPr/>
              <p:nvPr userDrawn="1"/>
            </p:nvCxnSpPr>
            <p:spPr bwMode="auto">
              <a:xfrm>
                <a:off x="273000" y="4366015"/>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EB4CD278-A23C-4629-AC95-76DB1ED6233A}"/>
                  </a:ext>
                </a:extLst>
              </p:cNvPr>
              <p:cNvCxnSpPr/>
              <p:nvPr userDrawn="1"/>
            </p:nvCxnSpPr>
            <p:spPr bwMode="auto">
              <a:xfrm>
                <a:off x="273000" y="4508909"/>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直線コネクタ 36">
                <a:extLst>
                  <a:ext uri="{FF2B5EF4-FFF2-40B4-BE49-F238E27FC236}">
                    <a16:creationId xmlns:a16="http://schemas.microsoft.com/office/drawing/2014/main" id="{444BE081-76FF-4380-9216-98F9CF895D29}"/>
                  </a:ext>
                </a:extLst>
              </p:cNvPr>
              <p:cNvCxnSpPr/>
              <p:nvPr userDrawn="1"/>
            </p:nvCxnSpPr>
            <p:spPr bwMode="auto">
              <a:xfrm>
                <a:off x="273000" y="4653390"/>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F5831406-4B41-4742-B0D6-43CD24506AC8}"/>
                  </a:ext>
                </a:extLst>
              </p:cNvPr>
              <p:cNvCxnSpPr/>
              <p:nvPr userDrawn="1"/>
            </p:nvCxnSpPr>
            <p:spPr bwMode="auto">
              <a:xfrm>
                <a:off x="273000" y="4797871"/>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08CC1EB6-92DB-46A4-9039-70A781BA46C2}"/>
                  </a:ext>
                </a:extLst>
              </p:cNvPr>
              <p:cNvCxnSpPr/>
              <p:nvPr userDrawn="1"/>
            </p:nvCxnSpPr>
            <p:spPr bwMode="auto">
              <a:xfrm>
                <a:off x="273000" y="4940764"/>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D8D976F5-65D1-47AB-8F81-EA8D900E26B8}"/>
                  </a:ext>
                </a:extLst>
              </p:cNvPr>
              <p:cNvCxnSpPr/>
              <p:nvPr userDrawn="1"/>
            </p:nvCxnSpPr>
            <p:spPr bwMode="auto">
              <a:xfrm>
                <a:off x="273000" y="5085246"/>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85AC6F3C-0F7D-4A4E-83A4-9C5C4D731C80}"/>
                  </a:ext>
                </a:extLst>
              </p:cNvPr>
              <p:cNvCxnSpPr/>
              <p:nvPr userDrawn="1"/>
            </p:nvCxnSpPr>
            <p:spPr bwMode="auto">
              <a:xfrm>
                <a:off x="273000" y="522972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7D036725-2FCD-4FBB-BA35-6A2094DC2DB6}"/>
                  </a:ext>
                </a:extLst>
              </p:cNvPr>
              <p:cNvCxnSpPr/>
              <p:nvPr userDrawn="1"/>
            </p:nvCxnSpPr>
            <p:spPr bwMode="auto">
              <a:xfrm>
                <a:off x="273000" y="5374208"/>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3796B6BE-A92D-4EDC-97E6-6D57DB6C7B8F}"/>
                  </a:ext>
                </a:extLst>
              </p:cNvPr>
              <p:cNvCxnSpPr/>
              <p:nvPr userDrawn="1"/>
            </p:nvCxnSpPr>
            <p:spPr bwMode="auto">
              <a:xfrm>
                <a:off x="273000" y="5661582"/>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2C2794D1-5F43-407C-9A7B-2FB2610C7548}"/>
                  </a:ext>
                </a:extLst>
              </p:cNvPr>
              <p:cNvCxnSpPr/>
              <p:nvPr userDrawn="1"/>
            </p:nvCxnSpPr>
            <p:spPr bwMode="auto">
              <a:xfrm>
                <a:off x="273000" y="5517102"/>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FEB90573-7E11-4874-B1BA-80D96721A97D}"/>
                  </a:ext>
                </a:extLst>
              </p:cNvPr>
              <p:cNvCxnSpPr/>
              <p:nvPr userDrawn="1"/>
            </p:nvCxnSpPr>
            <p:spPr bwMode="auto">
              <a:xfrm>
                <a:off x="273000" y="5806064"/>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5317B2FA-B3B4-486A-8EE4-E0C650886845}"/>
                  </a:ext>
                </a:extLst>
              </p:cNvPr>
              <p:cNvCxnSpPr/>
              <p:nvPr userDrawn="1"/>
            </p:nvCxnSpPr>
            <p:spPr bwMode="auto">
              <a:xfrm>
                <a:off x="273000" y="5948957"/>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2255CF88-B9C3-4445-8292-FF35770092A2}"/>
                  </a:ext>
                </a:extLst>
              </p:cNvPr>
              <p:cNvCxnSpPr/>
              <p:nvPr userDrawn="1"/>
            </p:nvCxnSpPr>
            <p:spPr bwMode="auto">
              <a:xfrm>
                <a:off x="273000" y="6093438"/>
                <a:ext cx="9360065" cy="0"/>
              </a:xfrm>
              <a:prstGeom prst="line">
                <a:avLst/>
              </a:prstGeom>
              <a:ln>
                <a:no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cSld>
  <p:clrMap bg1="lt1" tx1="dk1" bg2="lt2" tx2="dk2" accent1="accent1" accent2="accent2" accent3="accent3" accent4="accent4" accent5="accent5" accent6="accent6" hlink="hlink" folHlink="folHlink"/>
  <p:sldLayoutIdLst>
    <p:sldLayoutId id="2147483720" r:id="rId1"/>
    <p:sldLayoutId id="2147483721" r:id="rId2"/>
  </p:sldLayoutIdLst>
  <p:hf hdr="0" dt="0"/>
  <p:txStyles>
    <p:title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p:titleStyle>
    <p:body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5" name="Picture 8" descr="ce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0" y="1412875"/>
            <a:ext cx="3238500" cy="163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図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152097"/>
            <a:ext cx="9906000" cy="1705903"/>
          </a:xfrm>
          <a:prstGeom prst="rect">
            <a:avLst/>
          </a:prstGeom>
        </p:spPr>
      </p:pic>
    </p:spTree>
  </p:cSld>
  <p:clrMap bg1="lt1" tx1="dk1" bg2="lt2" tx2="dk2" accent1="accent1" accent2="accent2" accent3="accent3" accent4="accent4" accent5="accent5" accent6="accent6" hlink="hlink" folHlink="folHlink"/>
  <p:sldLayoutIdLst>
    <p:sldLayoutId id="2147483719" r:id="rId1"/>
  </p:sldLayoutIdLst>
  <p:hf hd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imes"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imes"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imes"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imes" charset="0"/>
          <a:ea typeface="ＭＳ Ｐゴシック" pitchFamily="50" charset="-128"/>
        </a:defRPr>
      </a:lvl5pPr>
      <a:lvl6pPr marL="457200" algn="ctr" rtl="0" fontAlgn="base">
        <a:spcBef>
          <a:spcPct val="0"/>
        </a:spcBef>
        <a:spcAft>
          <a:spcPct val="0"/>
        </a:spcAft>
        <a:defRPr kumimoji="1" sz="4400">
          <a:solidFill>
            <a:schemeClr val="tx2"/>
          </a:solidFill>
          <a:latin typeface="Times" charset="0"/>
          <a:ea typeface="ＭＳ Ｐゴシック" pitchFamily="50" charset="-128"/>
        </a:defRPr>
      </a:lvl6pPr>
      <a:lvl7pPr marL="914400" algn="ctr" rtl="0" fontAlgn="base">
        <a:spcBef>
          <a:spcPct val="0"/>
        </a:spcBef>
        <a:spcAft>
          <a:spcPct val="0"/>
        </a:spcAft>
        <a:defRPr kumimoji="1" sz="4400">
          <a:solidFill>
            <a:schemeClr val="tx2"/>
          </a:solidFill>
          <a:latin typeface="Times" charset="0"/>
          <a:ea typeface="ＭＳ Ｐゴシック" pitchFamily="50" charset="-128"/>
        </a:defRPr>
      </a:lvl7pPr>
      <a:lvl8pPr marL="1371600" algn="ctr" rtl="0" fontAlgn="base">
        <a:spcBef>
          <a:spcPct val="0"/>
        </a:spcBef>
        <a:spcAft>
          <a:spcPct val="0"/>
        </a:spcAft>
        <a:defRPr kumimoji="1" sz="4400">
          <a:solidFill>
            <a:schemeClr val="tx2"/>
          </a:solidFill>
          <a:latin typeface="Times" charset="0"/>
          <a:ea typeface="ＭＳ Ｐゴシック" pitchFamily="50" charset="-128"/>
        </a:defRPr>
      </a:lvl8pPr>
      <a:lvl9pPr marL="1828800" algn="ctr" rtl="0" fontAlgn="base">
        <a:spcBef>
          <a:spcPct val="0"/>
        </a:spcBef>
        <a:spcAft>
          <a:spcPct val="0"/>
        </a:spcAft>
        <a:defRPr kumimoji="1" sz="4400">
          <a:solidFill>
            <a:schemeClr val="tx2"/>
          </a:solidFill>
          <a:latin typeface="Times"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sz="quarter" idx="4"/>
          </p:nvPr>
        </p:nvSpPr>
        <p:spPr bwMode="auto">
          <a:xfrm>
            <a:off x="7545600" y="6505200"/>
            <a:ext cx="2311200" cy="3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solidFill>
                  <a:srgbClr val="111111"/>
                </a:solidFill>
                <a:latin typeface="Verdana" charset="0"/>
              </a:defRPr>
            </a:lvl1pPr>
          </a:lstStyle>
          <a:p>
            <a:fld id="{2660CD72-15F5-6846-80A7-6E67E5CE528D}" type="slidenum">
              <a:rPr lang="en-US" altLang="ja-JP"/>
              <a:pPr/>
              <a:t>‹#›</a:t>
            </a:fld>
            <a:endParaRPr lang="en-US" altLang="ja-JP"/>
          </a:p>
        </p:txBody>
      </p:sp>
      <p:sp>
        <p:nvSpPr>
          <p:cNvPr id="14" name="フッター プレースホルダー 3"/>
          <p:cNvSpPr>
            <a:spLocks noGrp="1"/>
          </p:cNvSpPr>
          <p:nvPr>
            <p:ph type="ftr" sz="quarter" idx="3"/>
          </p:nvPr>
        </p:nvSpPr>
        <p:spPr>
          <a:xfrm>
            <a:off x="200472" y="6534000"/>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Copyright © 2019 Computer Engineering &amp; Consulting, Ltd. All rights reserved. </a:t>
            </a:r>
          </a:p>
        </p:txBody>
      </p:sp>
    </p:spTree>
    <p:extLst>
      <p:ext uri="{BB962C8B-B14F-4D97-AF65-F5344CB8AC3E}">
        <p14:creationId xmlns:p14="http://schemas.microsoft.com/office/powerpoint/2010/main" val="2327036875"/>
      </p:ext>
    </p:extLst>
  </p:cSld>
  <p:clrMap bg1="lt1" tx1="dk1" bg2="lt2" tx2="dk2" accent1="accent1" accent2="accent2" accent3="accent3" accent4="accent4" accent5="accent5" accent6="accent6" hlink="hlink" folHlink="folHlink"/>
  <p:sldLayoutIdLst>
    <p:sldLayoutId id="2147483724" r:id="rId1"/>
  </p:sldLayoutIdLst>
  <p:hf hdr="0" dt="0"/>
  <p:txStyles>
    <p:title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p:titleStyle>
    <p:body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sv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8.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6.png"/><Relationship Id="rId4" Type="http://schemas.openxmlformats.org/officeDocument/2006/relationships/image" Target="../media/image24.png"/><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png"/><Relationship Id="rId7" Type="http://schemas.openxmlformats.org/officeDocument/2006/relationships/image" Target="../media/image5.png"/><Relationship Id="rId12" Type="http://schemas.openxmlformats.org/officeDocument/2006/relationships/image" Target="../media/image36.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35.svg"/><Relationship Id="rId5" Type="http://schemas.openxmlformats.org/officeDocument/2006/relationships/image" Target="../media/image12.png"/><Relationship Id="rId10" Type="http://schemas.openxmlformats.org/officeDocument/2006/relationships/image" Target="../media/image34.png"/><Relationship Id="rId4" Type="http://schemas.openxmlformats.org/officeDocument/2006/relationships/image" Target="../media/image11.png"/><Relationship Id="rId9" Type="http://schemas.openxmlformats.org/officeDocument/2006/relationships/image" Target="../media/image7.sv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9.sv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7.sv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6.png"/><Relationship Id="rId18" Type="http://schemas.openxmlformats.org/officeDocument/2006/relationships/image" Target="../media/image5.png"/><Relationship Id="rId3" Type="http://schemas.openxmlformats.org/officeDocument/2006/relationships/image" Target="../media/image41.svg"/><Relationship Id="rId21" Type="http://schemas.openxmlformats.org/officeDocument/2006/relationships/image" Target="../media/image6.png"/><Relationship Id="rId7" Type="http://schemas.openxmlformats.org/officeDocument/2006/relationships/image" Target="../media/image45.svg"/><Relationship Id="rId12" Type="http://schemas.openxmlformats.org/officeDocument/2006/relationships/image" Target="../media/image13.png"/><Relationship Id="rId17" Type="http://schemas.openxmlformats.org/officeDocument/2006/relationships/image" Target="../media/image50.png"/><Relationship Id="rId2" Type="http://schemas.openxmlformats.org/officeDocument/2006/relationships/image" Target="../media/image40.png"/><Relationship Id="rId16" Type="http://schemas.openxmlformats.org/officeDocument/2006/relationships/image" Target="../media/image49.png"/><Relationship Id="rId20" Type="http://schemas.openxmlformats.org/officeDocument/2006/relationships/image" Target="../media/image35.svg"/><Relationship Id="rId1" Type="http://schemas.openxmlformats.org/officeDocument/2006/relationships/slideLayout" Target="../slideLayouts/slideLayout2.xml"/><Relationship Id="rId6" Type="http://schemas.openxmlformats.org/officeDocument/2006/relationships/image" Target="../media/image44.png"/><Relationship Id="rId11" Type="http://schemas.openxmlformats.org/officeDocument/2006/relationships/image" Target="../media/image12.png"/><Relationship Id="rId5" Type="http://schemas.openxmlformats.org/officeDocument/2006/relationships/image" Target="../media/image43.svg"/><Relationship Id="rId15" Type="http://schemas.openxmlformats.org/officeDocument/2006/relationships/image" Target="../media/image48.png"/><Relationship Id="rId23" Type="http://schemas.openxmlformats.org/officeDocument/2006/relationships/image" Target="../media/image36.png"/><Relationship Id="rId10" Type="http://schemas.openxmlformats.org/officeDocument/2006/relationships/image" Target="../media/image11.png"/><Relationship Id="rId19" Type="http://schemas.openxmlformats.org/officeDocument/2006/relationships/image" Target="../media/image34.png"/><Relationship Id="rId4" Type="http://schemas.openxmlformats.org/officeDocument/2006/relationships/image" Target="../media/image42.png"/><Relationship Id="rId9" Type="http://schemas.openxmlformats.org/officeDocument/2006/relationships/image" Target="../media/image10.png"/><Relationship Id="rId14" Type="http://schemas.openxmlformats.org/officeDocument/2006/relationships/image" Target="../media/image47.svg"/><Relationship Id="rId22"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6.png"/><Relationship Id="rId2"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6.png"/><Relationship Id="rId2" Type="http://schemas.openxmlformats.org/officeDocument/2006/relationships/image" Target="../media/image52.emf"/><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7.svg"/></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png"/><Relationship Id="rId7" Type="http://schemas.openxmlformats.org/officeDocument/2006/relationships/image" Target="../media/image53.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7.svg"/><Relationship Id="rId9"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60.sv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1485900" y="3933824"/>
            <a:ext cx="6913563" cy="1655415"/>
          </a:xfrm>
        </p:spPr>
        <p:txBody>
          <a:bodyPr/>
          <a:lstStyle/>
          <a:p>
            <a:r>
              <a:rPr lang="ja-JP" altLang="en-US" dirty="0">
                <a:latin typeface="メイリオ" charset="-128"/>
                <a:ea typeface="メイリオ" charset="-128"/>
              </a:rPr>
              <a:t>株式会社シーイーシー</a:t>
            </a:r>
          </a:p>
          <a:p>
            <a:r>
              <a:rPr lang="ja-JP" altLang="en-US" dirty="0">
                <a:latin typeface="メイリオ" charset="-128"/>
                <a:ea typeface="メイリオ" charset="-128"/>
              </a:rPr>
              <a:t>プラットフォームアーキテクト</a:t>
            </a:r>
            <a:endParaRPr lang="en-US" altLang="ja-JP" dirty="0">
              <a:latin typeface="メイリオ" charset="-128"/>
              <a:ea typeface="メイリオ" charset="-128"/>
            </a:endParaRPr>
          </a:p>
          <a:p>
            <a:r>
              <a:rPr lang="ja-JP" altLang="en-US" dirty="0">
                <a:latin typeface="メイリオ" charset="-128"/>
                <a:ea typeface="メイリオ" charset="-128"/>
              </a:rPr>
              <a:t>ビジネスグループ</a:t>
            </a:r>
            <a:r>
              <a:rPr lang="en-US" altLang="ja-JP" dirty="0">
                <a:latin typeface="メイリオ" charset="-128"/>
                <a:ea typeface="メイリオ" charset="-128"/>
              </a:rPr>
              <a:t> </a:t>
            </a:r>
            <a:r>
              <a:rPr lang="ja-JP" altLang="en-US" dirty="0">
                <a:latin typeface="メイリオ" charset="-128"/>
                <a:ea typeface="メイリオ" charset="-128"/>
              </a:rPr>
              <a:t>営業部</a:t>
            </a:r>
            <a:endParaRPr lang="en-US" altLang="ja-JP" dirty="0">
              <a:latin typeface="メイリオ" charset="-128"/>
              <a:ea typeface="メイリオ" charset="-128"/>
            </a:endParaRPr>
          </a:p>
          <a:p>
            <a:r>
              <a:rPr lang="ja-JP" altLang="en-US" dirty="0">
                <a:latin typeface="メイリオ" charset="-128"/>
                <a:ea typeface="メイリオ" charset="-128"/>
              </a:rPr>
              <a:t>更新日：</a:t>
            </a:r>
            <a:r>
              <a:rPr lang="en-US" altLang="ja-JP" dirty="0">
                <a:latin typeface="メイリオ" charset="-128"/>
                <a:ea typeface="メイリオ" charset="-128"/>
              </a:rPr>
              <a:t>2020</a:t>
            </a:r>
            <a:r>
              <a:rPr lang="ja-JP" altLang="en-US" dirty="0">
                <a:latin typeface="メイリオ" charset="-128"/>
                <a:ea typeface="メイリオ" charset="-128"/>
              </a:rPr>
              <a:t>年</a:t>
            </a:r>
            <a:r>
              <a:rPr lang="en-US" altLang="ja-JP" dirty="0">
                <a:latin typeface="メイリオ" charset="-128"/>
                <a:ea typeface="メイリオ" charset="-128"/>
              </a:rPr>
              <a:t>12</a:t>
            </a:r>
            <a:r>
              <a:rPr lang="ja-JP" altLang="en-US" dirty="0">
                <a:latin typeface="メイリオ" charset="-128"/>
                <a:ea typeface="メイリオ" charset="-128"/>
              </a:rPr>
              <a:t>月</a:t>
            </a:r>
            <a:endParaRPr lang="en-US" altLang="ja-JP" dirty="0">
              <a:latin typeface="メイリオ" charset="-128"/>
              <a:ea typeface="メイリオ" charset="-128"/>
            </a:endParaRPr>
          </a:p>
        </p:txBody>
      </p:sp>
      <p:sp>
        <p:nvSpPr>
          <p:cNvPr id="2" name="テキスト ボックス 1"/>
          <p:cNvSpPr txBox="1"/>
          <p:nvPr/>
        </p:nvSpPr>
        <p:spPr>
          <a:xfrm>
            <a:off x="1031966" y="3696789"/>
            <a:ext cx="184731" cy="369332"/>
          </a:xfrm>
          <a:prstGeom prst="rect">
            <a:avLst/>
          </a:prstGeom>
          <a:noFill/>
        </p:spPr>
        <p:txBody>
          <a:bodyPr wrap="none" rtlCol="0">
            <a:spAutoFit/>
          </a:bodyPr>
          <a:lstStyle/>
          <a:p>
            <a:endParaRPr kumimoji="1" lang="ja-JP" altLang="en-US"/>
          </a:p>
        </p:txBody>
      </p:sp>
      <p:pic>
        <p:nvPicPr>
          <p:cNvPr id="4" name="図 3" descr="食品, 挿絵, 記号 が含まれている画像&#10;&#10;自動的に生成された説明">
            <a:extLst>
              <a:ext uri="{FF2B5EF4-FFF2-40B4-BE49-F238E27FC236}">
                <a16:creationId xmlns:a16="http://schemas.microsoft.com/office/drawing/2014/main" id="{4DEAA3FA-2E7A-4971-8BB7-42284B8528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966" y="2300405"/>
            <a:ext cx="4536504" cy="1247539"/>
          </a:xfrm>
          <a:prstGeom prst="rect">
            <a:avLst/>
          </a:prstGeom>
        </p:spPr>
      </p:pic>
      <p:sp>
        <p:nvSpPr>
          <p:cNvPr id="10" name="フッター プレースホルダー 3">
            <a:extLst>
              <a:ext uri="{FF2B5EF4-FFF2-40B4-BE49-F238E27FC236}">
                <a16:creationId xmlns:a16="http://schemas.microsoft.com/office/drawing/2014/main" id="{A6964AA4-A5A9-4F0B-807A-4223B21D3172}"/>
              </a:ext>
            </a:extLst>
          </p:cNvPr>
          <p:cNvSpPr>
            <a:spLocks noGrp="1"/>
          </p:cNvSpPr>
          <p:nvPr>
            <p:ph type="ftr" sz="quarter" idx="3"/>
          </p:nvPr>
        </p:nvSpPr>
        <p:spPr>
          <a:xfrm>
            <a:off x="200472" y="6534000"/>
            <a:ext cx="6033600" cy="306000"/>
          </a:xfrm>
          <a:prstGeom prst="rect">
            <a:avLst/>
          </a:prstGeom>
          <a:noFill/>
        </p:spPr>
        <p:txBody>
          <a:bodyPr/>
          <a:lstStyle>
            <a:lvl1pPr eaLnBrk="1" hangingPunct="1">
              <a:defRPr kumimoji="1" sz="8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defRPr kumimoji="1">
                <a:solidFill>
                  <a:schemeClr val="tx1"/>
                </a:solidFill>
                <a:latin typeface="HGS創英角ｺﾞｼｯｸUB" pitchFamily="50" charset="-128"/>
                <a:ea typeface="ＭＳ Ｐゴシック" charset="-128"/>
              </a:defRPr>
            </a:lvl2pPr>
            <a:lvl3pPr marL="1143000" indent="-228600" eaLnBrk="0" hangingPunct="0">
              <a:defRPr kumimoji="1">
                <a:solidFill>
                  <a:schemeClr val="tx1"/>
                </a:solidFill>
                <a:latin typeface="HGS創英角ｺﾞｼｯｸUB" pitchFamily="50" charset="-128"/>
                <a:ea typeface="ＭＳ Ｐゴシック" charset="-128"/>
              </a:defRPr>
            </a:lvl3pPr>
            <a:lvl4pPr marL="1600200" indent="-228600" eaLnBrk="0" hangingPunct="0">
              <a:defRPr kumimoji="1">
                <a:solidFill>
                  <a:schemeClr val="tx1"/>
                </a:solidFill>
                <a:latin typeface="HGS創英角ｺﾞｼｯｸUB" pitchFamily="50" charset="-128"/>
                <a:ea typeface="ＭＳ Ｐゴシック" charset="-128"/>
              </a:defRPr>
            </a:lvl4pPr>
            <a:lvl5pPr marL="2057400" indent="-228600" eaLnBrk="0" hangingPunct="0">
              <a:defRPr kumimoji="1">
                <a:solidFill>
                  <a:schemeClr val="tx1"/>
                </a:solidFill>
                <a:latin typeface="HGS創英角ｺﾞｼｯｸUB" pitchFamily="50"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pitchFamily="50" charset="-128"/>
                <a:ea typeface="ＭＳ Ｐゴシック" charset="-128"/>
              </a:defRPr>
            </a:lvl9pPr>
          </a:lstStyle>
          <a:p>
            <a:pPr>
              <a:defRPr/>
            </a:pPr>
            <a:r>
              <a:rPr lang="en-US" altLang="ja-JP" dirty="0"/>
              <a:t>Copyright © 2020 Computer Engineering &amp; Consulting, Ltd. All rights reserved.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0090CA0-B119-4918-987A-BF7B3252CE84}"/>
              </a:ext>
            </a:extLst>
          </p:cNvPr>
          <p:cNvSpPr>
            <a:spLocks noGrp="1"/>
          </p:cNvSpPr>
          <p:nvPr>
            <p:ph type="sldNum" sz="quarter" idx="11"/>
          </p:nvPr>
        </p:nvSpPr>
        <p:spPr/>
        <p:txBody>
          <a:bodyPr/>
          <a:lstStyle/>
          <a:p>
            <a:fld id="{CA6536ED-BD5D-BB4A-995A-A44D28302799}" type="slidenum">
              <a:rPr lang="en-US" altLang="ja-JP" smtClean="0"/>
              <a:pPr/>
              <a:t>1</a:t>
            </a:fld>
            <a:endParaRPr lang="en-US" altLang="ja-JP"/>
          </a:p>
        </p:txBody>
      </p:sp>
      <p:sp>
        <p:nvSpPr>
          <p:cNvPr id="5" name="フッター プレースホルダー 4">
            <a:extLst>
              <a:ext uri="{FF2B5EF4-FFF2-40B4-BE49-F238E27FC236}">
                <a16:creationId xmlns:a16="http://schemas.microsoft.com/office/drawing/2014/main" id="{F1897E9B-395C-490C-907F-880775340153}"/>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タイトル 1">
            <a:extLst>
              <a:ext uri="{FF2B5EF4-FFF2-40B4-BE49-F238E27FC236}">
                <a16:creationId xmlns:a16="http://schemas.microsoft.com/office/drawing/2014/main" id="{46204D98-2A0D-4918-A9BD-ED8463BCFA6E}"/>
              </a:ext>
            </a:extLst>
          </p:cNvPr>
          <p:cNvSpPr>
            <a:spLocks noGrp="1"/>
          </p:cNvSpPr>
          <p:nvPr>
            <p:ph type="title"/>
          </p:nvPr>
        </p:nvSpPr>
        <p:spPr>
          <a:xfrm>
            <a:off x="495300" y="300038"/>
            <a:ext cx="7626052" cy="561975"/>
          </a:xfrm>
        </p:spPr>
        <p:txBody>
          <a:bodyPr/>
          <a:lstStyle/>
          <a:p>
            <a:r>
              <a:rPr lang="en-US" altLang="ja-JP" dirty="0">
                <a:latin typeface="メイリオ" charset="-128"/>
                <a:ea typeface="メイリオ" charset="-128"/>
              </a:rPr>
              <a:t>Agenda</a:t>
            </a:r>
            <a:endParaRPr lang="ja-JP" altLang="en-US" dirty="0">
              <a:latin typeface="メイリオ" charset="-128"/>
              <a:ea typeface="メイリオ" charset="-128"/>
            </a:endParaRPr>
          </a:p>
        </p:txBody>
      </p:sp>
      <p:sp>
        <p:nvSpPr>
          <p:cNvPr id="7" name="コンテンツ プレースホルダー 2">
            <a:extLst>
              <a:ext uri="{FF2B5EF4-FFF2-40B4-BE49-F238E27FC236}">
                <a16:creationId xmlns:a16="http://schemas.microsoft.com/office/drawing/2014/main" id="{1E11E3FE-539C-4D20-97CC-6170BA98B4A0}"/>
              </a:ext>
            </a:extLst>
          </p:cNvPr>
          <p:cNvSpPr txBox="1">
            <a:spLocks/>
          </p:cNvSpPr>
          <p:nvPr/>
        </p:nvSpPr>
        <p:spPr bwMode="auto">
          <a:xfrm>
            <a:off x="1730766" y="1341438"/>
            <a:ext cx="6444468" cy="3095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45720" rIns="0" bIns="45720" numCol="1" anchor="t" anchorCtr="0" compatLnSpc="1">
            <a:prstTxWarp prst="textNoShape">
              <a:avLst/>
            </a:prstTxWarp>
          </a:bodyPr>
          <a:lstStyle>
            <a:lvl1pPr marL="342900" indent="-342900" algn="l" rtl="0" eaLnBrk="1" fontAlgn="base" hangingPunct="1">
              <a:lnSpc>
                <a:spcPct val="110000"/>
              </a:lnSpc>
              <a:spcBef>
                <a:spcPct val="20000"/>
              </a:spcBef>
              <a:spcAft>
                <a:spcPct val="0"/>
              </a:spcAft>
              <a:buClr>
                <a:srgbClr val="5330C1"/>
              </a:buClr>
              <a:buFont typeface="Wingdings" charset="2"/>
              <a:buChar char="n"/>
              <a:defRPr kumimoji="1" sz="2400">
                <a:solidFill>
                  <a:srgbClr val="111111"/>
                </a:solidFill>
                <a:latin typeface="メイリオ" pitchFamily="50" charset="-128"/>
                <a:ea typeface="メイリオ" pitchFamily="50" charset="-128"/>
                <a:cs typeface="メイリオ" pitchFamily="50" charset="-128"/>
              </a:defRPr>
            </a:lvl1pPr>
            <a:lvl2pPr marL="742950" indent="-285750" algn="l" rtl="0" eaLnBrk="1" fontAlgn="base" hangingPunct="1">
              <a:lnSpc>
                <a:spcPct val="110000"/>
              </a:lnSpc>
              <a:spcBef>
                <a:spcPct val="20000"/>
              </a:spcBef>
              <a:spcAft>
                <a:spcPct val="0"/>
              </a:spcAft>
              <a:buClr>
                <a:srgbClr val="5330C1"/>
              </a:buClr>
              <a:buFont typeface="Wingdings" charset="2"/>
              <a:buChar char="p"/>
              <a:defRPr kumimoji="1" sz="2200">
                <a:solidFill>
                  <a:srgbClr val="111111"/>
                </a:solidFill>
                <a:latin typeface="メイリオ" pitchFamily="50" charset="-128"/>
                <a:ea typeface="メイリオ" pitchFamily="50" charset="-128"/>
                <a:cs typeface="メイリオ" pitchFamily="50" charset="-128"/>
              </a:defRPr>
            </a:lvl2pPr>
            <a:lvl3pPr marL="1143000" indent="-228600" algn="l" rtl="0" eaLnBrk="1" fontAlgn="base" hangingPunct="1">
              <a:lnSpc>
                <a:spcPct val="110000"/>
              </a:lnSpc>
              <a:spcBef>
                <a:spcPct val="20000"/>
              </a:spcBef>
              <a:spcAft>
                <a:spcPct val="0"/>
              </a:spcAft>
              <a:buClr>
                <a:srgbClr val="5330C1"/>
              </a:buClr>
              <a:buFont typeface="Wingdings" charset="2"/>
              <a:buChar char="u"/>
              <a:defRPr kumimoji="1" sz="2000">
                <a:solidFill>
                  <a:srgbClr val="111111"/>
                </a:solidFill>
                <a:latin typeface="メイリオ" pitchFamily="50" charset="-128"/>
                <a:ea typeface="メイリオ" pitchFamily="50" charset="-128"/>
                <a:cs typeface="メイリオ" pitchFamily="50" charset="-128"/>
              </a:defRPr>
            </a:lvl3pPr>
            <a:lvl4pPr marL="1600200" indent="-228600" algn="l" rtl="0" eaLnBrk="1" fontAlgn="base" hangingPunct="1">
              <a:lnSpc>
                <a:spcPct val="110000"/>
              </a:lnSpc>
              <a:spcBef>
                <a:spcPct val="20000"/>
              </a:spcBef>
              <a:spcAft>
                <a:spcPct val="0"/>
              </a:spcAft>
              <a:buClr>
                <a:srgbClr val="5330C1"/>
              </a:buClr>
              <a:buChar char="•"/>
              <a:defRPr kumimoji="1">
                <a:solidFill>
                  <a:srgbClr val="111111"/>
                </a:solidFill>
                <a:latin typeface="メイリオ" pitchFamily="50" charset="-128"/>
                <a:ea typeface="メイリオ" pitchFamily="50" charset="-128"/>
                <a:cs typeface="メイリオ" pitchFamily="50" charset="-128"/>
              </a:defRPr>
            </a:lvl4pPr>
            <a:lvl5pPr marL="2057400" indent="-228600" algn="l" rtl="0" eaLnBrk="1" fontAlgn="base" hangingPunct="1">
              <a:spcBef>
                <a:spcPct val="20000"/>
              </a:spcBef>
              <a:spcAft>
                <a:spcPct val="0"/>
              </a:spcAft>
              <a:buClr>
                <a:srgbClr val="5330C1"/>
              </a:buClr>
              <a:buFont typeface="HGS創英角ｺﾞｼｯｸUB" charset="-128"/>
              <a:buChar char="-"/>
              <a:defRPr kumimoji="1" sz="1600">
                <a:solidFill>
                  <a:srgbClr val="111111"/>
                </a:solidFill>
                <a:latin typeface="メイリオ" pitchFamily="50" charset="-128"/>
                <a:ea typeface="メイリオ" pitchFamily="50" charset="-128"/>
                <a:cs typeface="メイリオ" pitchFamily="50" charset="-128"/>
              </a:defRPr>
            </a:lvl5pPr>
            <a:lvl6pPr marL="25146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6pPr>
            <a:lvl7pPr marL="29718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7pPr>
            <a:lvl8pPr marL="34290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8pPr>
            <a:lvl9pPr marL="3886200" indent="-228600" algn="l" rtl="0" eaLnBrk="1" fontAlgn="base" hangingPunct="1">
              <a:spcBef>
                <a:spcPct val="20000"/>
              </a:spcBef>
              <a:spcAft>
                <a:spcPct val="0"/>
              </a:spcAft>
              <a:buClr>
                <a:srgbClr val="5330C1"/>
              </a:buClr>
              <a:buFont typeface="HGS創英角ｺﾞｼｯｸUB" pitchFamily="50" charset="-128"/>
              <a:buChar char="-"/>
              <a:defRPr kumimoji="1" sz="1600">
                <a:solidFill>
                  <a:srgbClr val="111111"/>
                </a:solidFill>
                <a:latin typeface="+mn-lt"/>
                <a:ea typeface="+mn-ea"/>
              </a:defRPr>
            </a:lvl9pPr>
          </a:lstStyle>
          <a:p>
            <a:pPr marL="381000" indent="-381000">
              <a:lnSpc>
                <a:spcPct val="100000"/>
              </a:lnSpc>
              <a:spcBef>
                <a:spcPts val="1700"/>
              </a:spcBef>
              <a:buClrTx/>
              <a:buFont typeface="+mj-lt"/>
              <a:buAutoNum type="arabicPeriod"/>
              <a:tabLst>
                <a:tab pos="7353300" algn="r"/>
                <a:tab pos="7581900" algn="r"/>
              </a:tabLst>
            </a:pPr>
            <a:r>
              <a:rPr lang="en-US" altLang="ja-JP" sz="1700" b="1" kern="0" dirty="0" err="1">
                <a:solidFill>
                  <a:schemeClr val="tx2">
                    <a:lumMod val="50000"/>
                  </a:schemeClr>
                </a:solidFill>
              </a:rPr>
              <a:t>MultiScan</a:t>
            </a:r>
            <a:r>
              <a:rPr lang="ja-JP" altLang="en-US" sz="1700" b="1" kern="0" dirty="0">
                <a:solidFill>
                  <a:schemeClr val="tx2">
                    <a:lumMod val="50000"/>
                  </a:schemeClr>
                </a:solidFill>
              </a:rPr>
              <a:t>！とは</a:t>
            </a:r>
            <a:endParaRPr lang="en-US" altLang="ja-JP" sz="1200" kern="0" dirty="0">
              <a:solidFill>
                <a:schemeClr val="tx1"/>
              </a:solidFill>
            </a:endParaRPr>
          </a:p>
          <a:p>
            <a:pPr marL="381000" indent="-381000">
              <a:lnSpc>
                <a:spcPct val="100000"/>
              </a:lnSpc>
              <a:spcBef>
                <a:spcPts val="1200"/>
              </a:spcBef>
              <a:buClrTx/>
              <a:buFont typeface="+mj-lt"/>
              <a:buAutoNum type="arabicPeriod"/>
              <a:tabLst>
                <a:tab pos="7353300" algn="r"/>
                <a:tab pos="7581900" algn="r"/>
              </a:tabLst>
            </a:pPr>
            <a:r>
              <a:rPr lang="ja-JP" altLang="en-US" sz="1700" b="1" kern="0" dirty="0">
                <a:solidFill>
                  <a:schemeClr val="tx2">
                    <a:lumMod val="50000"/>
                  </a:schemeClr>
                </a:solidFill>
              </a:rPr>
              <a:t>オプション機能</a:t>
            </a:r>
            <a:endParaRPr lang="en-US" altLang="ja-JP" sz="1700" b="1" kern="0" dirty="0">
              <a:solidFill>
                <a:schemeClr val="tx2">
                  <a:lumMod val="50000"/>
                </a:schemeClr>
              </a:solidFill>
            </a:endParaRPr>
          </a:p>
          <a:p>
            <a:pPr marL="381000" indent="-381000">
              <a:lnSpc>
                <a:spcPct val="100000"/>
              </a:lnSpc>
              <a:spcBef>
                <a:spcPts val="1200"/>
              </a:spcBef>
              <a:buClrTx/>
              <a:buFont typeface="+mj-lt"/>
              <a:buAutoNum type="arabicPeriod"/>
              <a:tabLst>
                <a:tab pos="7353300" algn="r"/>
                <a:tab pos="7581900" algn="r"/>
              </a:tabLst>
            </a:pPr>
            <a:r>
              <a:rPr lang="ja-JP" altLang="en-US" sz="1700" b="1" kern="0" dirty="0">
                <a:solidFill>
                  <a:schemeClr val="tx2">
                    <a:lumMod val="50000"/>
                  </a:schemeClr>
                </a:solidFill>
              </a:rPr>
              <a:t>複合機操作パネルイメージ</a:t>
            </a:r>
            <a:endParaRPr lang="en-US" altLang="ja-JP" sz="1700" b="1" kern="0" dirty="0">
              <a:solidFill>
                <a:schemeClr val="tx2">
                  <a:lumMod val="50000"/>
                </a:schemeClr>
              </a:solidFill>
            </a:endParaRPr>
          </a:p>
          <a:p>
            <a:pPr marL="381000" indent="-381000">
              <a:lnSpc>
                <a:spcPct val="100000"/>
              </a:lnSpc>
              <a:spcBef>
                <a:spcPts val="1200"/>
              </a:spcBef>
              <a:buClrTx/>
              <a:buFont typeface="+mj-lt"/>
              <a:buAutoNum type="arabicPeriod"/>
              <a:tabLst>
                <a:tab pos="7353300" algn="r"/>
                <a:tab pos="7581900" algn="r"/>
              </a:tabLst>
            </a:pPr>
            <a:r>
              <a:rPr lang="ja-JP" altLang="en-US" sz="1700" b="1" kern="0" dirty="0">
                <a:solidFill>
                  <a:schemeClr val="tx2">
                    <a:lumMod val="50000"/>
                  </a:schemeClr>
                </a:solidFill>
              </a:rPr>
              <a:t>システム構成</a:t>
            </a:r>
            <a:endParaRPr lang="en-US" altLang="ja-JP" sz="1200" b="1" kern="0" dirty="0">
              <a:solidFill>
                <a:schemeClr val="tx1"/>
              </a:solidFill>
            </a:endParaRPr>
          </a:p>
          <a:p>
            <a:pPr marL="381000" indent="-381000">
              <a:lnSpc>
                <a:spcPct val="100000"/>
              </a:lnSpc>
              <a:spcBef>
                <a:spcPts val="1200"/>
              </a:spcBef>
              <a:buClrTx/>
              <a:buFont typeface="+mj-lt"/>
              <a:buAutoNum type="arabicPeriod"/>
              <a:tabLst>
                <a:tab pos="7353300" algn="r"/>
                <a:tab pos="7581900" algn="r"/>
              </a:tabLst>
            </a:pPr>
            <a:r>
              <a:rPr lang="ja-JP" altLang="en-US" sz="1700" b="1" kern="0" dirty="0">
                <a:solidFill>
                  <a:schemeClr val="tx2">
                    <a:lumMod val="50000"/>
                  </a:schemeClr>
                </a:solidFill>
              </a:rPr>
              <a:t>制限事項・留意事項</a:t>
            </a:r>
          </a:p>
        </p:txBody>
      </p:sp>
    </p:spTree>
    <p:extLst>
      <p:ext uri="{BB962C8B-B14F-4D97-AF65-F5344CB8AC3E}">
        <p14:creationId xmlns:p14="http://schemas.microsoft.com/office/powerpoint/2010/main" val="2800282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73301B5-EC17-4D69-8C98-2CCE8BDD6A8D}"/>
              </a:ext>
            </a:extLst>
          </p:cNvPr>
          <p:cNvSpPr>
            <a:spLocks noGrp="1"/>
          </p:cNvSpPr>
          <p:nvPr>
            <p:ph type="sldNum" sz="quarter" idx="11"/>
          </p:nvPr>
        </p:nvSpPr>
        <p:spPr/>
        <p:txBody>
          <a:bodyPr/>
          <a:lstStyle/>
          <a:p>
            <a:fld id="{CA6536ED-BD5D-BB4A-995A-A44D28302799}" type="slidenum">
              <a:rPr lang="en-US" altLang="ja-JP" smtClean="0"/>
              <a:pPr/>
              <a:t>2</a:t>
            </a:fld>
            <a:endParaRPr lang="en-US" altLang="ja-JP"/>
          </a:p>
        </p:txBody>
      </p:sp>
      <p:sp>
        <p:nvSpPr>
          <p:cNvPr id="5" name="フッター プレースホルダー 4">
            <a:extLst>
              <a:ext uri="{FF2B5EF4-FFF2-40B4-BE49-F238E27FC236}">
                <a16:creationId xmlns:a16="http://schemas.microsoft.com/office/drawing/2014/main" id="{33B1D1CF-8E17-4E00-A5E9-E239854E8BAD}"/>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Line 6">
            <a:extLst>
              <a:ext uri="{FF2B5EF4-FFF2-40B4-BE49-F238E27FC236}">
                <a16:creationId xmlns:a16="http://schemas.microsoft.com/office/drawing/2014/main" id="{A60D48D3-5E90-45E4-9298-63E15B5AA7FA}"/>
              </a:ext>
            </a:extLst>
          </p:cNvPr>
          <p:cNvSpPr>
            <a:spLocks noChangeShapeType="1"/>
          </p:cNvSpPr>
          <p:nvPr/>
        </p:nvSpPr>
        <p:spPr bwMode="auto">
          <a:xfrm>
            <a:off x="0" y="3717925"/>
            <a:ext cx="8408988" cy="0"/>
          </a:xfrm>
          <a:prstGeom prst="line">
            <a:avLst/>
          </a:prstGeom>
          <a:noFill/>
          <a:ln w="9525">
            <a:solidFill>
              <a:schemeClr val="tx1">
                <a:lumMod val="50000"/>
                <a:lumOff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ja-JP" altLang="en-US"/>
          </a:p>
        </p:txBody>
      </p:sp>
      <p:sp>
        <p:nvSpPr>
          <p:cNvPr id="7" name="Rectangle 2">
            <a:extLst>
              <a:ext uri="{FF2B5EF4-FFF2-40B4-BE49-F238E27FC236}">
                <a16:creationId xmlns:a16="http://schemas.microsoft.com/office/drawing/2014/main" id="{FE846D19-82D7-413C-89FA-5427F008AD3F}"/>
              </a:ext>
            </a:extLst>
          </p:cNvPr>
          <p:cNvSpPr txBox="1">
            <a:spLocks noChangeArrowheads="1"/>
          </p:cNvSpPr>
          <p:nvPr/>
        </p:nvSpPr>
        <p:spPr>
          <a:xfrm>
            <a:off x="491282" y="1786437"/>
            <a:ext cx="6084000" cy="1116013"/>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１</a:t>
            </a:r>
            <a:r>
              <a:rPr lang="en-US" altLang="ja-JP" sz="3200" b="1" kern="0" dirty="0">
                <a:solidFill>
                  <a:schemeClr val="tx1">
                    <a:lumMod val="65000"/>
                    <a:lumOff val="35000"/>
                  </a:schemeClr>
                </a:solidFill>
                <a:latin typeface="メイリオ" charset="-128"/>
                <a:ea typeface="メイリオ" charset="-128"/>
              </a:rPr>
              <a:t>.	</a:t>
            </a:r>
          </a:p>
          <a:p>
            <a:pPr>
              <a:lnSpc>
                <a:spcPct val="120000"/>
              </a:lnSpc>
              <a:tabLst>
                <a:tab pos="508000" algn="l"/>
              </a:tabLst>
            </a:pPr>
            <a:endParaRPr lang="en-US" altLang="ja-JP" sz="3200" b="1" kern="0" dirty="0">
              <a:solidFill>
                <a:schemeClr val="tx1">
                  <a:lumMod val="65000"/>
                  <a:lumOff val="35000"/>
                </a:schemeClr>
              </a:solidFill>
              <a:latin typeface="メイリオ" charset="-128"/>
              <a:ea typeface="メイリオ" charset="-128"/>
            </a:endParaRPr>
          </a:p>
          <a:p>
            <a:pPr>
              <a:lnSpc>
                <a:spcPct val="120000"/>
              </a:lnSpc>
              <a:tabLst>
                <a:tab pos="508000" algn="l"/>
              </a:tabLst>
            </a:pPr>
            <a:r>
              <a:rPr lang="en-US" altLang="ja-JP" sz="3200" b="1" kern="0" dirty="0" err="1">
                <a:solidFill>
                  <a:schemeClr val="tx1">
                    <a:lumMod val="65000"/>
                    <a:lumOff val="35000"/>
                  </a:schemeClr>
                </a:solidFill>
                <a:latin typeface="メイリオ" charset="-128"/>
                <a:ea typeface="メイリオ" charset="-128"/>
              </a:rPr>
              <a:t>MultiScan</a:t>
            </a:r>
            <a:r>
              <a:rPr lang="ja-JP" altLang="en-US" sz="3200" b="1" kern="0" dirty="0">
                <a:solidFill>
                  <a:schemeClr val="tx1">
                    <a:lumMod val="65000"/>
                    <a:lumOff val="35000"/>
                  </a:schemeClr>
                </a:solidFill>
                <a:latin typeface="メイリオ" charset="-128"/>
                <a:ea typeface="メイリオ" charset="-128"/>
              </a:rPr>
              <a:t>！とは</a:t>
            </a:r>
            <a:endParaRPr lang="en-US" altLang="ja-JP" sz="3200" b="1" kern="0" dirty="0">
              <a:solidFill>
                <a:schemeClr val="tx1">
                  <a:lumMod val="65000"/>
                  <a:lumOff val="35000"/>
                </a:schemeClr>
              </a:solidFill>
              <a:latin typeface="メイリオ" charset="-128"/>
              <a:ea typeface="メイリオ" charset="-128"/>
            </a:endParaRPr>
          </a:p>
        </p:txBody>
      </p:sp>
    </p:spTree>
    <p:extLst>
      <p:ext uri="{BB962C8B-B14F-4D97-AF65-F5344CB8AC3E}">
        <p14:creationId xmlns:p14="http://schemas.microsoft.com/office/powerpoint/2010/main" val="3246075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3</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pic>
        <p:nvPicPr>
          <p:cNvPr id="6" name="図 5">
            <a:extLst>
              <a:ext uri="{FF2B5EF4-FFF2-40B4-BE49-F238E27FC236}">
                <a16:creationId xmlns:a16="http://schemas.microsoft.com/office/drawing/2014/main" id="{B4BFB1FE-4B4E-42C4-BF5E-114A015E087A}"/>
              </a:ext>
            </a:extLst>
          </p:cNvPr>
          <p:cNvPicPr>
            <a:picLocks noChangeAspect="1"/>
          </p:cNvPicPr>
          <p:nvPr/>
        </p:nvPicPr>
        <p:blipFill>
          <a:blip r:embed="rId2"/>
          <a:stretch>
            <a:fillRect/>
          </a:stretch>
        </p:blipFill>
        <p:spPr>
          <a:xfrm>
            <a:off x="3642632" y="2496984"/>
            <a:ext cx="4114328" cy="2467904"/>
          </a:xfrm>
          <a:prstGeom prst="rect">
            <a:avLst/>
          </a:prstGeom>
        </p:spPr>
      </p:pic>
      <p:sp>
        <p:nvSpPr>
          <p:cNvPr id="7" name="二等辺三角形 6">
            <a:extLst>
              <a:ext uri="{FF2B5EF4-FFF2-40B4-BE49-F238E27FC236}">
                <a16:creationId xmlns:a16="http://schemas.microsoft.com/office/drawing/2014/main" id="{E392086B-694F-45A7-B97A-5C8F4FA85FBC}"/>
              </a:ext>
            </a:extLst>
          </p:cNvPr>
          <p:cNvSpPr/>
          <p:nvPr/>
        </p:nvSpPr>
        <p:spPr bwMode="auto">
          <a:xfrm rot="3881718">
            <a:off x="3956914" y="4283293"/>
            <a:ext cx="173313" cy="1829830"/>
          </a:xfrm>
          <a:prstGeom prst="triangle">
            <a:avLst>
              <a:gd name="adj" fmla="val 55008"/>
            </a:avLst>
          </a:prstGeom>
          <a:solidFill>
            <a:schemeClr val="accent2">
              <a:lumMod val="40000"/>
              <a:lumOff val="6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8" name="矢印: 右 7">
            <a:extLst>
              <a:ext uri="{FF2B5EF4-FFF2-40B4-BE49-F238E27FC236}">
                <a16:creationId xmlns:a16="http://schemas.microsoft.com/office/drawing/2014/main" id="{B73617F6-43A7-4760-96BA-682116E09303}"/>
              </a:ext>
            </a:extLst>
          </p:cNvPr>
          <p:cNvSpPr/>
          <p:nvPr/>
        </p:nvSpPr>
        <p:spPr>
          <a:xfrm>
            <a:off x="2562512" y="3361080"/>
            <a:ext cx="1226241" cy="1082588"/>
          </a:xfrm>
          <a:prstGeom prst="rightArrow">
            <a:avLst>
              <a:gd name="adj1" fmla="val 50000"/>
              <a:gd name="adj2" fmla="val 4940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メイリオ" panose="020B0604030504040204" pitchFamily="50" charset="-128"/>
              <a:ea typeface="メイリオ" panose="020B0604030504040204" pitchFamily="50" charset="-128"/>
            </a:endParaRPr>
          </a:p>
        </p:txBody>
      </p:sp>
      <p:sp>
        <p:nvSpPr>
          <p:cNvPr id="9" name="四角形: 角を丸くする 8">
            <a:extLst>
              <a:ext uri="{FF2B5EF4-FFF2-40B4-BE49-F238E27FC236}">
                <a16:creationId xmlns:a16="http://schemas.microsoft.com/office/drawing/2014/main" id="{FD00720F-8714-41BC-8F91-817A20C8F45A}"/>
              </a:ext>
            </a:extLst>
          </p:cNvPr>
          <p:cNvSpPr/>
          <p:nvPr/>
        </p:nvSpPr>
        <p:spPr bwMode="auto">
          <a:xfrm>
            <a:off x="2102226" y="2439533"/>
            <a:ext cx="972284" cy="2860745"/>
          </a:xfrm>
          <a:prstGeom prst="roundRect">
            <a:avLst/>
          </a:prstGeom>
          <a:solidFill>
            <a:schemeClr val="bg1"/>
          </a:solid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10" name="正方形/長方形 9">
            <a:extLst>
              <a:ext uri="{FF2B5EF4-FFF2-40B4-BE49-F238E27FC236}">
                <a16:creationId xmlns:a16="http://schemas.microsoft.com/office/drawing/2014/main" id="{92725DFF-6B68-45C2-AE50-F720DF49E44E}"/>
              </a:ext>
            </a:extLst>
          </p:cNvPr>
          <p:cNvSpPr/>
          <p:nvPr/>
        </p:nvSpPr>
        <p:spPr>
          <a:xfrm>
            <a:off x="2058456" y="3082587"/>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A</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1" name="グラフィックス 10" descr="コピー機">
            <a:extLst>
              <a:ext uri="{FF2B5EF4-FFF2-40B4-BE49-F238E27FC236}">
                <a16:creationId xmlns:a16="http://schemas.microsoft.com/office/drawing/2014/main" id="{64D15F86-FB20-4201-9B92-58614A2298D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93704" y="2439533"/>
            <a:ext cx="755574" cy="755574"/>
          </a:xfrm>
          <a:prstGeom prst="rect">
            <a:avLst/>
          </a:prstGeom>
        </p:spPr>
      </p:pic>
      <p:sp>
        <p:nvSpPr>
          <p:cNvPr id="12" name="矢印: 右 11">
            <a:extLst>
              <a:ext uri="{FF2B5EF4-FFF2-40B4-BE49-F238E27FC236}">
                <a16:creationId xmlns:a16="http://schemas.microsoft.com/office/drawing/2014/main" id="{D99110B3-F435-4F54-ACEE-9CF800B7D1DD}"/>
              </a:ext>
            </a:extLst>
          </p:cNvPr>
          <p:cNvSpPr/>
          <p:nvPr/>
        </p:nvSpPr>
        <p:spPr>
          <a:xfrm>
            <a:off x="939609" y="3330571"/>
            <a:ext cx="1226241" cy="1082588"/>
          </a:xfrm>
          <a:prstGeom prst="rightArrow">
            <a:avLst>
              <a:gd name="adj1" fmla="val 50000"/>
              <a:gd name="adj2" fmla="val 4940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メイリオ" panose="020B0604030504040204" pitchFamily="50" charset="-128"/>
              <a:ea typeface="メイリオ" panose="020B0604030504040204" pitchFamily="50" charset="-128"/>
            </a:endParaRPr>
          </a:p>
        </p:txBody>
      </p:sp>
      <p:pic>
        <p:nvPicPr>
          <p:cNvPr id="13" name="図 12">
            <a:extLst>
              <a:ext uri="{FF2B5EF4-FFF2-40B4-BE49-F238E27FC236}">
                <a16:creationId xmlns:a16="http://schemas.microsoft.com/office/drawing/2014/main" id="{CF4BFD76-61AB-4A77-B4A2-80A1D0A8EC41}"/>
              </a:ext>
            </a:extLst>
          </p:cNvPr>
          <p:cNvPicPr>
            <a:picLocks noChangeAspect="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072703" y="3505096"/>
            <a:ext cx="480026" cy="317631"/>
          </a:xfrm>
          <a:prstGeom prst="rect">
            <a:avLst/>
          </a:prstGeom>
        </p:spPr>
      </p:pic>
      <p:sp>
        <p:nvSpPr>
          <p:cNvPr id="14" name="テキスト ボックス 13">
            <a:extLst>
              <a:ext uri="{FF2B5EF4-FFF2-40B4-BE49-F238E27FC236}">
                <a16:creationId xmlns:a16="http://schemas.microsoft.com/office/drawing/2014/main" id="{6953C3DC-69A9-47CF-95E7-3D9311E79003}"/>
              </a:ext>
            </a:extLst>
          </p:cNvPr>
          <p:cNvSpPr txBox="1"/>
          <p:nvPr/>
        </p:nvSpPr>
        <p:spPr>
          <a:xfrm>
            <a:off x="924760" y="3822727"/>
            <a:ext cx="1095237" cy="261610"/>
          </a:xfrm>
          <a:prstGeom prst="rect">
            <a:avLst/>
          </a:prstGeom>
          <a:noFill/>
        </p:spPr>
        <p:txBody>
          <a:bodyPr wrap="square" rtlCol="0">
            <a:spAutoFit/>
          </a:bodyPr>
          <a:lstStyle/>
          <a:p>
            <a:r>
              <a:rPr kumimoji="1" lang="ja-JP" altLang="en-US" sz="1100" b="1" dirty="0">
                <a:solidFill>
                  <a:schemeClr val="bg1"/>
                </a:solidFill>
                <a:latin typeface="メイリオ" panose="020B0604030504040204" pitchFamily="50" charset="-128"/>
                <a:ea typeface="メイリオ" panose="020B0604030504040204" pitchFamily="50" charset="-128"/>
              </a:rPr>
              <a:t>ログイン認証</a:t>
            </a:r>
          </a:p>
        </p:txBody>
      </p:sp>
      <p:sp>
        <p:nvSpPr>
          <p:cNvPr id="15" name="正方形/長方形 14">
            <a:extLst>
              <a:ext uri="{FF2B5EF4-FFF2-40B4-BE49-F238E27FC236}">
                <a16:creationId xmlns:a16="http://schemas.microsoft.com/office/drawing/2014/main" id="{8ECFD235-3C99-47AF-AE4A-C4B7149F02D0}"/>
              </a:ext>
            </a:extLst>
          </p:cNvPr>
          <p:cNvSpPr/>
          <p:nvPr/>
        </p:nvSpPr>
        <p:spPr>
          <a:xfrm>
            <a:off x="2031044" y="4004134"/>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altLang="ja-JP" sz="1050" dirty="0">
                <a:solidFill>
                  <a:schemeClr val="tx1"/>
                </a:solidFill>
                <a:latin typeface="メイリオ" panose="020B0604030504040204" pitchFamily="50" charset="-128"/>
                <a:ea typeface="メイリオ" panose="020B0604030504040204" pitchFamily="50" charset="-128"/>
              </a:rPr>
              <a:t>B</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6" name="グラフィックス 15" descr="コピー機">
            <a:extLst>
              <a:ext uri="{FF2B5EF4-FFF2-40B4-BE49-F238E27FC236}">
                <a16:creationId xmlns:a16="http://schemas.microsoft.com/office/drawing/2014/main" id="{57D08F74-6C57-4F22-9BA8-DB84E97A2D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66292" y="3361080"/>
            <a:ext cx="755574" cy="755574"/>
          </a:xfrm>
          <a:prstGeom prst="rect">
            <a:avLst/>
          </a:prstGeom>
        </p:spPr>
      </p:pic>
      <p:sp>
        <p:nvSpPr>
          <p:cNvPr id="17" name="正方形/長方形 16">
            <a:extLst>
              <a:ext uri="{FF2B5EF4-FFF2-40B4-BE49-F238E27FC236}">
                <a16:creationId xmlns:a16="http://schemas.microsoft.com/office/drawing/2014/main" id="{CB1D2DFB-A408-45C1-ABCE-D54B23755C58}"/>
              </a:ext>
            </a:extLst>
          </p:cNvPr>
          <p:cNvSpPr/>
          <p:nvPr/>
        </p:nvSpPr>
        <p:spPr>
          <a:xfrm>
            <a:off x="2031044" y="4940238"/>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C</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8" name="グラフィックス 17" descr="コピー機">
            <a:extLst>
              <a:ext uri="{FF2B5EF4-FFF2-40B4-BE49-F238E27FC236}">
                <a16:creationId xmlns:a16="http://schemas.microsoft.com/office/drawing/2014/main" id="{E9C4A535-1DED-4C6B-9111-25D88657BF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66292" y="4297184"/>
            <a:ext cx="755574" cy="755574"/>
          </a:xfrm>
          <a:prstGeom prst="rect">
            <a:avLst/>
          </a:prstGeom>
        </p:spPr>
      </p:pic>
      <p:sp>
        <p:nvSpPr>
          <p:cNvPr id="19" name="矢印: 上向き折線 18">
            <a:extLst>
              <a:ext uri="{FF2B5EF4-FFF2-40B4-BE49-F238E27FC236}">
                <a16:creationId xmlns:a16="http://schemas.microsoft.com/office/drawing/2014/main" id="{A1D56BBE-B5BF-4563-8BEA-5E4164E4A908}"/>
              </a:ext>
            </a:extLst>
          </p:cNvPr>
          <p:cNvSpPr/>
          <p:nvPr/>
        </p:nvSpPr>
        <p:spPr bwMode="auto">
          <a:xfrm rot="5400000">
            <a:off x="5357434" y="5060048"/>
            <a:ext cx="972284" cy="926704"/>
          </a:xfrm>
          <a:prstGeom prst="bentUpArrow">
            <a:avLst>
              <a:gd name="adj1" fmla="val 30352"/>
              <a:gd name="adj2" fmla="val 43350"/>
              <a:gd name="adj3" fmla="val 31116"/>
            </a:avLst>
          </a:prstGeom>
          <a:solidFill>
            <a:schemeClr val="bg1">
              <a:lumMod val="65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pic>
        <p:nvPicPr>
          <p:cNvPr id="20" name="Picture 44">
            <a:extLst>
              <a:ext uri="{FF2B5EF4-FFF2-40B4-BE49-F238E27FC236}">
                <a16:creationId xmlns:a16="http://schemas.microsoft.com/office/drawing/2014/main" id="{F649B77A-9989-411B-A3F5-3046D90140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60702" y="5291597"/>
            <a:ext cx="389954" cy="38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1" name="Picture 46">
            <a:extLst>
              <a:ext uri="{FF2B5EF4-FFF2-40B4-BE49-F238E27FC236}">
                <a16:creationId xmlns:a16="http://schemas.microsoft.com/office/drawing/2014/main" id="{BADAD692-194E-4D3A-88E5-193D1FDF17F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4680" y="5293954"/>
            <a:ext cx="389954" cy="38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2" name="Picture 45">
            <a:extLst>
              <a:ext uri="{FF2B5EF4-FFF2-40B4-BE49-F238E27FC236}">
                <a16:creationId xmlns:a16="http://schemas.microsoft.com/office/drawing/2014/main" id="{41E4FBC2-1035-4E8D-B623-9854F1F773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1952" y="5293954"/>
            <a:ext cx="389952" cy="38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3" name="Picture 14">
            <a:extLst>
              <a:ext uri="{FF2B5EF4-FFF2-40B4-BE49-F238E27FC236}">
                <a16:creationId xmlns:a16="http://schemas.microsoft.com/office/drawing/2014/main" id="{5961FFF0-C9B4-426B-8D2F-A895E1E04D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78419" y="5779438"/>
            <a:ext cx="462090" cy="38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24" name="Picture 16">
            <a:extLst>
              <a:ext uri="{FF2B5EF4-FFF2-40B4-BE49-F238E27FC236}">
                <a16:creationId xmlns:a16="http://schemas.microsoft.com/office/drawing/2014/main" id="{31719BD3-B8CB-4911-8E2F-8E14902B7A6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85134" y="5780958"/>
            <a:ext cx="319530" cy="38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四角形: 角を丸くする 24">
            <a:extLst>
              <a:ext uri="{FF2B5EF4-FFF2-40B4-BE49-F238E27FC236}">
                <a16:creationId xmlns:a16="http://schemas.microsoft.com/office/drawing/2014/main" id="{86D81348-927A-42C4-903A-85DF99C895E4}"/>
              </a:ext>
            </a:extLst>
          </p:cNvPr>
          <p:cNvSpPr/>
          <p:nvPr/>
        </p:nvSpPr>
        <p:spPr bwMode="auto">
          <a:xfrm>
            <a:off x="6306928" y="5105178"/>
            <a:ext cx="3312368" cy="1276150"/>
          </a:xfrm>
          <a:prstGeom prst="roundRect">
            <a:avLst/>
          </a:prstGeom>
          <a:solidFill>
            <a:schemeClr val="accent2">
              <a:lumMod val="60000"/>
              <a:lumOff val="4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6" name="テキスト ボックス 25">
            <a:extLst>
              <a:ext uri="{FF2B5EF4-FFF2-40B4-BE49-F238E27FC236}">
                <a16:creationId xmlns:a16="http://schemas.microsoft.com/office/drawing/2014/main" id="{8533FFE2-CA67-473C-BEC2-59F0AC0B028F}"/>
              </a:ext>
            </a:extLst>
          </p:cNvPr>
          <p:cNvSpPr txBox="1"/>
          <p:nvPr/>
        </p:nvSpPr>
        <p:spPr>
          <a:xfrm>
            <a:off x="7977336" y="5358532"/>
            <a:ext cx="1609958" cy="830997"/>
          </a:xfrm>
          <a:prstGeom prst="rect">
            <a:avLst/>
          </a:prstGeom>
          <a:noFill/>
        </p:spPr>
        <p:txBody>
          <a:bodyPr wrap="square" rtlCol="0">
            <a:spAutoFit/>
          </a:bodyPr>
          <a:lstStyle/>
          <a:p>
            <a:r>
              <a:rPr kumimoji="1" lang="ja-JP" altLang="en-US" sz="1200" b="1" dirty="0">
                <a:solidFill>
                  <a:schemeClr val="bg1">
                    <a:lumMod val="85000"/>
                  </a:schemeClr>
                </a:solidFill>
                <a:latin typeface="メイリオ" panose="020B0604030504040204" pitchFamily="50" charset="-128"/>
                <a:ea typeface="メイリオ" panose="020B0604030504040204" pitchFamily="50" charset="-128"/>
              </a:rPr>
              <a:t>ファイルサーバー</a:t>
            </a:r>
            <a:endParaRPr kumimoji="1" lang="en-US" altLang="ja-JP" sz="1200" b="1" dirty="0">
              <a:solidFill>
                <a:schemeClr val="bg1">
                  <a:lumMod val="85000"/>
                </a:schemeClr>
              </a:solidFill>
              <a:latin typeface="メイリオ" panose="020B0604030504040204" pitchFamily="50" charset="-128"/>
              <a:ea typeface="メイリオ" panose="020B0604030504040204" pitchFamily="50" charset="-128"/>
            </a:endParaRPr>
          </a:p>
          <a:p>
            <a:r>
              <a:rPr lang="ja-JP" altLang="en-US" sz="1200" b="1" dirty="0">
                <a:solidFill>
                  <a:schemeClr val="bg1">
                    <a:lumMod val="85000"/>
                  </a:schemeClr>
                </a:solidFill>
                <a:latin typeface="メイリオ" panose="020B0604030504040204" pitchFamily="50" charset="-128"/>
                <a:ea typeface="メイリオ" panose="020B0604030504040204" pitchFamily="50" charset="-128"/>
              </a:rPr>
              <a:t>メールサーバー</a:t>
            </a:r>
            <a:endParaRPr lang="en-US" altLang="ja-JP" sz="1200" b="1" dirty="0">
              <a:solidFill>
                <a:schemeClr val="bg1">
                  <a:lumMod val="85000"/>
                </a:schemeClr>
              </a:solidFill>
              <a:latin typeface="メイリオ" panose="020B0604030504040204" pitchFamily="50" charset="-128"/>
              <a:ea typeface="メイリオ" panose="020B0604030504040204" pitchFamily="50" charset="-128"/>
            </a:endParaRPr>
          </a:p>
          <a:p>
            <a:r>
              <a:rPr kumimoji="1" lang="ja-JP" altLang="en-US" sz="1200" b="1" dirty="0">
                <a:solidFill>
                  <a:schemeClr val="bg1">
                    <a:lumMod val="85000"/>
                  </a:schemeClr>
                </a:solidFill>
                <a:latin typeface="メイリオ" panose="020B0604030504040204" pitchFamily="50" charset="-128"/>
                <a:ea typeface="メイリオ" panose="020B0604030504040204" pitchFamily="50" charset="-128"/>
              </a:rPr>
              <a:t>文書管理アプリ</a:t>
            </a:r>
            <a:endParaRPr kumimoji="1" lang="en-US" altLang="ja-JP" sz="1200" b="1" dirty="0">
              <a:solidFill>
                <a:schemeClr val="bg1">
                  <a:lumMod val="85000"/>
                </a:schemeClr>
              </a:solidFill>
              <a:latin typeface="メイリオ" panose="020B0604030504040204" pitchFamily="50" charset="-128"/>
              <a:ea typeface="メイリオ" panose="020B0604030504040204" pitchFamily="50" charset="-128"/>
            </a:endParaRPr>
          </a:p>
          <a:p>
            <a:r>
              <a:rPr lang="ja-JP" altLang="en-US" sz="1200" b="1" dirty="0">
                <a:solidFill>
                  <a:schemeClr val="bg1">
                    <a:lumMod val="85000"/>
                  </a:schemeClr>
                </a:solidFill>
                <a:latin typeface="メイリオ" panose="020B0604030504040204" pitchFamily="50" charset="-128"/>
                <a:ea typeface="メイリオ" panose="020B0604030504040204" pitchFamily="50" charset="-128"/>
              </a:rPr>
              <a:t>クラウドストレージ</a:t>
            </a:r>
            <a:endParaRPr kumimoji="1" lang="ja-JP" altLang="en-US" sz="1200" b="1" dirty="0">
              <a:solidFill>
                <a:schemeClr val="bg1">
                  <a:lumMod val="85000"/>
                </a:schemeClr>
              </a:solidFill>
              <a:latin typeface="メイリオ" panose="020B0604030504040204" pitchFamily="50" charset="-128"/>
              <a:ea typeface="メイリオ" panose="020B0604030504040204" pitchFamily="50" charset="-128"/>
            </a:endParaRPr>
          </a:p>
        </p:txBody>
      </p:sp>
      <p:grpSp>
        <p:nvGrpSpPr>
          <p:cNvPr id="27" name="グループ化 26">
            <a:extLst>
              <a:ext uri="{FF2B5EF4-FFF2-40B4-BE49-F238E27FC236}">
                <a16:creationId xmlns:a16="http://schemas.microsoft.com/office/drawing/2014/main" id="{06AD07C0-AC9E-46DD-9ED4-681C06F0C851}"/>
              </a:ext>
            </a:extLst>
          </p:cNvPr>
          <p:cNvGrpSpPr>
            <a:grpSpLocks noChangeAspect="1"/>
          </p:cNvGrpSpPr>
          <p:nvPr/>
        </p:nvGrpSpPr>
        <p:grpSpPr>
          <a:xfrm>
            <a:off x="6502086" y="5343853"/>
            <a:ext cx="390797" cy="705602"/>
            <a:chOff x="2743201" y="3695701"/>
            <a:chExt cx="1371600" cy="2476499"/>
          </a:xfrm>
          <a:solidFill>
            <a:schemeClr val="bg1">
              <a:lumMod val="65000"/>
            </a:schemeClr>
          </a:solidFill>
        </p:grpSpPr>
        <p:sp>
          <p:nvSpPr>
            <p:cNvPr id="28" name="Freeform 17">
              <a:extLst>
                <a:ext uri="{FF2B5EF4-FFF2-40B4-BE49-F238E27FC236}">
                  <a16:creationId xmlns:a16="http://schemas.microsoft.com/office/drawing/2014/main" id="{C2911A72-A0CA-4E78-9C7A-3A896603FDF2}"/>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29" name="Freeform 18">
              <a:extLst>
                <a:ext uri="{FF2B5EF4-FFF2-40B4-BE49-F238E27FC236}">
                  <a16:creationId xmlns:a16="http://schemas.microsoft.com/office/drawing/2014/main" id="{13DAFC4C-DC81-4A5F-AA75-9DF194880C25}"/>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30" name="Rectangle 19">
              <a:extLst>
                <a:ext uri="{FF2B5EF4-FFF2-40B4-BE49-F238E27FC236}">
                  <a16:creationId xmlns:a16="http://schemas.microsoft.com/office/drawing/2014/main" id="{198DFC06-215E-4CEE-85EC-F5502F2171ED}"/>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pic>
        <p:nvPicPr>
          <p:cNvPr id="31" name="グラフィックス 30" descr="曇り">
            <a:extLst>
              <a:ext uri="{FF2B5EF4-FFF2-40B4-BE49-F238E27FC236}">
                <a16:creationId xmlns:a16="http://schemas.microsoft.com/office/drawing/2014/main" id="{85021DDF-A941-4F14-A5D6-43C65704DAD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970115" y="5229126"/>
            <a:ext cx="992997" cy="992997"/>
          </a:xfrm>
          <a:prstGeom prst="rect">
            <a:avLst/>
          </a:prstGeom>
        </p:spPr>
      </p:pic>
      <p:sp>
        <p:nvSpPr>
          <p:cNvPr id="32" name="矢印: 右 31">
            <a:extLst>
              <a:ext uri="{FF2B5EF4-FFF2-40B4-BE49-F238E27FC236}">
                <a16:creationId xmlns:a16="http://schemas.microsoft.com/office/drawing/2014/main" id="{93C21B8E-7B67-46EA-9F08-A78229F75055}"/>
              </a:ext>
            </a:extLst>
          </p:cNvPr>
          <p:cNvSpPr/>
          <p:nvPr/>
        </p:nvSpPr>
        <p:spPr>
          <a:xfrm rot="16200000" flipH="1">
            <a:off x="7322646" y="5596023"/>
            <a:ext cx="259103" cy="357791"/>
          </a:xfrm>
          <a:prstGeom prst="rightArrow">
            <a:avLst>
              <a:gd name="adj1" fmla="val 50000"/>
              <a:gd name="adj2" fmla="val 494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メイリオ" panose="020B0604030504040204" pitchFamily="50" charset="-128"/>
              <a:ea typeface="メイリオ" panose="020B0604030504040204" pitchFamily="50" charset="-128"/>
            </a:endParaRPr>
          </a:p>
        </p:txBody>
      </p:sp>
      <p:sp>
        <p:nvSpPr>
          <p:cNvPr id="33" name="四角形: 角を丸くする 32">
            <a:extLst>
              <a:ext uri="{FF2B5EF4-FFF2-40B4-BE49-F238E27FC236}">
                <a16:creationId xmlns:a16="http://schemas.microsoft.com/office/drawing/2014/main" id="{470B9B03-64A3-4452-8B48-223AAE5F17FE}"/>
              </a:ext>
            </a:extLst>
          </p:cNvPr>
          <p:cNvSpPr/>
          <p:nvPr/>
        </p:nvSpPr>
        <p:spPr bwMode="auto">
          <a:xfrm>
            <a:off x="7874956" y="2875324"/>
            <a:ext cx="1902580" cy="1276150"/>
          </a:xfrm>
          <a:prstGeom prst="roundRect">
            <a:avLst/>
          </a:prstGeom>
          <a:solidFill>
            <a:schemeClr val="accent2">
              <a:lumMod val="40000"/>
              <a:lumOff val="6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34" name="四角形: 角を丸くする 33">
            <a:extLst>
              <a:ext uri="{FF2B5EF4-FFF2-40B4-BE49-F238E27FC236}">
                <a16:creationId xmlns:a16="http://schemas.microsoft.com/office/drawing/2014/main" id="{CB6C3A33-14C9-4C13-A1DF-226618A44F90}"/>
              </a:ext>
            </a:extLst>
          </p:cNvPr>
          <p:cNvSpPr/>
          <p:nvPr/>
        </p:nvSpPr>
        <p:spPr bwMode="auto">
          <a:xfrm>
            <a:off x="1942888" y="5385295"/>
            <a:ext cx="2087532" cy="924025"/>
          </a:xfrm>
          <a:prstGeom prst="roundRect">
            <a:avLst/>
          </a:prstGeom>
          <a:solidFill>
            <a:schemeClr val="accent2">
              <a:lumMod val="40000"/>
              <a:lumOff val="6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35" name="テキスト ボックス 34">
            <a:extLst>
              <a:ext uri="{FF2B5EF4-FFF2-40B4-BE49-F238E27FC236}">
                <a16:creationId xmlns:a16="http://schemas.microsoft.com/office/drawing/2014/main" id="{E65738DD-2490-450A-9AC4-98FB490E1891}"/>
              </a:ext>
            </a:extLst>
          </p:cNvPr>
          <p:cNvSpPr txBox="1"/>
          <p:nvPr/>
        </p:nvSpPr>
        <p:spPr>
          <a:xfrm>
            <a:off x="2031044" y="5517232"/>
            <a:ext cx="1940714" cy="738664"/>
          </a:xfrm>
          <a:prstGeom prst="rect">
            <a:avLst/>
          </a:prstGeom>
          <a:noFill/>
        </p:spPr>
        <p:txBody>
          <a:bodyPr wrap="square" rtlCol="0">
            <a:spAutoFit/>
          </a:bodyPr>
          <a:lstStyle/>
          <a:p>
            <a:pPr algn="just">
              <a:spcAft>
                <a:spcPts val="0"/>
              </a:spcAft>
            </a:pPr>
            <a:r>
              <a:rPr lang="ja-JP" altLang="en-US" sz="1050" dirty="0">
                <a:latin typeface="メイリオ" panose="020B0604030504040204" pitchFamily="50" charset="-128"/>
                <a:ea typeface="メイリオ" panose="020B0604030504040204" pitchFamily="50" charset="-128"/>
                <a:cs typeface="ＭＳ Ｐゴシック" panose="020B0600070205080204" pitchFamily="50" charset="-128"/>
              </a:rPr>
              <a:t>スキャンと同時に</a:t>
            </a:r>
            <a:r>
              <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rPr>
              <a:t>OCR</a:t>
            </a:r>
            <a:r>
              <a:rPr lang="ja-JP" altLang="en-US" sz="1050" dirty="0">
                <a:latin typeface="メイリオ" panose="020B0604030504040204" pitchFamily="50" charset="-128"/>
                <a:ea typeface="メイリオ" panose="020B0604030504040204" pitchFamily="50" charset="-128"/>
                <a:cs typeface="ＭＳ Ｐゴシック" panose="020B0600070205080204" pitchFamily="50" charset="-128"/>
              </a:rPr>
              <a:t>処理し、テキスト付</a:t>
            </a:r>
            <a:r>
              <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rPr>
              <a:t>PDF</a:t>
            </a:r>
            <a:r>
              <a:rPr lang="ja-JP" altLang="en-US" sz="1050" dirty="0">
                <a:latin typeface="メイリオ" panose="020B0604030504040204" pitchFamily="50" charset="-128"/>
                <a:ea typeface="メイリオ" panose="020B0604030504040204" pitchFamily="50" charset="-128"/>
                <a:cs typeface="ＭＳ Ｐゴシック" panose="020B0600070205080204" pitchFamily="50" charset="-128"/>
              </a:rPr>
              <a:t>や</a:t>
            </a:r>
            <a:r>
              <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rPr>
              <a:t>Office</a:t>
            </a:r>
            <a:r>
              <a:rPr lang="ja-JP" altLang="en-US" sz="1050" dirty="0">
                <a:latin typeface="メイリオ" panose="020B0604030504040204" pitchFamily="50" charset="-128"/>
                <a:ea typeface="メイリオ" panose="020B0604030504040204" pitchFamily="50" charset="-128"/>
                <a:cs typeface="ＭＳ Ｐゴシック" panose="020B0600070205080204" pitchFamily="50" charset="-128"/>
              </a:rPr>
              <a:t>文書に変換</a:t>
            </a:r>
            <a:endPar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endParaRPr>
          </a:p>
          <a:p>
            <a:pPr algn="just">
              <a:spcAft>
                <a:spcPts val="0"/>
              </a:spcAft>
            </a:pPr>
            <a:r>
              <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rPr>
              <a:t>※</a:t>
            </a:r>
            <a:r>
              <a:rPr lang="ja-JP" altLang="en-US" sz="1050" dirty="0">
                <a:latin typeface="メイリオ" panose="020B0604030504040204" pitchFamily="50" charset="-128"/>
                <a:ea typeface="メイリオ" panose="020B0604030504040204" pitchFamily="50" charset="-128"/>
                <a:cs typeface="ＭＳ Ｐゴシック" panose="020B0600070205080204" pitchFamily="50" charset="-128"/>
              </a:rPr>
              <a:t>オプション機能</a:t>
            </a:r>
            <a:endPar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36" name="二等辺三角形 35">
            <a:extLst>
              <a:ext uri="{FF2B5EF4-FFF2-40B4-BE49-F238E27FC236}">
                <a16:creationId xmlns:a16="http://schemas.microsoft.com/office/drawing/2014/main" id="{E3C4F366-072B-48D1-A0FA-4FC71943E186}"/>
              </a:ext>
            </a:extLst>
          </p:cNvPr>
          <p:cNvSpPr/>
          <p:nvPr/>
        </p:nvSpPr>
        <p:spPr bwMode="auto">
          <a:xfrm rot="13588751">
            <a:off x="7830750" y="3431529"/>
            <a:ext cx="151588" cy="953379"/>
          </a:xfrm>
          <a:prstGeom prst="triangle">
            <a:avLst>
              <a:gd name="adj" fmla="val 55008"/>
            </a:avLst>
          </a:prstGeom>
          <a:solidFill>
            <a:schemeClr val="accent2">
              <a:lumMod val="40000"/>
              <a:lumOff val="60000"/>
            </a:schemeClr>
          </a:solidFill>
          <a:ln>
            <a:noFill/>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37" name="テキスト ボックス 36">
            <a:extLst>
              <a:ext uri="{FF2B5EF4-FFF2-40B4-BE49-F238E27FC236}">
                <a16:creationId xmlns:a16="http://schemas.microsoft.com/office/drawing/2014/main" id="{3F904D2C-9B99-4E44-857D-478CA434AFA4}"/>
              </a:ext>
            </a:extLst>
          </p:cNvPr>
          <p:cNvSpPr txBox="1"/>
          <p:nvPr/>
        </p:nvSpPr>
        <p:spPr>
          <a:xfrm>
            <a:off x="7922178" y="2979208"/>
            <a:ext cx="1771751" cy="1223412"/>
          </a:xfrm>
          <a:prstGeom prst="rect">
            <a:avLst/>
          </a:prstGeom>
          <a:noFill/>
        </p:spPr>
        <p:txBody>
          <a:bodyPr wrap="square" rtlCol="0">
            <a:spAutoFit/>
          </a:bodyPr>
          <a:lstStyle/>
          <a:p>
            <a:pPr algn="just">
              <a:spcAft>
                <a:spcPts val="0"/>
              </a:spcAft>
            </a:pPr>
            <a:r>
              <a:rPr lang="ja-JP" altLang="ja-JP" sz="1050" dirty="0">
                <a:latin typeface="メイリオ" panose="020B0604030504040204" pitchFamily="50" charset="-128"/>
                <a:ea typeface="メイリオ" panose="020B0604030504040204" pitchFamily="50" charset="-128"/>
                <a:cs typeface="ＭＳ Ｐゴシック" panose="020B0600070205080204" pitchFamily="50" charset="-128"/>
              </a:rPr>
              <a:t>あらかじめ決めておいた命名規則に基づいて任意のファイル名でスキャンが可能</a:t>
            </a:r>
            <a:endPar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endParaRPr>
          </a:p>
          <a:p>
            <a:pPr algn="just">
              <a:spcAft>
                <a:spcPts val="0"/>
              </a:spcAft>
            </a:pPr>
            <a:r>
              <a:rPr lang="ja-JP" altLang="en-US" sz="1050" dirty="0">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sz="1050" dirty="0" err="1">
                <a:latin typeface="メイリオ" panose="020B0604030504040204" pitchFamily="50" charset="-128"/>
                <a:ea typeface="メイリオ" panose="020B0604030504040204" pitchFamily="50" charset="-128"/>
                <a:cs typeface="ＭＳ Ｐゴシック" panose="020B0600070205080204" pitchFamily="50" charset="-128"/>
              </a:rPr>
              <a:t>UserID</a:t>
            </a:r>
            <a:r>
              <a:rPr lang="ja-JP" altLang="en-US" sz="1050" dirty="0">
                <a:latin typeface="メイリオ" panose="020B0604030504040204" pitchFamily="50" charset="-128"/>
                <a:ea typeface="メイリオ" panose="020B0604030504040204" pitchFamily="50" charset="-128"/>
                <a:cs typeface="ＭＳ Ｐゴシック" panose="020B0600070205080204" pitchFamily="50" charset="-128"/>
              </a:rPr>
              <a:t>＋タイムスタンプも付加できます</a:t>
            </a:r>
            <a:endPar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endParaRPr>
          </a:p>
          <a:p>
            <a:pPr algn="just">
              <a:spcAft>
                <a:spcPts val="0"/>
              </a:spcAft>
            </a:pPr>
            <a:endParaRPr lang="en-US" altLang="ja-JP" sz="105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grpSp>
        <p:nvGrpSpPr>
          <p:cNvPr id="38" name="グラフィックス 88">
            <a:extLst>
              <a:ext uri="{FF2B5EF4-FFF2-40B4-BE49-F238E27FC236}">
                <a16:creationId xmlns:a16="http://schemas.microsoft.com/office/drawing/2014/main" id="{08D6BA87-3232-4919-8493-488E521E73E6}"/>
              </a:ext>
            </a:extLst>
          </p:cNvPr>
          <p:cNvGrpSpPr/>
          <p:nvPr/>
        </p:nvGrpSpPr>
        <p:grpSpPr>
          <a:xfrm flipH="1">
            <a:off x="268772" y="3009887"/>
            <a:ext cx="800098" cy="1784974"/>
            <a:chOff x="-386521" y="2321158"/>
            <a:chExt cx="1084979" cy="2762386"/>
          </a:xfrm>
          <a:solidFill>
            <a:schemeClr val="bg1">
              <a:lumMod val="50000"/>
            </a:schemeClr>
          </a:solidFill>
        </p:grpSpPr>
        <p:sp>
          <p:nvSpPr>
            <p:cNvPr id="39" name="フリーフォーム: 図形 38">
              <a:extLst>
                <a:ext uri="{FF2B5EF4-FFF2-40B4-BE49-F238E27FC236}">
                  <a16:creationId xmlns:a16="http://schemas.microsoft.com/office/drawing/2014/main" id="{AA0A3BEA-533A-4E9A-A3E0-2CE08685CD2D}"/>
                </a:ext>
              </a:extLst>
            </p:cNvPr>
            <p:cNvSpPr/>
            <p:nvPr/>
          </p:nvSpPr>
          <p:spPr>
            <a:xfrm>
              <a:off x="-126423" y="2321158"/>
              <a:ext cx="323338" cy="484458"/>
            </a:xfrm>
            <a:custGeom>
              <a:avLst/>
              <a:gdLst>
                <a:gd name="connsiteX0" fmla="*/ 257538 w 323338"/>
                <a:gd name="connsiteY0" fmla="*/ 436789 h 484458"/>
                <a:gd name="connsiteX1" fmla="*/ 291532 w 323338"/>
                <a:gd name="connsiteY1" fmla="*/ 101604 h 484458"/>
                <a:gd name="connsiteX2" fmla="*/ 67854 w 323338"/>
                <a:gd name="connsiteY2" fmla="*/ 50714 h 484458"/>
                <a:gd name="connsiteX3" fmla="*/ 33832 w 323338"/>
                <a:gd name="connsiteY3" fmla="*/ 385857 h 484458"/>
                <a:gd name="connsiteX4" fmla="*/ 257538 w 323338"/>
                <a:gd name="connsiteY4" fmla="*/ 436789 h 484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338" h="484458">
                  <a:moveTo>
                    <a:pt x="257538" y="436789"/>
                  </a:moveTo>
                  <a:cubicBezTo>
                    <a:pt x="328673" y="358345"/>
                    <a:pt x="343888" y="208227"/>
                    <a:pt x="291532" y="101604"/>
                  </a:cubicBezTo>
                  <a:cubicBezTo>
                    <a:pt x="239123" y="-4934"/>
                    <a:pt x="138960" y="-27774"/>
                    <a:pt x="67854" y="50714"/>
                  </a:cubicBezTo>
                  <a:cubicBezTo>
                    <a:pt x="-3309" y="129202"/>
                    <a:pt x="-18524" y="279271"/>
                    <a:pt x="33832" y="385857"/>
                  </a:cubicBezTo>
                  <a:cubicBezTo>
                    <a:pt x="86241" y="492475"/>
                    <a:pt x="186375" y="515272"/>
                    <a:pt x="257538" y="436789"/>
                  </a:cubicBezTo>
                  <a:close/>
                </a:path>
              </a:pathLst>
            </a:custGeom>
            <a:grpFill/>
            <a:ln w="9525" cap="flat">
              <a:noFill/>
              <a:prstDash val="solid"/>
              <a:miter/>
            </a:ln>
          </p:spPr>
          <p:txBody>
            <a:bodyPr rtlCol="0" anchor="ctr"/>
            <a:lstStyle/>
            <a:p>
              <a:endParaRPr lang="ja-JP" altLang="en-US"/>
            </a:p>
          </p:txBody>
        </p:sp>
        <p:sp>
          <p:nvSpPr>
            <p:cNvPr id="40" name="フリーフォーム: 図形 39">
              <a:extLst>
                <a:ext uri="{FF2B5EF4-FFF2-40B4-BE49-F238E27FC236}">
                  <a16:creationId xmlns:a16="http://schemas.microsoft.com/office/drawing/2014/main" id="{F109E27C-7FF5-4023-9DC3-4F4DDE964551}"/>
                </a:ext>
              </a:extLst>
            </p:cNvPr>
            <p:cNvSpPr/>
            <p:nvPr/>
          </p:nvSpPr>
          <p:spPr>
            <a:xfrm>
              <a:off x="-386521" y="2795825"/>
              <a:ext cx="1084979" cy="2287719"/>
            </a:xfrm>
            <a:custGeom>
              <a:avLst/>
              <a:gdLst>
                <a:gd name="connsiteX0" fmla="*/ 1066781 w 1084979"/>
                <a:gd name="connsiteY0" fmla="*/ 829372 h 2287718"/>
                <a:gd name="connsiteX1" fmla="*/ 1066809 w 1084979"/>
                <a:gd name="connsiteY1" fmla="*/ 697470 h 2287718"/>
                <a:gd name="connsiteX2" fmla="*/ 849925 w 1084979"/>
                <a:gd name="connsiteY2" fmla="*/ 342394 h 2287718"/>
                <a:gd name="connsiteX3" fmla="*/ 687218 w 1084979"/>
                <a:gd name="connsiteY3" fmla="*/ 76023 h 2287718"/>
                <a:gd name="connsiteX4" fmla="*/ 677140 w 1084979"/>
                <a:gd name="connsiteY4" fmla="*/ 63702 h 2287718"/>
                <a:gd name="connsiteX5" fmla="*/ 429797 w 1084979"/>
                <a:gd name="connsiteY5" fmla="*/ 143659 h 2287718"/>
                <a:gd name="connsiteX6" fmla="*/ 317452 w 1084979"/>
                <a:gd name="connsiteY6" fmla="*/ 484900 h 2287718"/>
                <a:gd name="connsiteX7" fmla="*/ 89196 w 1084979"/>
                <a:gd name="connsiteY7" fmla="*/ 357962 h 2287718"/>
                <a:gd name="connsiteX8" fmla="*/ 7593 w 1084979"/>
                <a:gd name="connsiteY8" fmla="*/ 407678 h 2287718"/>
                <a:gd name="connsiteX9" fmla="*/ 40775 w 1084979"/>
                <a:gd name="connsiteY9" fmla="*/ 529821 h 2287718"/>
                <a:gd name="connsiteX10" fmla="*/ 327446 w 1084979"/>
                <a:gd name="connsiteY10" fmla="*/ 733734 h 2287718"/>
                <a:gd name="connsiteX11" fmla="*/ 420927 w 1084979"/>
                <a:gd name="connsiteY11" fmla="*/ 694025 h 2287718"/>
                <a:gd name="connsiteX12" fmla="*/ 442458 w 1084979"/>
                <a:gd name="connsiteY12" fmla="*/ 620086 h 2287718"/>
                <a:gd name="connsiteX13" fmla="*/ 490376 w 1084979"/>
                <a:gd name="connsiteY13" fmla="*/ 1045069 h 2287718"/>
                <a:gd name="connsiteX14" fmla="*/ 325226 w 1084979"/>
                <a:gd name="connsiteY14" fmla="*/ 2156593 h 2287718"/>
                <a:gd name="connsiteX15" fmla="*/ 376935 w 1084979"/>
                <a:gd name="connsiteY15" fmla="*/ 2280291 h 2287718"/>
                <a:gd name="connsiteX16" fmla="*/ 465307 w 1084979"/>
                <a:gd name="connsiteY16" fmla="*/ 2218841 h 2287718"/>
                <a:gd name="connsiteX17" fmla="*/ 626358 w 1084979"/>
                <a:gd name="connsiteY17" fmla="*/ 1554702 h 2287718"/>
                <a:gd name="connsiteX18" fmla="*/ 643682 w 1084979"/>
                <a:gd name="connsiteY18" fmla="*/ 1666585 h 2287718"/>
                <a:gd name="connsiteX19" fmla="*/ 650558 w 1084979"/>
                <a:gd name="connsiteY19" fmla="*/ 1699474 h 2287718"/>
                <a:gd name="connsiteX20" fmla="*/ 661254 w 1084979"/>
                <a:gd name="connsiteY20" fmla="*/ 1729968 h 2287718"/>
                <a:gd name="connsiteX21" fmla="*/ 921120 w 1084979"/>
                <a:gd name="connsiteY21" fmla="*/ 2226366 h 2287718"/>
                <a:gd name="connsiteX22" fmla="*/ 1022685 w 1084979"/>
                <a:gd name="connsiteY22" fmla="*/ 2254373 h 2287718"/>
                <a:gd name="connsiteX23" fmla="*/ 1041435 w 1084979"/>
                <a:gd name="connsiteY23" fmla="*/ 2102199 h 2287718"/>
                <a:gd name="connsiteX24" fmla="*/ 837379 w 1084979"/>
                <a:gd name="connsiteY24" fmla="*/ 1589777 h 2287718"/>
                <a:gd name="connsiteX25" fmla="*/ 743277 w 1084979"/>
                <a:gd name="connsiteY25" fmla="*/ 506093 h 2287718"/>
                <a:gd name="connsiteX26" fmla="*/ 978746 w 1084979"/>
                <a:gd name="connsiteY26" fmla="*/ 829366 h 2287718"/>
                <a:gd name="connsiteX27" fmla="*/ 1066781 w 1084979"/>
                <a:gd name="connsiteY27" fmla="*/ 829372 h 2287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84979" h="2287718">
                  <a:moveTo>
                    <a:pt x="1066781" y="829372"/>
                  </a:moveTo>
                  <a:cubicBezTo>
                    <a:pt x="1091092" y="792989"/>
                    <a:pt x="1091121" y="733896"/>
                    <a:pt x="1066809" y="697470"/>
                  </a:cubicBezTo>
                  <a:lnTo>
                    <a:pt x="849925" y="342394"/>
                  </a:lnTo>
                  <a:lnTo>
                    <a:pt x="687218" y="76023"/>
                  </a:lnTo>
                  <a:cubicBezTo>
                    <a:pt x="684074" y="71308"/>
                    <a:pt x="680593" y="67486"/>
                    <a:pt x="677140" y="63702"/>
                  </a:cubicBezTo>
                  <a:cubicBezTo>
                    <a:pt x="607942" y="-48262"/>
                    <a:pt x="474461" y="8097"/>
                    <a:pt x="429797" y="143659"/>
                  </a:cubicBezTo>
                  <a:lnTo>
                    <a:pt x="317452" y="484900"/>
                  </a:lnTo>
                  <a:lnTo>
                    <a:pt x="89196" y="357962"/>
                  </a:lnTo>
                  <a:cubicBezTo>
                    <a:pt x="57502" y="337943"/>
                    <a:pt x="20983" y="360196"/>
                    <a:pt x="7593" y="407678"/>
                  </a:cubicBezTo>
                  <a:cubicBezTo>
                    <a:pt x="-5743" y="455122"/>
                    <a:pt x="9080" y="509802"/>
                    <a:pt x="40775" y="529821"/>
                  </a:cubicBezTo>
                  <a:lnTo>
                    <a:pt x="327446" y="733734"/>
                  </a:lnTo>
                  <a:cubicBezTo>
                    <a:pt x="372502" y="762753"/>
                    <a:pt x="408266" y="726500"/>
                    <a:pt x="420927" y="694025"/>
                  </a:cubicBezTo>
                  <a:cubicBezTo>
                    <a:pt x="421656" y="692216"/>
                    <a:pt x="442458" y="620086"/>
                    <a:pt x="442458" y="620086"/>
                  </a:cubicBezTo>
                  <a:lnTo>
                    <a:pt x="490376" y="1045069"/>
                  </a:lnTo>
                  <a:lnTo>
                    <a:pt x="325226" y="2156593"/>
                  </a:lnTo>
                  <a:cubicBezTo>
                    <a:pt x="315120" y="2207698"/>
                    <a:pt x="338249" y="2263050"/>
                    <a:pt x="376935" y="2280291"/>
                  </a:cubicBezTo>
                  <a:cubicBezTo>
                    <a:pt x="415617" y="2297452"/>
                    <a:pt x="455197" y="2269945"/>
                    <a:pt x="465307" y="2218841"/>
                  </a:cubicBezTo>
                  <a:lnTo>
                    <a:pt x="626358" y="1554702"/>
                  </a:lnTo>
                  <a:lnTo>
                    <a:pt x="643682" y="1666585"/>
                  </a:lnTo>
                  <a:cubicBezTo>
                    <a:pt x="645140" y="1678148"/>
                    <a:pt x="647497" y="1689129"/>
                    <a:pt x="650558" y="1699474"/>
                  </a:cubicBezTo>
                  <a:cubicBezTo>
                    <a:pt x="653310" y="1709987"/>
                    <a:pt x="656788" y="1720209"/>
                    <a:pt x="661254" y="1729968"/>
                  </a:cubicBezTo>
                  <a:lnTo>
                    <a:pt x="921120" y="2226366"/>
                  </a:lnTo>
                  <a:cubicBezTo>
                    <a:pt x="943998" y="2276120"/>
                    <a:pt x="989474" y="2288699"/>
                    <a:pt x="1022685" y="2254373"/>
                  </a:cubicBezTo>
                  <a:cubicBezTo>
                    <a:pt x="1055920" y="2220138"/>
                    <a:pt x="1064316" y="2152001"/>
                    <a:pt x="1041435" y="2102199"/>
                  </a:cubicBezTo>
                  <a:lnTo>
                    <a:pt x="837379" y="1589777"/>
                  </a:lnTo>
                  <a:lnTo>
                    <a:pt x="743277" y="506093"/>
                  </a:lnTo>
                  <a:lnTo>
                    <a:pt x="978746" y="829366"/>
                  </a:lnTo>
                  <a:cubicBezTo>
                    <a:pt x="1003054" y="865798"/>
                    <a:pt x="1042469" y="865798"/>
                    <a:pt x="1066781" y="829372"/>
                  </a:cubicBezTo>
                  <a:close/>
                </a:path>
              </a:pathLst>
            </a:custGeom>
            <a:grpFill/>
            <a:ln w="9525" cap="flat">
              <a:noFill/>
              <a:prstDash val="solid"/>
              <a:miter/>
            </a:ln>
          </p:spPr>
          <p:txBody>
            <a:bodyPr rtlCol="0" anchor="ctr"/>
            <a:lstStyle/>
            <a:p>
              <a:endParaRPr lang="ja-JP" altLang="en-US" dirty="0"/>
            </a:p>
          </p:txBody>
        </p:sp>
      </p:grpSp>
      <p:sp>
        <p:nvSpPr>
          <p:cNvPr id="41" name="正方形/長方形 40">
            <a:extLst>
              <a:ext uri="{FF2B5EF4-FFF2-40B4-BE49-F238E27FC236}">
                <a16:creationId xmlns:a16="http://schemas.microsoft.com/office/drawing/2014/main" id="{E66DA006-2AD8-4BC1-B557-572AFC61602C}"/>
              </a:ext>
            </a:extLst>
          </p:cNvPr>
          <p:cNvSpPr/>
          <p:nvPr/>
        </p:nvSpPr>
        <p:spPr bwMode="auto">
          <a:xfrm>
            <a:off x="489000" y="1124744"/>
            <a:ext cx="8928000" cy="1212292"/>
          </a:xfrm>
          <a:prstGeom prst="rect">
            <a:avLst/>
          </a:prstGeom>
          <a:solidFill>
            <a:srgbClr val="FFFFFF">
              <a:lumMod val="85000"/>
            </a:srgbClr>
          </a:solidFill>
          <a:ln>
            <a:noFill/>
          </a:ln>
          <a:effectLst/>
        </p:spPr>
        <p:txBody>
          <a:bodyPr vert="horz" wrap="square" lIns="252000" tIns="45720" rIns="252000" bIns="0" numCol="1" rtlCol="0" anchor="ctr" anchorCtr="0" compatLnSpc="1">
            <a:prstTxWarp prst="textNoShape">
              <a:avLst/>
            </a:prstTxWarp>
          </a:bodyPr>
          <a:lstStyle/>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kumimoji="0" lang="ja-JP" altLang="en-US" sz="1500" kern="0" dirty="0">
                <a:solidFill>
                  <a:srgbClr val="000000"/>
                </a:solidFill>
                <a:latin typeface="メイリオ" panose="020B0604030504040204" pitchFamily="50" charset="-128"/>
                <a:ea typeface="メイリオ" panose="020B0604030504040204" pitchFamily="50" charset="-128"/>
              </a:rPr>
              <a:t>個人認証により個人に紐づく送付先が表示され誤送信を防止します。</a:t>
            </a:r>
            <a:endParaRPr kumimoji="0" lang="en-US" altLang="ja-JP" sz="1500" kern="0" dirty="0">
              <a:solidFill>
                <a:srgbClr val="000000"/>
              </a:solidFill>
              <a:latin typeface="メイリオ" panose="020B0604030504040204" pitchFamily="50" charset="-128"/>
              <a:ea typeface="メイリオ" panose="020B0604030504040204" pitchFamily="50" charset="-128"/>
            </a:endParaRPr>
          </a:p>
          <a:p>
            <a:pPr marL="216000" indent="-216000" algn="just" fontAlgn="auto">
              <a:lnSpc>
                <a:spcPct val="120000"/>
              </a:lnSpc>
              <a:spcBef>
                <a:spcPts val="200"/>
              </a:spcBef>
              <a:spcAft>
                <a:spcPts val="0"/>
              </a:spcAft>
              <a:buClr>
                <a:srgbClr val="FFFFFF">
                  <a:lumMod val="50000"/>
                </a:srgbClr>
              </a:buClr>
              <a:buSzPct val="80000"/>
              <a:buFont typeface="Wingdings" panose="05000000000000000000" pitchFamily="2" charset="2"/>
              <a:buChar char="l"/>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スキャンの設定を管理者が一元管理。</a:t>
            </a:r>
            <a:r>
              <a:rPr lang="ja-JP" altLang="ja-JP" sz="1500" dirty="0">
                <a:latin typeface="メイリオ" panose="020B0604030504040204" pitchFamily="50" charset="-128"/>
                <a:ea typeface="メイリオ" panose="020B0604030504040204" pitchFamily="50" charset="-128"/>
                <a:cs typeface="ＭＳ Ｐゴシック" panose="020B0600070205080204" pitchFamily="50" charset="-128"/>
              </a:rPr>
              <a:t>新機種導入時や組織変更時もサーバー側の設定変更だけで複合機単位の</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アドレス帳登録等の</a:t>
            </a:r>
            <a:r>
              <a:rPr lang="ja-JP" altLang="ja-JP" sz="1500" dirty="0">
                <a:latin typeface="メイリオ" panose="020B0604030504040204" pitchFamily="50" charset="-128"/>
                <a:ea typeface="メイリオ" panose="020B0604030504040204" pitchFamily="50" charset="-128"/>
                <a:cs typeface="ＭＳ Ｐゴシック" panose="020B0600070205080204" pitchFamily="50" charset="-128"/>
              </a:rPr>
              <a:t>設定は不要</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です。</a:t>
            </a:r>
            <a:endPar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a:p>
            <a:pPr marL="216000" indent="-216000" algn="just" fontAlgn="auto">
              <a:lnSpc>
                <a:spcPct val="120000"/>
              </a:lnSpc>
              <a:spcBef>
                <a:spcPts val="200"/>
              </a:spcBef>
              <a:spcAft>
                <a:spcPts val="0"/>
              </a:spcAft>
              <a:buClr>
                <a:srgbClr val="FFFFFF">
                  <a:lumMod val="50000"/>
                </a:srgbClr>
              </a:buClr>
              <a:buSzPct val="80000"/>
              <a:buFont typeface="Wingdings" panose="05000000000000000000" pitchFamily="2" charset="2"/>
              <a:buChar char="l"/>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マルチメーカー対応で、メーカーや機種が異なっても同じ設定・操作方法でどこでもスキャン！</a:t>
            </a:r>
            <a:endParaRPr lang="ja-JP"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42" name="タイトル 1">
            <a:extLst>
              <a:ext uri="{FF2B5EF4-FFF2-40B4-BE49-F238E27FC236}">
                <a16:creationId xmlns:a16="http://schemas.microsoft.com/office/drawing/2014/main" id="{48D0D291-B3A3-43E4-983A-ED0B7E6B4A00}"/>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en-US" altLang="ja-JP" kern="0" dirty="0" err="1"/>
              <a:t>MultiScan</a:t>
            </a:r>
            <a:r>
              <a:rPr lang="ja-JP" altLang="en-US" kern="0" dirty="0"/>
              <a:t>！とは</a:t>
            </a:r>
          </a:p>
        </p:txBody>
      </p:sp>
    </p:spTree>
    <p:extLst>
      <p:ext uri="{BB962C8B-B14F-4D97-AF65-F5344CB8AC3E}">
        <p14:creationId xmlns:p14="http://schemas.microsoft.com/office/powerpoint/2010/main" val="2188893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4</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0F10D64F-3DC3-4287-9C8C-D263EFF3D523}"/>
              </a:ext>
            </a:extLst>
          </p:cNvPr>
          <p:cNvSpPr/>
          <p:nvPr/>
        </p:nvSpPr>
        <p:spPr>
          <a:xfrm>
            <a:off x="4962525" y="3747169"/>
            <a:ext cx="4608513" cy="1770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7" name="Picture 30">
            <a:extLst>
              <a:ext uri="{FF2B5EF4-FFF2-40B4-BE49-F238E27FC236}">
                <a16:creationId xmlns:a16="http://schemas.microsoft.com/office/drawing/2014/main" id="{8730577E-A817-42D0-A4BD-648863A5528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42188" y="3820194"/>
            <a:ext cx="2165350" cy="15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1">
            <a:extLst>
              <a:ext uri="{FF2B5EF4-FFF2-40B4-BE49-F238E27FC236}">
                <a16:creationId xmlns:a16="http://schemas.microsoft.com/office/drawing/2014/main" id="{90EE4DEE-D8D1-49BA-B743-72FB89CDA1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5550" y="3820194"/>
            <a:ext cx="2166938" cy="15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テキスト ボックス 3">
            <a:extLst>
              <a:ext uri="{FF2B5EF4-FFF2-40B4-BE49-F238E27FC236}">
                <a16:creationId xmlns:a16="http://schemas.microsoft.com/office/drawing/2014/main" id="{890E3BA6-C4D7-491C-96AA-4CB8C76BF26E}"/>
              </a:ext>
            </a:extLst>
          </p:cNvPr>
          <p:cNvSpPr txBox="1">
            <a:spLocks noChangeArrowheads="1"/>
          </p:cNvSpPr>
          <p:nvPr/>
        </p:nvSpPr>
        <p:spPr bwMode="auto">
          <a:xfrm>
            <a:off x="5035550" y="3645146"/>
            <a:ext cx="21669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pPr algn="ctr"/>
            <a:r>
              <a:rPr lang="ja-JP" altLang="en-US" sz="1000" dirty="0">
                <a:latin typeface="メイリオ" panose="020B0604030504040204" pitchFamily="50" charset="-128"/>
                <a:ea typeface="メイリオ" panose="020B0604030504040204" pitchFamily="50" charset="-128"/>
              </a:rPr>
              <a:t>フォルダー送信画面</a:t>
            </a:r>
          </a:p>
        </p:txBody>
      </p:sp>
      <p:sp>
        <p:nvSpPr>
          <p:cNvPr id="10" name="テキスト ボックス 37">
            <a:extLst>
              <a:ext uri="{FF2B5EF4-FFF2-40B4-BE49-F238E27FC236}">
                <a16:creationId xmlns:a16="http://schemas.microsoft.com/office/drawing/2014/main" id="{02D35156-1404-4E6E-B535-5B2FF77011F2}"/>
              </a:ext>
            </a:extLst>
          </p:cNvPr>
          <p:cNvSpPr txBox="1">
            <a:spLocks noChangeArrowheads="1"/>
          </p:cNvSpPr>
          <p:nvPr/>
        </p:nvSpPr>
        <p:spPr bwMode="auto">
          <a:xfrm>
            <a:off x="7354888" y="3645147"/>
            <a:ext cx="216693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pPr algn="ctr"/>
            <a:r>
              <a:rPr lang="ja-JP" altLang="en-US" sz="1000">
                <a:latin typeface="メイリオ" panose="020B0604030504040204" pitchFamily="50" charset="-128"/>
                <a:ea typeface="メイリオ" panose="020B0604030504040204" pitchFamily="50" charset="-128"/>
              </a:rPr>
              <a:t>メール送信画面</a:t>
            </a:r>
          </a:p>
        </p:txBody>
      </p:sp>
      <p:pic>
        <p:nvPicPr>
          <p:cNvPr id="11" name="Picture 35">
            <a:extLst>
              <a:ext uri="{FF2B5EF4-FFF2-40B4-BE49-F238E27FC236}">
                <a16:creationId xmlns:a16="http://schemas.microsoft.com/office/drawing/2014/main" id="{F4CF5782-C7FF-41AD-BD22-DD454F7590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220816"/>
            <a:ext cx="2601913"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2" name="Picture 37">
            <a:extLst>
              <a:ext uri="{FF2B5EF4-FFF2-40B4-BE49-F238E27FC236}">
                <a16:creationId xmlns:a16="http://schemas.microsoft.com/office/drawing/2014/main" id="{B9DC9800-3243-4131-AE47-1BC71BA075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925" y="3789016"/>
            <a:ext cx="2208213"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3" name="Picture 36">
            <a:extLst>
              <a:ext uri="{FF2B5EF4-FFF2-40B4-BE49-F238E27FC236}">
                <a16:creationId xmlns:a16="http://schemas.microsoft.com/office/drawing/2014/main" id="{6970A1E7-DC6C-4561-A7C3-8CA70D2EA5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8388" y="3901729"/>
            <a:ext cx="1844675"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タイトル 1">
            <a:extLst>
              <a:ext uri="{FF2B5EF4-FFF2-40B4-BE49-F238E27FC236}">
                <a16:creationId xmlns:a16="http://schemas.microsoft.com/office/drawing/2014/main" id="{B4E8D905-F60E-49A7-996E-56CF6C4291F8}"/>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導入メリット１</a:t>
            </a:r>
          </a:p>
        </p:txBody>
      </p:sp>
      <p:sp>
        <p:nvSpPr>
          <p:cNvPr id="15" name="Rectangle 20">
            <a:extLst>
              <a:ext uri="{FF2B5EF4-FFF2-40B4-BE49-F238E27FC236}">
                <a16:creationId xmlns:a16="http://schemas.microsoft.com/office/drawing/2014/main" id="{50629167-33F2-4217-B538-7D71810B0972}"/>
              </a:ext>
            </a:extLst>
          </p:cNvPr>
          <p:cNvSpPr/>
          <p:nvPr/>
        </p:nvSpPr>
        <p:spPr bwMode="auto">
          <a:xfrm>
            <a:off x="236960" y="3284984"/>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Rectangle 20">
            <a:extLst>
              <a:ext uri="{FF2B5EF4-FFF2-40B4-BE49-F238E27FC236}">
                <a16:creationId xmlns:a16="http://schemas.microsoft.com/office/drawing/2014/main" id="{A39045A8-5C91-4DA7-AB54-2F13B15D9A46}"/>
              </a:ext>
            </a:extLst>
          </p:cNvPr>
          <p:cNvSpPr/>
          <p:nvPr/>
        </p:nvSpPr>
        <p:spPr bwMode="auto">
          <a:xfrm>
            <a:off x="308960" y="3284984"/>
            <a:ext cx="4284000" cy="2160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ja-JP" altLang="en-US"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一般的な複合機パネルのアドレス帳例</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Rectangle 20">
            <a:extLst>
              <a:ext uri="{FF2B5EF4-FFF2-40B4-BE49-F238E27FC236}">
                <a16:creationId xmlns:a16="http://schemas.microsoft.com/office/drawing/2014/main" id="{65417B8A-B9C7-4EDF-B9F9-61B05767A7D7}"/>
              </a:ext>
            </a:extLst>
          </p:cNvPr>
          <p:cNvSpPr/>
          <p:nvPr/>
        </p:nvSpPr>
        <p:spPr bwMode="auto">
          <a:xfrm>
            <a:off x="5061496" y="3284984"/>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Rectangle 20">
            <a:extLst>
              <a:ext uri="{FF2B5EF4-FFF2-40B4-BE49-F238E27FC236}">
                <a16:creationId xmlns:a16="http://schemas.microsoft.com/office/drawing/2014/main" id="{F5039A2C-9DBB-4573-A315-106A6EB5845D}"/>
              </a:ext>
            </a:extLst>
          </p:cNvPr>
          <p:cNvSpPr/>
          <p:nvPr/>
        </p:nvSpPr>
        <p:spPr bwMode="auto">
          <a:xfrm>
            <a:off x="5133496" y="3284984"/>
            <a:ext cx="4176000" cy="2160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en-US" altLang="ja-JP" sz="1600" b="1" dirty="0" err="1">
                <a:solidFill>
                  <a:schemeClr val="tx1"/>
                </a:solidFill>
                <a:latin typeface="Arial" panose="020B0604020202020204" pitchFamily="34" charset="0"/>
                <a:ea typeface="メイリオ" panose="020B0604030504040204" pitchFamily="50" charset="-128"/>
                <a:cs typeface="Arial" panose="020B0604020202020204" pitchFamily="34" charset="0"/>
              </a:rPr>
              <a:t>MultiScan</a:t>
            </a:r>
            <a:r>
              <a:rPr lang="ja-JP" altLang="en-US"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！の複合機パネル</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吹き出し: 円形 18">
            <a:extLst>
              <a:ext uri="{FF2B5EF4-FFF2-40B4-BE49-F238E27FC236}">
                <a16:creationId xmlns:a16="http://schemas.microsoft.com/office/drawing/2014/main" id="{9FCF03A4-2AC9-47A7-A3C0-3F94415341DF}"/>
              </a:ext>
            </a:extLst>
          </p:cNvPr>
          <p:cNvSpPr/>
          <p:nvPr/>
        </p:nvSpPr>
        <p:spPr bwMode="auto">
          <a:xfrm>
            <a:off x="1705943" y="5009110"/>
            <a:ext cx="2166937" cy="1372218"/>
          </a:xfrm>
          <a:prstGeom prst="wedgeEllipseCallout">
            <a:avLst>
              <a:gd name="adj1" fmla="val -62740"/>
              <a:gd name="adj2" fmla="val -12119"/>
            </a:avLst>
          </a:prstGeom>
          <a:solidFill>
            <a:srgbClr val="FFFF99"/>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0" name="テキスト ボックス 2">
            <a:extLst>
              <a:ext uri="{FF2B5EF4-FFF2-40B4-BE49-F238E27FC236}">
                <a16:creationId xmlns:a16="http://schemas.microsoft.com/office/drawing/2014/main" id="{0444B866-AC9D-4FEC-991F-FD3E6656150C}"/>
              </a:ext>
            </a:extLst>
          </p:cNvPr>
          <p:cNvSpPr txBox="1">
            <a:spLocks noChangeArrowheads="1"/>
          </p:cNvSpPr>
          <p:nvPr/>
        </p:nvSpPr>
        <p:spPr bwMode="auto">
          <a:xfrm>
            <a:off x="1905888" y="5425314"/>
            <a:ext cx="19380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ja-JP" altLang="en-US" sz="1200" b="1" dirty="0">
                <a:latin typeface="メイリオ" panose="020B0604030504040204" pitchFamily="50" charset="-128"/>
                <a:ea typeface="メイリオ" panose="020B0604030504040204" pitchFamily="50" charset="-128"/>
              </a:rPr>
              <a:t>スキャンした機密文書を誤って他の人のメールに送信してしまった</a:t>
            </a:r>
            <a:r>
              <a:rPr lang="en-US" altLang="ja-JP" sz="1200" b="1" dirty="0">
                <a:latin typeface="メイリオ" panose="020B0604030504040204" pitchFamily="50" charset="-128"/>
                <a:ea typeface="メイリオ" panose="020B0604030504040204" pitchFamily="50" charset="-128"/>
              </a:rPr>
              <a:t>…</a:t>
            </a:r>
            <a:endParaRPr lang="ja-JP" altLang="en-US" sz="1200" b="1" dirty="0">
              <a:latin typeface="メイリオ" panose="020B0604030504040204" pitchFamily="50" charset="-128"/>
              <a:ea typeface="メイリオ" panose="020B0604030504040204" pitchFamily="50" charset="-128"/>
            </a:endParaRPr>
          </a:p>
        </p:txBody>
      </p:sp>
      <p:sp>
        <p:nvSpPr>
          <p:cNvPr id="21" name="矢印: 右 20">
            <a:extLst>
              <a:ext uri="{FF2B5EF4-FFF2-40B4-BE49-F238E27FC236}">
                <a16:creationId xmlns:a16="http://schemas.microsoft.com/office/drawing/2014/main" id="{7CD4C32A-40EC-45FC-8D9F-1C24A58CE784}"/>
              </a:ext>
            </a:extLst>
          </p:cNvPr>
          <p:cNvSpPr/>
          <p:nvPr/>
        </p:nvSpPr>
        <p:spPr>
          <a:xfrm>
            <a:off x="4340572" y="3887908"/>
            <a:ext cx="504776" cy="1951474"/>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pic>
        <p:nvPicPr>
          <p:cNvPr id="22" name="図 21">
            <a:extLst>
              <a:ext uri="{FF2B5EF4-FFF2-40B4-BE49-F238E27FC236}">
                <a16:creationId xmlns:a16="http://schemas.microsoft.com/office/drawing/2014/main" id="{1FE499F2-9A27-4276-9E64-395E2EE0228D}"/>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789682" y="5064373"/>
            <a:ext cx="1732143" cy="1398087"/>
          </a:xfrm>
          <a:prstGeom prst="rect">
            <a:avLst/>
          </a:prstGeom>
        </p:spPr>
      </p:pic>
      <p:sp>
        <p:nvSpPr>
          <p:cNvPr id="23" name="正方形/長方形 22">
            <a:extLst>
              <a:ext uri="{FF2B5EF4-FFF2-40B4-BE49-F238E27FC236}">
                <a16:creationId xmlns:a16="http://schemas.microsoft.com/office/drawing/2014/main" id="{E5F94F60-2BC0-40C0-9C88-D8D450251DB4}"/>
              </a:ext>
            </a:extLst>
          </p:cNvPr>
          <p:cNvSpPr/>
          <p:nvPr/>
        </p:nvSpPr>
        <p:spPr>
          <a:xfrm>
            <a:off x="236960" y="1916832"/>
            <a:ext cx="4356000" cy="398844"/>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8A697C0A-17D2-4AA1-81C5-912C7A0A4D0C}"/>
              </a:ext>
            </a:extLst>
          </p:cNvPr>
          <p:cNvSpPr txBox="1"/>
          <p:nvPr/>
        </p:nvSpPr>
        <p:spPr>
          <a:xfrm>
            <a:off x="385192" y="1931588"/>
            <a:ext cx="1687488" cy="400110"/>
          </a:xfrm>
          <a:prstGeom prst="rect">
            <a:avLst/>
          </a:prstGeom>
          <a:noFill/>
        </p:spPr>
        <p:txBody>
          <a:bodyPr wrap="square" rtlCol="0">
            <a:spAutoFit/>
          </a:bodyPr>
          <a:lstStyle/>
          <a:p>
            <a:r>
              <a:rPr lang="en-US" altLang="ja-JP" sz="2000" b="1" dirty="0">
                <a:solidFill>
                  <a:schemeClr val="bg1"/>
                </a:solidFill>
                <a:latin typeface="メイリオ" panose="020B0604030504040204" pitchFamily="50" charset="-128"/>
                <a:ea typeface="メイリオ" panose="020B0604030504040204" pitchFamily="50" charset="-128"/>
              </a:rPr>
              <a:t>Before</a:t>
            </a:r>
            <a:endParaRPr kumimoji="1" lang="ja-JP" altLang="en-US" sz="2000" b="1" dirty="0">
              <a:solidFill>
                <a:schemeClr val="bg1"/>
              </a:solidFill>
              <a:latin typeface="メイリオ" panose="020B0604030504040204" pitchFamily="50" charset="-128"/>
              <a:ea typeface="メイリオ" panose="020B0604030504040204" pitchFamily="50" charset="-128"/>
            </a:endParaRPr>
          </a:p>
        </p:txBody>
      </p:sp>
      <p:sp>
        <p:nvSpPr>
          <p:cNvPr id="25" name="正方形/長方形 24">
            <a:extLst>
              <a:ext uri="{FF2B5EF4-FFF2-40B4-BE49-F238E27FC236}">
                <a16:creationId xmlns:a16="http://schemas.microsoft.com/office/drawing/2014/main" id="{AC083F23-6B54-4F6F-A9BB-B0F2EE76C62D}"/>
              </a:ext>
            </a:extLst>
          </p:cNvPr>
          <p:cNvSpPr/>
          <p:nvPr/>
        </p:nvSpPr>
        <p:spPr>
          <a:xfrm>
            <a:off x="5061480" y="1916832"/>
            <a:ext cx="4356000" cy="398844"/>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3F496C54-54EA-4D32-9E82-6ACD2C261D3D}"/>
              </a:ext>
            </a:extLst>
          </p:cNvPr>
          <p:cNvSpPr txBox="1"/>
          <p:nvPr/>
        </p:nvSpPr>
        <p:spPr>
          <a:xfrm>
            <a:off x="5209712" y="1931588"/>
            <a:ext cx="1687488" cy="400110"/>
          </a:xfrm>
          <a:prstGeom prst="rect">
            <a:avLst/>
          </a:prstGeom>
          <a:noFill/>
        </p:spPr>
        <p:txBody>
          <a:bodyPr wrap="square" rtlCol="0">
            <a:spAutoFit/>
          </a:bodyPr>
          <a:lstStyle/>
          <a:p>
            <a:r>
              <a:rPr lang="en-US" altLang="ja-JP" sz="2000" b="1" dirty="0">
                <a:solidFill>
                  <a:schemeClr val="bg1"/>
                </a:solidFill>
                <a:latin typeface="メイリオ" panose="020B0604030504040204" pitchFamily="50" charset="-128"/>
                <a:ea typeface="メイリオ" panose="020B0604030504040204" pitchFamily="50" charset="-128"/>
              </a:rPr>
              <a:t>After</a:t>
            </a:r>
            <a:endParaRPr kumimoji="1" lang="ja-JP" altLang="en-US" sz="2000" b="1" dirty="0">
              <a:solidFill>
                <a:schemeClr val="bg1"/>
              </a:solidFill>
              <a:latin typeface="メイリオ" panose="020B0604030504040204" pitchFamily="50" charset="-128"/>
              <a:ea typeface="メイリオ" panose="020B0604030504040204" pitchFamily="50" charset="-128"/>
            </a:endParaRPr>
          </a:p>
        </p:txBody>
      </p:sp>
      <p:sp>
        <p:nvSpPr>
          <p:cNvPr id="27" name="正方形/長方形 26">
            <a:extLst>
              <a:ext uri="{FF2B5EF4-FFF2-40B4-BE49-F238E27FC236}">
                <a16:creationId xmlns:a16="http://schemas.microsoft.com/office/drawing/2014/main" id="{C3DF4E9F-1E05-4696-836B-EEDC3843C783}"/>
              </a:ext>
            </a:extLst>
          </p:cNvPr>
          <p:cNvSpPr/>
          <p:nvPr/>
        </p:nvSpPr>
        <p:spPr bwMode="auto">
          <a:xfrm>
            <a:off x="200471" y="2330432"/>
            <a:ext cx="4495818" cy="900246"/>
          </a:xfrm>
          <a:prstGeom prst="rect">
            <a:avLst/>
          </a:prstGeom>
          <a:noFill/>
          <a:ln>
            <a:no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hangingPunct="1">
              <a:lnSpc>
                <a:spcPct val="150000"/>
              </a:lnSpc>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自分のフォルダやメールアドレスを選択するまでの操作が煩雑な場合、誤って、他の人のフォルダやメールアドレスを選択してしまい、情報漏洩を起こす危険性が高まります。</a:t>
            </a:r>
          </a:p>
        </p:txBody>
      </p:sp>
      <p:grpSp>
        <p:nvGrpSpPr>
          <p:cNvPr id="28" name="グループ化 27">
            <a:extLst>
              <a:ext uri="{FF2B5EF4-FFF2-40B4-BE49-F238E27FC236}">
                <a16:creationId xmlns:a16="http://schemas.microsoft.com/office/drawing/2014/main" id="{41414C66-9F85-4206-8FBA-98E99D2AD93F}"/>
              </a:ext>
            </a:extLst>
          </p:cNvPr>
          <p:cNvGrpSpPr/>
          <p:nvPr/>
        </p:nvGrpSpPr>
        <p:grpSpPr>
          <a:xfrm>
            <a:off x="539293" y="5013176"/>
            <a:ext cx="1464590" cy="1402830"/>
            <a:chOff x="539293" y="5013176"/>
            <a:chExt cx="1464590" cy="1402830"/>
          </a:xfrm>
        </p:grpSpPr>
        <p:sp>
          <p:nvSpPr>
            <p:cNvPr id="29" name="楕円 28">
              <a:extLst>
                <a:ext uri="{FF2B5EF4-FFF2-40B4-BE49-F238E27FC236}">
                  <a16:creationId xmlns:a16="http://schemas.microsoft.com/office/drawing/2014/main" id="{207661D8-CFFA-4587-BFB4-777FD256AB56}"/>
                </a:ext>
              </a:extLst>
            </p:cNvPr>
            <p:cNvSpPr/>
            <p:nvPr/>
          </p:nvSpPr>
          <p:spPr bwMode="auto">
            <a:xfrm>
              <a:off x="907744" y="5515437"/>
              <a:ext cx="288032" cy="379778"/>
            </a:xfrm>
            <a:prstGeom prst="ellipse">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30" name="図 29">
              <a:extLst>
                <a:ext uri="{FF2B5EF4-FFF2-40B4-BE49-F238E27FC236}">
                  <a16:creationId xmlns:a16="http://schemas.microsoft.com/office/drawing/2014/main" id="{01DF01DC-1C40-4A32-9FD8-C045C6126759}"/>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539293" y="5013176"/>
              <a:ext cx="1464590" cy="1402830"/>
            </a:xfrm>
            <a:prstGeom prst="rect">
              <a:avLst/>
            </a:prstGeom>
          </p:spPr>
        </p:pic>
      </p:grpSp>
      <p:sp>
        <p:nvSpPr>
          <p:cNvPr id="31" name="テキスト ボックス 3">
            <a:extLst>
              <a:ext uri="{FF2B5EF4-FFF2-40B4-BE49-F238E27FC236}">
                <a16:creationId xmlns:a16="http://schemas.microsoft.com/office/drawing/2014/main" id="{1A47B1DF-7726-44A1-812F-7D3C046597C2}"/>
              </a:ext>
            </a:extLst>
          </p:cNvPr>
          <p:cNvSpPr txBox="1">
            <a:spLocks noChangeArrowheads="1"/>
          </p:cNvSpPr>
          <p:nvPr/>
        </p:nvSpPr>
        <p:spPr bwMode="auto">
          <a:xfrm>
            <a:off x="5046316" y="2398957"/>
            <a:ext cx="4461222" cy="830997"/>
          </a:xfrm>
          <a:prstGeom prst="rect">
            <a:avLst/>
          </a:prstGeom>
          <a:solidFill>
            <a:schemeClr val="bg1"/>
          </a:solidFill>
          <a:ln>
            <a:noFill/>
          </a:ln>
        </p:spPr>
        <p:txBody>
          <a:bodyPr wrap="square">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marL="285750" indent="-285750" eaLnBrk="1" fontAlgn="ctr" hangingPunct="1">
              <a:buClr>
                <a:schemeClr val="tx1">
                  <a:lumMod val="75000"/>
                  <a:lumOff val="25000"/>
                </a:schemeClr>
              </a:buClr>
              <a:buFont typeface="Wingdings" panose="05000000000000000000" pitchFamily="2" charset="2"/>
              <a:buChar char="l"/>
              <a:defRPr/>
            </a:pPr>
            <a:r>
              <a:rPr lang="ja-JP" altLang="en-US" sz="1200" dirty="0">
                <a:latin typeface="メイリオ" pitchFamily="50" charset="-128"/>
                <a:ea typeface="メイリオ" pitchFamily="50" charset="-128"/>
                <a:cs typeface="メイリオ" pitchFamily="50" charset="-128"/>
              </a:rPr>
              <a:t>個人認証により、個人に紐づく送付先が表示されるため、誤って他の人に送信することを防ぐことができます。</a:t>
            </a:r>
          </a:p>
          <a:p>
            <a:pPr marL="285750" indent="-285750" eaLnBrk="1" fontAlgn="ctr" hangingPunct="1">
              <a:buClr>
                <a:schemeClr val="tx1">
                  <a:lumMod val="75000"/>
                  <a:lumOff val="25000"/>
                </a:schemeClr>
              </a:buClr>
              <a:buFont typeface="Wingdings" panose="05000000000000000000" pitchFamily="2" charset="2"/>
              <a:buChar char="l"/>
              <a:defRPr/>
            </a:pPr>
            <a:r>
              <a:rPr lang="ja-JP" altLang="en-US" sz="1200" dirty="0">
                <a:latin typeface="メイリオ" pitchFamily="50" charset="-128"/>
                <a:ea typeface="メイリオ" pitchFamily="50" charset="-128"/>
                <a:cs typeface="メイリオ" pitchFamily="50" charset="-128"/>
              </a:rPr>
              <a:t>マルチメーカー対応で、メーカーや機種が異なっても同じ設定、同じ操作方法で操作に迷いません。</a:t>
            </a:r>
          </a:p>
        </p:txBody>
      </p:sp>
      <p:sp>
        <p:nvSpPr>
          <p:cNvPr id="32" name="吹き出し: 円形 31">
            <a:extLst>
              <a:ext uri="{FF2B5EF4-FFF2-40B4-BE49-F238E27FC236}">
                <a16:creationId xmlns:a16="http://schemas.microsoft.com/office/drawing/2014/main" id="{C4FC2FC3-36DC-46CE-AD33-3CAC7EC11C16}"/>
              </a:ext>
            </a:extLst>
          </p:cNvPr>
          <p:cNvSpPr/>
          <p:nvPr/>
        </p:nvSpPr>
        <p:spPr bwMode="auto">
          <a:xfrm>
            <a:off x="6220067" y="5365736"/>
            <a:ext cx="1501406" cy="905365"/>
          </a:xfrm>
          <a:prstGeom prst="wedgeEllipseCallout">
            <a:avLst>
              <a:gd name="adj1" fmla="val 60056"/>
              <a:gd name="adj2" fmla="val -30184"/>
            </a:avLst>
          </a:prstGeom>
          <a:solidFill>
            <a:srgbClr val="FFFF99"/>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3" name="テキスト ボックス 2">
            <a:extLst>
              <a:ext uri="{FF2B5EF4-FFF2-40B4-BE49-F238E27FC236}">
                <a16:creationId xmlns:a16="http://schemas.microsoft.com/office/drawing/2014/main" id="{F82A5BCB-C5DB-41F0-B227-6B41A4451631}"/>
              </a:ext>
            </a:extLst>
          </p:cNvPr>
          <p:cNvSpPr txBox="1">
            <a:spLocks noChangeArrowheads="1"/>
          </p:cNvSpPr>
          <p:nvPr/>
        </p:nvSpPr>
        <p:spPr bwMode="auto">
          <a:xfrm>
            <a:off x="6497618" y="5608549"/>
            <a:ext cx="13014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ja-JP" altLang="en-US" sz="1200" b="1" dirty="0">
                <a:latin typeface="メイリオ" panose="020B0604030504040204" pitchFamily="50" charset="-128"/>
                <a:ea typeface="メイリオ" panose="020B0604030504040204" pitchFamily="50" charset="-128"/>
              </a:rPr>
              <a:t>迷わず簡単に</a:t>
            </a:r>
            <a:endParaRPr lang="en-US" altLang="ja-JP" sz="1200" b="1" dirty="0">
              <a:latin typeface="メイリオ" panose="020B0604030504040204" pitchFamily="50" charset="-128"/>
              <a:ea typeface="メイリオ" panose="020B0604030504040204" pitchFamily="50" charset="-128"/>
            </a:endParaRPr>
          </a:p>
          <a:p>
            <a:r>
              <a:rPr lang="ja-JP" altLang="en-US" sz="1200" b="1" dirty="0">
                <a:latin typeface="メイリオ" panose="020B0604030504040204" pitchFamily="50" charset="-128"/>
                <a:ea typeface="メイリオ" panose="020B0604030504040204" pitchFamily="50" charset="-128"/>
              </a:rPr>
              <a:t>スキャン！</a:t>
            </a:r>
          </a:p>
        </p:txBody>
      </p:sp>
      <p:sp>
        <p:nvSpPr>
          <p:cNvPr id="34" name="楕円 33">
            <a:extLst>
              <a:ext uri="{FF2B5EF4-FFF2-40B4-BE49-F238E27FC236}">
                <a16:creationId xmlns:a16="http://schemas.microsoft.com/office/drawing/2014/main" id="{1AFF4BFC-373A-4D1E-8901-B1F7A72F81B4}"/>
              </a:ext>
            </a:extLst>
          </p:cNvPr>
          <p:cNvSpPr/>
          <p:nvPr/>
        </p:nvSpPr>
        <p:spPr bwMode="auto">
          <a:xfrm>
            <a:off x="6639368" y="3728673"/>
            <a:ext cx="1357646" cy="1244384"/>
          </a:xfrm>
          <a:prstGeom prst="ellipse">
            <a:avLst/>
          </a:prstGeom>
          <a:solidFill>
            <a:schemeClr val="accent2">
              <a:lumMod val="20000"/>
              <a:lumOff val="8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E2FD7A41-C486-4212-935B-04BF6BDD6242}"/>
              </a:ext>
            </a:extLst>
          </p:cNvPr>
          <p:cNvSpPr txBox="1"/>
          <p:nvPr/>
        </p:nvSpPr>
        <p:spPr>
          <a:xfrm>
            <a:off x="6609184" y="4122364"/>
            <a:ext cx="1387829" cy="600164"/>
          </a:xfrm>
          <a:prstGeom prst="rect">
            <a:avLst/>
          </a:prstGeom>
          <a:noFill/>
        </p:spPr>
        <p:txBody>
          <a:bodyPr wrap="square" rtlCol="0">
            <a:spAutoFit/>
          </a:bodyPr>
          <a:lstStyle/>
          <a:p>
            <a:pPr algn="ctr"/>
            <a:r>
              <a:rPr kumimoji="1" lang="ja-JP" altLang="en-US" sz="1100" b="1" dirty="0">
                <a:solidFill>
                  <a:schemeClr val="accent2">
                    <a:lumMod val="60000"/>
                    <a:lumOff val="40000"/>
                  </a:schemeClr>
                </a:solidFill>
                <a:latin typeface="メイリオ" panose="020B0604030504040204" pitchFamily="50" charset="-128"/>
                <a:ea typeface="メイリオ" panose="020B0604030504040204" pitchFamily="50" charset="-128"/>
              </a:rPr>
              <a:t>どのメーカーでも</a:t>
            </a:r>
            <a:endParaRPr kumimoji="1" lang="en-US" altLang="ja-JP" sz="1100" b="1" dirty="0">
              <a:solidFill>
                <a:schemeClr val="accent2">
                  <a:lumMod val="60000"/>
                  <a:lumOff val="40000"/>
                </a:schemeClr>
              </a:solidFill>
              <a:latin typeface="メイリオ" panose="020B0604030504040204" pitchFamily="50" charset="-128"/>
              <a:ea typeface="メイリオ" panose="020B0604030504040204" pitchFamily="50" charset="-128"/>
            </a:endParaRPr>
          </a:p>
          <a:p>
            <a:pPr algn="ctr"/>
            <a:r>
              <a:rPr lang="ja-JP" altLang="en-US" sz="1100" b="1" dirty="0">
                <a:solidFill>
                  <a:schemeClr val="accent2">
                    <a:lumMod val="60000"/>
                    <a:lumOff val="40000"/>
                  </a:schemeClr>
                </a:solidFill>
                <a:latin typeface="メイリオ" panose="020B0604030504040204" pitchFamily="50" charset="-128"/>
                <a:ea typeface="メイリオ" panose="020B0604030504040204" pitchFamily="50" charset="-128"/>
              </a:rPr>
              <a:t>共通の</a:t>
            </a:r>
            <a:endParaRPr lang="en-US" altLang="ja-JP" sz="1100" b="1" dirty="0">
              <a:solidFill>
                <a:schemeClr val="accent2">
                  <a:lumMod val="60000"/>
                  <a:lumOff val="40000"/>
                </a:schemeClr>
              </a:solidFill>
              <a:latin typeface="メイリオ" panose="020B0604030504040204" pitchFamily="50" charset="-128"/>
              <a:ea typeface="メイリオ" panose="020B0604030504040204" pitchFamily="50" charset="-128"/>
            </a:endParaRPr>
          </a:p>
          <a:p>
            <a:pPr algn="ctr"/>
            <a:r>
              <a:rPr kumimoji="1" lang="ja-JP" altLang="en-US" sz="1100" b="1" dirty="0">
                <a:solidFill>
                  <a:schemeClr val="accent2">
                    <a:lumMod val="60000"/>
                    <a:lumOff val="40000"/>
                  </a:schemeClr>
                </a:solidFill>
                <a:latin typeface="メイリオ" panose="020B0604030504040204" pitchFamily="50" charset="-128"/>
                <a:ea typeface="メイリオ" panose="020B0604030504040204" pitchFamily="50" charset="-128"/>
              </a:rPr>
              <a:t>操作パネル</a:t>
            </a:r>
          </a:p>
        </p:txBody>
      </p:sp>
      <p:grpSp>
        <p:nvGrpSpPr>
          <p:cNvPr id="36" name="グループ化 35">
            <a:extLst>
              <a:ext uri="{FF2B5EF4-FFF2-40B4-BE49-F238E27FC236}">
                <a16:creationId xmlns:a16="http://schemas.microsoft.com/office/drawing/2014/main" id="{25EF8173-5E42-46C0-BFC7-5600A0198E08}"/>
              </a:ext>
            </a:extLst>
          </p:cNvPr>
          <p:cNvGrpSpPr/>
          <p:nvPr/>
        </p:nvGrpSpPr>
        <p:grpSpPr>
          <a:xfrm>
            <a:off x="236960" y="1052736"/>
            <a:ext cx="720000" cy="720000"/>
            <a:chOff x="-1117922" y="1639492"/>
            <a:chExt cx="981818" cy="1026806"/>
          </a:xfrm>
        </p:grpSpPr>
        <p:sp>
          <p:nvSpPr>
            <p:cNvPr id="37" name="楕円 36">
              <a:extLst>
                <a:ext uri="{FF2B5EF4-FFF2-40B4-BE49-F238E27FC236}">
                  <a16:creationId xmlns:a16="http://schemas.microsoft.com/office/drawing/2014/main" id="{DE0AB83E-56E9-450E-A8DA-00836766D4BF}"/>
                </a:ext>
              </a:extLst>
            </p:cNvPr>
            <p:cNvSpPr/>
            <p:nvPr/>
          </p:nvSpPr>
          <p:spPr bwMode="auto">
            <a:xfrm>
              <a:off x="-1117922" y="1639492"/>
              <a:ext cx="981818" cy="1026806"/>
            </a:xfrm>
            <a:prstGeom prst="ellipse">
              <a:avLst/>
            </a:prstGeom>
            <a:solidFill>
              <a:schemeClr val="accent2">
                <a:lumMod val="60000"/>
                <a:lumOff val="4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8" name="グラフィックス 24">
              <a:extLst>
                <a:ext uri="{FF2B5EF4-FFF2-40B4-BE49-F238E27FC236}">
                  <a16:creationId xmlns:a16="http://schemas.microsoft.com/office/drawing/2014/main" id="{CEC4B8A9-CAAE-4237-9365-764131EAD853}"/>
                </a:ext>
              </a:extLst>
            </p:cNvPr>
            <p:cNvSpPr/>
            <p:nvPr/>
          </p:nvSpPr>
          <p:spPr>
            <a:xfrm>
              <a:off x="-908997" y="1742642"/>
              <a:ext cx="591520" cy="791120"/>
            </a:xfrm>
            <a:custGeom>
              <a:avLst/>
              <a:gdLst>
                <a:gd name="connsiteX0" fmla="*/ 1809979 w 1909762"/>
                <a:gd name="connsiteY0" fmla="*/ 464034 h 2443162"/>
                <a:gd name="connsiteX1" fmla="*/ 1716505 w 1909762"/>
                <a:gd name="connsiteY1" fmla="*/ 458905 h 2443162"/>
                <a:gd name="connsiteX2" fmla="*/ 1113520 w 1909762"/>
                <a:gd name="connsiteY2" fmla="*/ 191733 h 2443162"/>
                <a:gd name="connsiteX3" fmla="*/ 956491 w 1909762"/>
                <a:gd name="connsiteY3" fmla="*/ 3572 h 2443162"/>
                <a:gd name="connsiteX4" fmla="*/ 799424 w 1909762"/>
                <a:gd name="connsiteY4" fmla="*/ 191733 h 2443162"/>
                <a:gd name="connsiteX5" fmla="*/ 196439 w 1909762"/>
                <a:gd name="connsiteY5" fmla="*/ 458905 h 2443162"/>
                <a:gd name="connsiteX6" fmla="*/ 3572 w 1909762"/>
                <a:gd name="connsiteY6" fmla="*/ 469573 h 2443162"/>
                <a:gd name="connsiteX7" fmla="*/ 3572 w 1909762"/>
                <a:gd name="connsiteY7" fmla="*/ 1360608 h 2443162"/>
                <a:gd name="connsiteX8" fmla="*/ 103003 w 1909762"/>
                <a:gd name="connsiteY8" fmla="*/ 1716091 h 2443162"/>
                <a:gd name="connsiteX9" fmla="*/ 861722 w 1909762"/>
                <a:gd name="connsiteY9" fmla="*/ 2392461 h 2443162"/>
                <a:gd name="connsiteX10" fmla="*/ 956491 w 1909762"/>
                <a:gd name="connsiteY10" fmla="*/ 2441972 h 2443162"/>
                <a:gd name="connsiteX11" fmla="*/ 1051222 w 1909762"/>
                <a:gd name="connsiteY11" fmla="*/ 2392461 h 2443162"/>
                <a:gd name="connsiteX12" fmla="*/ 1909415 w 1909762"/>
                <a:gd name="connsiteY12" fmla="*/ 1360608 h 2443162"/>
                <a:gd name="connsiteX13" fmla="*/ 1909415 w 1909762"/>
                <a:gd name="connsiteY13" fmla="*/ 469573 h 2443162"/>
                <a:gd name="connsiteX14" fmla="*/ 1809979 w 1909762"/>
                <a:gd name="connsiteY14" fmla="*/ 464034 h 2443162"/>
                <a:gd name="connsiteX15" fmla="*/ 207531 w 1909762"/>
                <a:gd name="connsiteY15" fmla="*/ 1247089 h 2443162"/>
                <a:gd name="connsiteX16" fmla="*/ 207531 w 1909762"/>
                <a:gd name="connsiteY16" fmla="*/ 662854 h 2443162"/>
                <a:gd name="connsiteX17" fmla="*/ 956496 w 1909762"/>
                <a:gd name="connsiteY17" fmla="*/ 322336 h 2443162"/>
                <a:gd name="connsiteX18" fmla="*/ 956496 w 1909762"/>
                <a:gd name="connsiteY18" fmla="*/ 1247089 h 2443162"/>
                <a:gd name="connsiteX19" fmla="*/ 1705385 w 1909762"/>
                <a:gd name="connsiteY19" fmla="*/ 1247089 h 2443162"/>
                <a:gd name="connsiteX20" fmla="*/ 1705385 w 1909762"/>
                <a:gd name="connsiteY20" fmla="*/ 1360608 h 2443162"/>
                <a:gd name="connsiteX21" fmla="*/ 956496 w 1909762"/>
                <a:gd name="connsiteY21" fmla="*/ 2211515 h 2443162"/>
                <a:gd name="connsiteX22" fmla="*/ 956496 w 1909762"/>
                <a:gd name="connsiteY22" fmla="*/ 1247089 h 2443162"/>
                <a:gd name="connsiteX23" fmla="*/ 207531 w 1909762"/>
                <a:gd name="connsiteY23" fmla="*/ 1247089 h 244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09762" h="2443162">
                  <a:moveTo>
                    <a:pt x="1809979" y="464034"/>
                  </a:moveTo>
                  <a:lnTo>
                    <a:pt x="1716505" y="458905"/>
                  </a:lnTo>
                  <a:cubicBezTo>
                    <a:pt x="1463002" y="444822"/>
                    <a:pt x="1243255" y="347510"/>
                    <a:pt x="1113520" y="191733"/>
                  </a:cubicBezTo>
                  <a:lnTo>
                    <a:pt x="956491" y="3572"/>
                  </a:lnTo>
                  <a:lnTo>
                    <a:pt x="799424" y="191733"/>
                  </a:lnTo>
                  <a:cubicBezTo>
                    <a:pt x="669693" y="347510"/>
                    <a:pt x="449899" y="444822"/>
                    <a:pt x="196439" y="458905"/>
                  </a:cubicBezTo>
                  <a:lnTo>
                    <a:pt x="3572" y="469573"/>
                  </a:lnTo>
                  <a:lnTo>
                    <a:pt x="3572" y="1360608"/>
                  </a:lnTo>
                  <a:cubicBezTo>
                    <a:pt x="3572" y="1487338"/>
                    <a:pt x="41953" y="1606820"/>
                    <a:pt x="103003" y="1716091"/>
                  </a:cubicBezTo>
                  <a:cubicBezTo>
                    <a:pt x="313792" y="2096329"/>
                    <a:pt x="793461" y="2356628"/>
                    <a:pt x="861722" y="2392461"/>
                  </a:cubicBezTo>
                  <a:lnTo>
                    <a:pt x="956491" y="2441972"/>
                  </a:lnTo>
                  <a:lnTo>
                    <a:pt x="1051222" y="2392461"/>
                  </a:lnTo>
                  <a:cubicBezTo>
                    <a:pt x="1139109" y="2346370"/>
                    <a:pt x="1909415" y="1927336"/>
                    <a:pt x="1909415" y="1360608"/>
                  </a:cubicBezTo>
                  <a:lnTo>
                    <a:pt x="1909415" y="469573"/>
                  </a:lnTo>
                  <a:lnTo>
                    <a:pt x="1809979" y="464034"/>
                  </a:lnTo>
                  <a:close/>
                  <a:moveTo>
                    <a:pt x="207531" y="1247089"/>
                  </a:moveTo>
                  <a:cubicBezTo>
                    <a:pt x="207531" y="1026462"/>
                    <a:pt x="207531" y="662854"/>
                    <a:pt x="207531" y="662854"/>
                  </a:cubicBezTo>
                  <a:cubicBezTo>
                    <a:pt x="513917" y="645809"/>
                    <a:pt x="786217" y="526752"/>
                    <a:pt x="956496" y="322336"/>
                  </a:cubicBezTo>
                  <a:lnTo>
                    <a:pt x="956496" y="1247089"/>
                  </a:lnTo>
                  <a:lnTo>
                    <a:pt x="1705385" y="1247089"/>
                  </a:lnTo>
                  <a:lnTo>
                    <a:pt x="1705385" y="1360608"/>
                  </a:lnTo>
                  <a:cubicBezTo>
                    <a:pt x="1705385" y="1820194"/>
                    <a:pt x="956496" y="2211515"/>
                    <a:pt x="956496" y="2211515"/>
                  </a:cubicBezTo>
                  <a:lnTo>
                    <a:pt x="956496" y="1247089"/>
                  </a:lnTo>
                  <a:lnTo>
                    <a:pt x="207531" y="1247089"/>
                  </a:lnTo>
                  <a:close/>
                </a:path>
              </a:pathLst>
            </a:custGeom>
            <a:solidFill>
              <a:schemeClr val="bg1"/>
            </a:solidFill>
            <a:ln w="9525" cap="flat">
              <a:noFill/>
              <a:prstDash val="solid"/>
              <a:miter/>
            </a:ln>
          </p:spPr>
          <p:txBody>
            <a:bodyPr rtlCol="0" anchor="ctr"/>
            <a:lstStyle/>
            <a:p>
              <a:endParaRPr lang="ja-JP" altLang="en-US" dirty="0"/>
            </a:p>
          </p:txBody>
        </p:sp>
      </p:grpSp>
      <p:sp>
        <p:nvSpPr>
          <p:cNvPr id="39" name="テキスト ボックス 38">
            <a:extLst>
              <a:ext uri="{FF2B5EF4-FFF2-40B4-BE49-F238E27FC236}">
                <a16:creationId xmlns:a16="http://schemas.microsoft.com/office/drawing/2014/main" id="{FA75BDE8-6652-4EAA-AC87-7D4C3483A8EA}"/>
              </a:ext>
            </a:extLst>
          </p:cNvPr>
          <p:cNvSpPr txBox="1"/>
          <p:nvPr/>
        </p:nvSpPr>
        <p:spPr>
          <a:xfrm>
            <a:off x="1051760" y="1164795"/>
            <a:ext cx="7745760" cy="523220"/>
          </a:xfrm>
          <a:prstGeom prst="rect">
            <a:avLst/>
          </a:prstGeom>
          <a:noFill/>
        </p:spPr>
        <p:txBody>
          <a:bodyPr wrap="square" rtlCol="0">
            <a:spAutoFit/>
          </a:bodyPr>
          <a:lstStyle/>
          <a:p>
            <a:r>
              <a:rPr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メーカーが異なっても</a:t>
            </a:r>
            <a:r>
              <a:rPr lang="ja-JP" altLang="en-US" sz="2800" b="1" dirty="0">
                <a:solidFill>
                  <a:schemeClr val="accent2">
                    <a:lumMod val="60000"/>
                    <a:lumOff val="40000"/>
                  </a:schemeClr>
                </a:solidFill>
                <a:latin typeface="メイリオ" panose="020B0604030504040204" pitchFamily="50" charset="-128"/>
                <a:ea typeface="メイリオ" panose="020B0604030504040204" pitchFamily="50" charset="-128"/>
              </a:rPr>
              <a:t>共通の操作パネル</a:t>
            </a:r>
            <a:endParaRPr kumimoji="1"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802483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5</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タイトル 1">
            <a:extLst>
              <a:ext uri="{FF2B5EF4-FFF2-40B4-BE49-F238E27FC236}">
                <a16:creationId xmlns:a16="http://schemas.microsoft.com/office/drawing/2014/main" id="{5A076990-242A-449A-9A2C-C56D8AEC0163}"/>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導入メリット２</a:t>
            </a:r>
          </a:p>
        </p:txBody>
      </p:sp>
      <p:sp>
        <p:nvSpPr>
          <p:cNvPr id="7" name="吹き出し: 円形 6">
            <a:extLst>
              <a:ext uri="{FF2B5EF4-FFF2-40B4-BE49-F238E27FC236}">
                <a16:creationId xmlns:a16="http://schemas.microsoft.com/office/drawing/2014/main" id="{6F909910-51F3-4898-AD63-9C6166ABCBD5}"/>
              </a:ext>
            </a:extLst>
          </p:cNvPr>
          <p:cNvSpPr/>
          <p:nvPr/>
        </p:nvSpPr>
        <p:spPr bwMode="auto">
          <a:xfrm>
            <a:off x="848544" y="4855127"/>
            <a:ext cx="2166937" cy="1372218"/>
          </a:xfrm>
          <a:prstGeom prst="wedgeEllipseCallout">
            <a:avLst>
              <a:gd name="adj1" fmla="val 61108"/>
              <a:gd name="adj2" fmla="val -3992"/>
            </a:avLst>
          </a:prstGeom>
          <a:solidFill>
            <a:srgbClr val="FFFF99"/>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8" name="テキスト ボックス 2">
            <a:extLst>
              <a:ext uri="{FF2B5EF4-FFF2-40B4-BE49-F238E27FC236}">
                <a16:creationId xmlns:a16="http://schemas.microsoft.com/office/drawing/2014/main" id="{761525BF-FFF3-4793-92EA-A665BE4BE489}"/>
              </a:ext>
            </a:extLst>
          </p:cNvPr>
          <p:cNvSpPr txBox="1">
            <a:spLocks noChangeArrowheads="1"/>
          </p:cNvSpPr>
          <p:nvPr/>
        </p:nvSpPr>
        <p:spPr bwMode="auto">
          <a:xfrm>
            <a:off x="1118167" y="5157192"/>
            <a:ext cx="160258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ja-JP" altLang="en-US" sz="1200" b="1" dirty="0">
                <a:latin typeface="メイリオ" panose="020B0604030504040204" pitchFamily="50" charset="-128"/>
                <a:ea typeface="メイリオ" panose="020B0604030504040204" pitchFamily="50" charset="-128"/>
              </a:rPr>
              <a:t>部署異動が頻繁で</a:t>
            </a:r>
          </a:p>
          <a:p>
            <a:r>
              <a:rPr lang="ja-JP" altLang="en-US" sz="1200" b="1" dirty="0">
                <a:latin typeface="メイリオ" panose="020B0604030504040204" pitchFamily="50" charset="-128"/>
                <a:ea typeface="メイリオ" panose="020B0604030504040204" pitchFamily="50" charset="-128"/>
              </a:rPr>
              <a:t>出張もよくあるから複合機を毎回設定　するのが大変</a:t>
            </a:r>
            <a:r>
              <a:rPr lang="en-US" altLang="ja-JP" sz="1200" b="1" dirty="0">
                <a:latin typeface="メイリオ" panose="020B0604030504040204" pitchFamily="50" charset="-128"/>
                <a:ea typeface="メイリオ" panose="020B0604030504040204" pitchFamily="50" charset="-128"/>
              </a:rPr>
              <a:t>…</a:t>
            </a:r>
          </a:p>
        </p:txBody>
      </p:sp>
      <p:grpSp>
        <p:nvGrpSpPr>
          <p:cNvPr id="9" name="グループ化 8">
            <a:extLst>
              <a:ext uri="{FF2B5EF4-FFF2-40B4-BE49-F238E27FC236}">
                <a16:creationId xmlns:a16="http://schemas.microsoft.com/office/drawing/2014/main" id="{929C69FB-F185-4ECC-88AA-2CA10AA0340B}"/>
              </a:ext>
            </a:extLst>
          </p:cNvPr>
          <p:cNvGrpSpPr/>
          <p:nvPr/>
        </p:nvGrpSpPr>
        <p:grpSpPr>
          <a:xfrm>
            <a:off x="8132674" y="3356992"/>
            <a:ext cx="1572854" cy="1406259"/>
            <a:chOff x="8132674" y="4941168"/>
            <a:chExt cx="1572854" cy="1406259"/>
          </a:xfrm>
        </p:grpSpPr>
        <p:sp>
          <p:nvSpPr>
            <p:cNvPr id="10" name="楕円 9">
              <a:extLst>
                <a:ext uri="{FF2B5EF4-FFF2-40B4-BE49-F238E27FC236}">
                  <a16:creationId xmlns:a16="http://schemas.microsoft.com/office/drawing/2014/main" id="{9AEB8C37-94CD-4F2F-9F78-1F7FF5B8E004}"/>
                </a:ext>
              </a:extLst>
            </p:cNvPr>
            <p:cNvSpPr/>
            <p:nvPr/>
          </p:nvSpPr>
          <p:spPr bwMode="auto">
            <a:xfrm>
              <a:off x="9081582" y="5460569"/>
              <a:ext cx="335897" cy="470957"/>
            </a:xfrm>
            <a:prstGeom prst="ellipse">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11" name="図 10">
              <a:extLst>
                <a:ext uri="{FF2B5EF4-FFF2-40B4-BE49-F238E27FC236}">
                  <a16:creationId xmlns:a16="http://schemas.microsoft.com/office/drawing/2014/main" id="{5763EF42-FFDC-4612-9DBD-AB14B50AB99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132674" y="4941168"/>
              <a:ext cx="1572854" cy="1406259"/>
            </a:xfrm>
            <a:prstGeom prst="rect">
              <a:avLst/>
            </a:prstGeom>
          </p:spPr>
        </p:pic>
      </p:grpSp>
      <p:pic>
        <p:nvPicPr>
          <p:cNvPr id="12" name="図 11">
            <a:extLst>
              <a:ext uri="{FF2B5EF4-FFF2-40B4-BE49-F238E27FC236}">
                <a16:creationId xmlns:a16="http://schemas.microsoft.com/office/drawing/2014/main" id="{2969B39E-F10E-449E-99B8-DA04AB220DC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592520" y="4814712"/>
            <a:ext cx="1424376" cy="1580096"/>
          </a:xfrm>
          <a:prstGeom prst="rect">
            <a:avLst/>
          </a:prstGeom>
        </p:spPr>
      </p:pic>
      <p:sp>
        <p:nvSpPr>
          <p:cNvPr id="13" name="矢印: 右 12">
            <a:extLst>
              <a:ext uri="{FF2B5EF4-FFF2-40B4-BE49-F238E27FC236}">
                <a16:creationId xmlns:a16="http://schemas.microsoft.com/office/drawing/2014/main" id="{545D45E5-4C07-4E9C-B584-F71417C2826B}"/>
              </a:ext>
            </a:extLst>
          </p:cNvPr>
          <p:cNvSpPr/>
          <p:nvPr/>
        </p:nvSpPr>
        <p:spPr>
          <a:xfrm>
            <a:off x="4340572" y="3501008"/>
            <a:ext cx="504776" cy="1951474"/>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14" name="正方形/長方形 13">
            <a:extLst>
              <a:ext uri="{FF2B5EF4-FFF2-40B4-BE49-F238E27FC236}">
                <a16:creationId xmlns:a16="http://schemas.microsoft.com/office/drawing/2014/main" id="{DEB9C7CC-1633-47A7-98BB-CB478204F8A7}"/>
              </a:ext>
            </a:extLst>
          </p:cNvPr>
          <p:cNvSpPr/>
          <p:nvPr/>
        </p:nvSpPr>
        <p:spPr>
          <a:xfrm>
            <a:off x="236960" y="1916832"/>
            <a:ext cx="4356000" cy="398844"/>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F6F16594-FAE1-4485-A36A-724577BF3C56}"/>
              </a:ext>
            </a:extLst>
          </p:cNvPr>
          <p:cNvSpPr txBox="1"/>
          <p:nvPr/>
        </p:nvSpPr>
        <p:spPr>
          <a:xfrm>
            <a:off x="385192" y="1931588"/>
            <a:ext cx="1687488" cy="400110"/>
          </a:xfrm>
          <a:prstGeom prst="rect">
            <a:avLst/>
          </a:prstGeom>
          <a:noFill/>
        </p:spPr>
        <p:txBody>
          <a:bodyPr wrap="square" rtlCol="0">
            <a:spAutoFit/>
          </a:bodyPr>
          <a:lstStyle/>
          <a:p>
            <a:r>
              <a:rPr lang="en-US" altLang="ja-JP" sz="2000" b="1" dirty="0">
                <a:solidFill>
                  <a:schemeClr val="bg1"/>
                </a:solidFill>
                <a:latin typeface="メイリオ" panose="020B0604030504040204" pitchFamily="50" charset="-128"/>
                <a:ea typeface="メイリオ" panose="020B0604030504040204" pitchFamily="50" charset="-128"/>
              </a:rPr>
              <a:t>Before</a:t>
            </a:r>
            <a:endParaRPr kumimoji="1" lang="ja-JP" altLang="en-US" sz="2000" b="1" dirty="0">
              <a:solidFill>
                <a:schemeClr val="bg1"/>
              </a:solidFill>
              <a:latin typeface="メイリオ" panose="020B0604030504040204" pitchFamily="50" charset="-128"/>
              <a:ea typeface="メイリオ" panose="020B0604030504040204" pitchFamily="50" charset="-128"/>
            </a:endParaRPr>
          </a:p>
        </p:txBody>
      </p:sp>
      <p:sp>
        <p:nvSpPr>
          <p:cNvPr id="16" name="正方形/長方形 15">
            <a:extLst>
              <a:ext uri="{FF2B5EF4-FFF2-40B4-BE49-F238E27FC236}">
                <a16:creationId xmlns:a16="http://schemas.microsoft.com/office/drawing/2014/main" id="{D2C42E94-E4EE-4AC5-BF10-DD9F3C10E62B}"/>
              </a:ext>
            </a:extLst>
          </p:cNvPr>
          <p:cNvSpPr/>
          <p:nvPr/>
        </p:nvSpPr>
        <p:spPr>
          <a:xfrm>
            <a:off x="5061480" y="1916832"/>
            <a:ext cx="4356000" cy="398844"/>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3CEDAD13-08FF-424D-96CB-EEA7E33E0997}"/>
              </a:ext>
            </a:extLst>
          </p:cNvPr>
          <p:cNvSpPr txBox="1"/>
          <p:nvPr/>
        </p:nvSpPr>
        <p:spPr>
          <a:xfrm>
            <a:off x="5209712" y="1931588"/>
            <a:ext cx="1687488" cy="400110"/>
          </a:xfrm>
          <a:prstGeom prst="rect">
            <a:avLst/>
          </a:prstGeom>
          <a:noFill/>
        </p:spPr>
        <p:txBody>
          <a:bodyPr wrap="square" rtlCol="0">
            <a:spAutoFit/>
          </a:bodyPr>
          <a:lstStyle/>
          <a:p>
            <a:r>
              <a:rPr lang="en-US" altLang="ja-JP" sz="2000" b="1" dirty="0">
                <a:solidFill>
                  <a:schemeClr val="bg1"/>
                </a:solidFill>
                <a:latin typeface="メイリオ" panose="020B0604030504040204" pitchFamily="50" charset="-128"/>
                <a:ea typeface="メイリオ" panose="020B0604030504040204" pitchFamily="50" charset="-128"/>
              </a:rPr>
              <a:t>After</a:t>
            </a:r>
            <a:endParaRPr kumimoji="1" lang="ja-JP" altLang="en-US" sz="2000" b="1" dirty="0">
              <a:solidFill>
                <a:schemeClr val="bg1"/>
              </a:solidFill>
              <a:latin typeface="メイリオ" panose="020B0604030504040204" pitchFamily="50" charset="-128"/>
              <a:ea typeface="メイリオ" panose="020B0604030504040204" pitchFamily="50" charset="-128"/>
            </a:endParaRPr>
          </a:p>
        </p:txBody>
      </p:sp>
      <p:sp>
        <p:nvSpPr>
          <p:cNvPr id="18" name="正方形/長方形 17">
            <a:extLst>
              <a:ext uri="{FF2B5EF4-FFF2-40B4-BE49-F238E27FC236}">
                <a16:creationId xmlns:a16="http://schemas.microsoft.com/office/drawing/2014/main" id="{C55B5D6F-8A43-4663-8E54-5A837147EBF4}"/>
              </a:ext>
            </a:extLst>
          </p:cNvPr>
          <p:cNvSpPr/>
          <p:nvPr/>
        </p:nvSpPr>
        <p:spPr bwMode="auto">
          <a:xfrm>
            <a:off x="200471" y="2330432"/>
            <a:ext cx="4495818" cy="623248"/>
          </a:xfrm>
          <a:prstGeom prst="rect">
            <a:avLst/>
          </a:prstGeom>
          <a:noFill/>
          <a:ln>
            <a:no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hangingPunct="1">
              <a:lnSpc>
                <a:spcPct val="150000"/>
              </a:lnSpc>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新機種導入時、組織変更時やレイアウト変更時に、複合機の　アドレス帳設定に時間を取られていませんか？</a:t>
            </a:r>
          </a:p>
        </p:txBody>
      </p:sp>
      <p:sp>
        <p:nvSpPr>
          <p:cNvPr id="19" name="テキスト ボックス 3">
            <a:extLst>
              <a:ext uri="{FF2B5EF4-FFF2-40B4-BE49-F238E27FC236}">
                <a16:creationId xmlns:a16="http://schemas.microsoft.com/office/drawing/2014/main" id="{F11FFCCD-1C75-4DA4-BCC6-17C6A8C9ECCE}"/>
              </a:ext>
            </a:extLst>
          </p:cNvPr>
          <p:cNvSpPr txBox="1">
            <a:spLocks noChangeArrowheads="1"/>
          </p:cNvSpPr>
          <p:nvPr/>
        </p:nvSpPr>
        <p:spPr bwMode="auto">
          <a:xfrm>
            <a:off x="5046316" y="2398957"/>
            <a:ext cx="4587204" cy="830997"/>
          </a:xfrm>
          <a:prstGeom prst="rect">
            <a:avLst/>
          </a:prstGeom>
          <a:solidFill>
            <a:schemeClr val="bg1"/>
          </a:solidFill>
          <a:ln>
            <a:noFill/>
          </a:ln>
        </p:spPr>
        <p:txBody>
          <a:bodyPr wrap="square">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marL="285750" indent="-285750" eaLnBrk="1" fontAlgn="ctr" hangingPunct="1">
              <a:buClr>
                <a:schemeClr val="tx1">
                  <a:lumMod val="75000"/>
                  <a:lumOff val="25000"/>
                </a:schemeClr>
              </a:buClr>
              <a:buFont typeface="Wingdings" panose="05000000000000000000" pitchFamily="2" charset="2"/>
              <a:buChar char="l"/>
              <a:defRPr/>
            </a:pPr>
            <a:r>
              <a:rPr lang="ja-JP" altLang="en-US" sz="1200" dirty="0">
                <a:latin typeface="メイリオ" pitchFamily="50" charset="-128"/>
                <a:ea typeface="メイリオ" pitchFamily="50" charset="-128"/>
                <a:cs typeface="メイリオ" pitchFamily="50" charset="-128"/>
              </a:rPr>
              <a:t>複合機のパネル、</a:t>
            </a:r>
            <a:r>
              <a:rPr lang="en-US" altLang="ja-JP" sz="1200" dirty="0">
                <a:latin typeface="メイリオ" pitchFamily="50" charset="-128"/>
                <a:ea typeface="メイリオ" pitchFamily="50" charset="-128"/>
                <a:cs typeface="メイリオ" pitchFamily="50" charset="-128"/>
              </a:rPr>
              <a:t>PC</a:t>
            </a:r>
            <a:r>
              <a:rPr lang="ja-JP" altLang="en-US" sz="1200" dirty="0">
                <a:latin typeface="メイリオ" pitchFamily="50" charset="-128"/>
                <a:ea typeface="メイリオ" pitchFamily="50" charset="-128"/>
                <a:cs typeface="メイリオ" pitchFamily="50" charset="-128"/>
              </a:rPr>
              <a:t>の画面からでも、自分専用のフォルダ設定が可能。一度の設定で全複合機に設定が反映されるため　　　複合機単位の設定は不要です。</a:t>
            </a:r>
          </a:p>
          <a:p>
            <a:pPr marL="285750" indent="-285750" eaLnBrk="1" fontAlgn="ctr" hangingPunct="1">
              <a:buClr>
                <a:schemeClr val="tx1">
                  <a:lumMod val="75000"/>
                  <a:lumOff val="25000"/>
                </a:schemeClr>
              </a:buClr>
              <a:buFont typeface="Wingdings" panose="05000000000000000000" pitchFamily="2" charset="2"/>
              <a:buChar char="l"/>
              <a:defRPr/>
            </a:pPr>
            <a:r>
              <a:rPr lang="ja-JP" altLang="en-US" sz="1200" dirty="0">
                <a:latin typeface="メイリオ" pitchFamily="50" charset="-128"/>
                <a:ea typeface="メイリオ" pitchFamily="50" charset="-128"/>
                <a:cs typeface="メイリオ" pitchFamily="50" charset="-128"/>
              </a:rPr>
              <a:t>利用者はメーカーや機種を意識せずに、どこでもスキャン！</a:t>
            </a:r>
          </a:p>
        </p:txBody>
      </p:sp>
      <p:pic>
        <p:nvPicPr>
          <p:cNvPr id="20" name="Picture 37">
            <a:extLst>
              <a:ext uri="{FF2B5EF4-FFF2-40B4-BE49-F238E27FC236}">
                <a16:creationId xmlns:a16="http://schemas.microsoft.com/office/drawing/2014/main" id="{9135683D-EEE8-4B05-AF80-231B9C8194D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60654" y="3211173"/>
            <a:ext cx="4716882" cy="3016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グラフィックス 20" descr="コピー機">
            <a:extLst>
              <a:ext uri="{FF2B5EF4-FFF2-40B4-BE49-F238E27FC236}">
                <a16:creationId xmlns:a16="http://schemas.microsoft.com/office/drawing/2014/main" id="{B704ECB0-0941-4340-B9CD-774EF9E4FFD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33120" y="3284984"/>
            <a:ext cx="690553" cy="690553"/>
          </a:xfrm>
          <a:prstGeom prst="rect">
            <a:avLst/>
          </a:prstGeom>
        </p:spPr>
      </p:pic>
      <p:grpSp>
        <p:nvGrpSpPr>
          <p:cNvPr id="22" name="グループ化 21">
            <a:extLst>
              <a:ext uri="{FF2B5EF4-FFF2-40B4-BE49-F238E27FC236}">
                <a16:creationId xmlns:a16="http://schemas.microsoft.com/office/drawing/2014/main" id="{382125BE-7E1C-4C6D-AA45-CD4AF7E05FEA}"/>
              </a:ext>
            </a:extLst>
          </p:cNvPr>
          <p:cNvGrpSpPr>
            <a:grpSpLocks noChangeAspect="1"/>
          </p:cNvGrpSpPr>
          <p:nvPr/>
        </p:nvGrpSpPr>
        <p:grpSpPr>
          <a:xfrm rot="10800000">
            <a:off x="6705568" y="3488612"/>
            <a:ext cx="191648" cy="286027"/>
            <a:chOff x="6546781" y="2358699"/>
            <a:chExt cx="325689" cy="451176"/>
          </a:xfrm>
          <a:solidFill>
            <a:schemeClr val="bg1">
              <a:lumMod val="50000"/>
            </a:schemeClr>
          </a:solidFill>
        </p:grpSpPr>
        <p:sp>
          <p:nvSpPr>
            <p:cNvPr id="23" name="角丸四角形 49">
              <a:extLst>
                <a:ext uri="{FF2B5EF4-FFF2-40B4-BE49-F238E27FC236}">
                  <a16:creationId xmlns:a16="http://schemas.microsoft.com/office/drawing/2014/main" id="{DDA10C48-3918-454F-AF8D-B000F44F232C}"/>
                </a:ext>
              </a:extLst>
            </p:cNvPr>
            <p:cNvSpPr/>
            <p:nvPr/>
          </p:nvSpPr>
          <p:spPr bwMode="auto">
            <a:xfrm>
              <a:off x="6546781" y="2358699"/>
              <a:ext cx="325689" cy="451176"/>
            </a:xfrm>
            <a:prstGeom prst="roundRect">
              <a:avLst/>
            </a:prstGeom>
            <a:grp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sp>
          <p:nvSpPr>
            <p:cNvPr id="24" name="円/楕円 50">
              <a:extLst>
                <a:ext uri="{FF2B5EF4-FFF2-40B4-BE49-F238E27FC236}">
                  <a16:creationId xmlns:a16="http://schemas.microsoft.com/office/drawing/2014/main" id="{C293140C-E4FB-4AB0-8499-49E43BEBBD6A}"/>
                </a:ext>
              </a:extLst>
            </p:cNvPr>
            <p:cNvSpPr/>
            <p:nvPr/>
          </p:nvSpPr>
          <p:spPr bwMode="auto">
            <a:xfrm>
              <a:off x="6600824" y="2450191"/>
              <a:ext cx="216000" cy="216000"/>
            </a:xfrm>
            <a:prstGeom prst="ellipse">
              <a:avLst/>
            </a:prstGeom>
            <a:grp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grpSp>
      <p:pic>
        <p:nvPicPr>
          <p:cNvPr id="25" name="グラフィックス 24" descr="コピー機">
            <a:extLst>
              <a:ext uri="{FF2B5EF4-FFF2-40B4-BE49-F238E27FC236}">
                <a16:creationId xmlns:a16="http://schemas.microsoft.com/office/drawing/2014/main" id="{A72FC9C9-8DBE-4494-9494-3026B9E0574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17368" y="4578619"/>
            <a:ext cx="690553" cy="690553"/>
          </a:xfrm>
          <a:prstGeom prst="rect">
            <a:avLst/>
          </a:prstGeom>
        </p:spPr>
      </p:pic>
      <p:grpSp>
        <p:nvGrpSpPr>
          <p:cNvPr id="26" name="グループ化 25">
            <a:extLst>
              <a:ext uri="{FF2B5EF4-FFF2-40B4-BE49-F238E27FC236}">
                <a16:creationId xmlns:a16="http://schemas.microsoft.com/office/drawing/2014/main" id="{3111C373-24F2-45B1-B0B9-A6981147996C}"/>
              </a:ext>
            </a:extLst>
          </p:cNvPr>
          <p:cNvGrpSpPr>
            <a:grpSpLocks noChangeAspect="1"/>
          </p:cNvGrpSpPr>
          <p:nvPr/>
        </p:nvGrpSpPr>
        <p:grpSpPr>
          <a:xfrm rot="10800000">
            <a:off x="8589816" y="4782247"/>
            <a:ext cx="191648" cy="286027"/>
            <a:chOff x="6546781" y="2358699"/>
            <a:chExt cx="325689" cy="451176"/>
          </a:xfrm>
          <a:solidFill>
            <a:schemeClr val="bg1">
              <a:lumMod val="50000"/>
            </a:schemeClr>
          </a:solidFill>
        </p:grpSpPr>
        <p:sp>
          <p:nvSpPr>
            <p:cNvPr id="27" name="角丸四角形 49">
              <a:extLst>
                <a:ext uri="{FF2B5EF4-FFF2-40B4-BE49-F238E27FC236}">
                  <a16:creationId xmlns:a16="http://schemas.microsoft.com/office/drawing/2014/main" id="{89F89AE1-3FB4-4957-85C0-D3004FDAC9DD}"/>
                </a:ext>
              </a:extLst>
            </p:cNvPr>
            <p:cNvSpPr/>
            <p:nvPr/>
          </p:nvSpPr>
          <p:spPr bwMode="auto">
            <a:xfrm>
              <a:off x="6546781" y="2358699"/>
              <a:ext cx="325689" cy="451176"/>
            </a:xfrm>
            <a:prstGeom prst="roundRect">
              <a:avLst/>
            </a:prstGeom>
            <a:grp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sp>
          <p:nvSpPr>
            <p:cNvPr id="28" name="円/楕円 50">
              <a:extLst>
                <a:ext uri="{FF2B5EF4-FFF2-40B4-BE49-F238E27FC236}">
                  <a16:creationId xmlns:a16="http://schemas.microsoft.com/office/drawing/2014/main" id="{7EB37D36-A536-41E1-96E3-3FB1D61D4FFC}"/>
                </a:ext>
              </a:extLst>
            </p:cNvPr>
            <p:cNvSpPr/>
            <p:nvPr/>
          </p:nvSpPr>
          <p:spPr bwMode="auto">
            <a:xfrm>
              <a:off x="6600824" y="2450191"/>
              <a:ext cx="216000" cy="216000"/>
            </a:xfrm>
            <a:prstGeom prst="ellipse">
              <a:avLst/>
            </a:prstGeom>
            <a:grp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grpSp>
      <p:pic>
        <p:nvPicPr>
          <p:cNvPr id="29" name="グラフィックス 28" descr="コピー機">
            <a:extLst>
              <a:ext uri="{FF2B5EF4-FFF2-40B4-BE49-F238E27FC236}">
                <a16:creationId xmlns:a16="http://schemas.microsoft.com/office/drawing/2014/main" id="{44F64D50-2B25-4B3D-BE17-E5616709B1E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78765" y="3836835"/>
            <a:ext cx="690553" cy="690553"/>
          </a:xfrm>
          <a:prstGeom prst="rect">
            <a:avLst/>
          </a:prstGeom>
        </p:spPr>
      </p:pic>
      <p:grpSp>
        <p:nvGrpSpPr>
          <p:cNvPr id="30" name="グループ化 29">
            <a:extLst>
              <a:ext uri="{FF2B5EF4-FFF2-40B4-BE49-F238E27FC236}">
                <a16:creationId xmlns:a16="http://schemas.microsoft.com/office/drawing/2014/main" id="{A32CFA97-0D4E-42AA-BFB2-0A86D969AAC9}"/>
              </a:ext>
            </a:extLst>
          </p:cNvPr>
          <p:cNvGrpSpPr>
            <a:grpSpLocks noChangeAspect="1"/>
          </p:cNvGrpSpPr>
          <p:nvPr/>
        </p:nvGrpSpPr>
        <p:grpSpPr>
          <a:xfrm rot="10800000">
            <a:off x="7551213" y="4040463"/>
            <a:ext cx="191648" cy="286027"/>
            <a:chOff x="6546781" y="2358699"/>
            <a:chExt cx="325689" cy="451176"/>
          </a:xfrm>
          <a:solidFill>
            <a:schemeClr val="bg1">
              <a:lumMod val="50000"/>
            </a:schemeClr>
          </a:solidFill>
        </p:grpSpPr>
        <p:sp>
          <p:nvSpPr>
            <p:cNvPr id="31" name="角丸四角形 49">
              <a:extLst>
                <a:ext uri="{FF2B5EF4-FFF2-40B4-BE49-F238E27FC236}">
                  <a16:creationId xmlns:a16="http://schemas.microsoft.com/office/drawing/2014/main" id="{91BC7292-F234-4759-B268-1E24FA9F9AAC}"/>
                </a:ext>
              </a:extLst>
            </p:cNvPr>
            <p:cNvSpPr/>
            <p:nvPr/>
          </p:nvSpPr>
          <p:spPr bwMode="auto">
            <a:xfrm>
              <a:off x="6546781" y="2358699"/>
              <a:ext cx="325689" cy="451176"/>
            </a:xfrm>
            <a:prstGeom prst="roundRect">
              <a:avLst/>
            </a:prstGeom>
            <a:grpFill/>
            <a:ln>
              <a:no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sp>
          <p:nvSpPr>
            <p:cNvPr id="32" name="円/楕円 50">
              <a:extLst>
                <a:ext uri="{FF2B5EF4-FFF2-40B4-BE49-F238E27FC236}">
                  <a16:creationId xmlns:a16="http://schemas.microsoft.com/office/drawing/2014/main" id="{BF7F29B8-E235-4DB5-A7DE-1345F669BC86}"/>
                </a:ext>
              </a:extLst>
            </p:cNvPr>
            <p:cNvSpPr/>
            <p:nvPr/>
          </p:nvSpPr>
          <p:spPr bwMode="auto">
            <a:xfrm>
              <a:off x="6600824" y="2450191"/>
              <a:ext cx="216000" cy="216000"/>
            </a:xfrm>
            <a:prstGeom prst="ellipse">
              <a:avLst/>
            </a:prstGeom>
            <a:grpFill/>
            <a:ln w="28575">
              <a:solidFill>
                <a:srgbClr val="FFFFFF"/>
              </a:solidFill>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kumimoji="0" lang="ja-JP" altLang="en-US" sz="300" b="1" kern="0" dirty="0">
                <a:solidFill>
                  <a:srgbClr val="000000"/>
                </a:solidFill>
                <a:latin typeface="メイリオ" panose="020B0604030504040204" pitchFamily="50" charset="-128"/>
                <a:ea typeface="メイリオ" panose="020B0604030504040204" pitchFamily="50" charset="-128"/>
              </a:endParaRPr>
            </a:p>
          </p:txBody>
        </p:sp>
      </p:grpSp>
      <p:pic>
        <p:nvPicPr>
          <p:cNvPr id="33" name="図 32">
            <a:extLst>
              <a:ext uri="{FF2B5EF4-FFF2-40B4-BE49-F238E27FC236}">
                <a16:creationId xmlns:a16="http://schemas.microsoft.com/office/drawing/2014/main" id="{2837A972-B50C-4B4A-9C06-389A10CC92CB}"/>
              </a:ext>
            </a:extLst>
          </p:cNvPr>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713334" y="3975465"/>
            <a:ext cx="480026" cy="317631"/>
          </a:xfrm>
          <a:prstGeom prst="rect">
            <a:avLst/>
          </a:prstGeom>
        </p:spPr>
      </p:pic>
      <p:pic>
        <p:nvPicPr>
          <p:cNvPr id="34" name="図 33">
            <a:extLst>
              <a:ext uri="{FF2B5EF4-FFF2-40B4-BE49-F238E27FC236}">
                <a16:creationId xmlns:a16="http://schemas.microsoft.com/office/drawing/2014/main" id="{3AFD6106-2E9F-4BC6-89FE-1DF847B39198}"/>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4771189" y="5054713"/>
            <a:ext cx="1283778" cy="1406259"/>
          </a:xfrm>
          <a:prstGeom prst="rect">
            <a:avLst/>
          </a:prstGeom>
        </p:spPr>
      </p:pic>
      <p:sp>
        <p:nvSpPr>
          <p:cNvPr id="35" name="吹き出し: 円形 34">
            <a:extLst>
              <a:ext uri="{FF2B5EF4-FFF2-40B4-BE49-F238E27FC236}">
                <a16:creationId xmlns:a16="http://schemas.microsoft.com/office/drawing/2014/main" id="{ECEB9779-F164-4B67-AECC-48701DF72138}"/>
              </a:ext>
            </a:extLst>
          </p:cNvPr>
          <p:cNvSpPr/>
          <p:nvPr/>
        </p:nvSpPr>
        <p:spPr bwMode="auto">
          <a:xfrm>
            <a:off x="4880992" y="4119814"/>
            <a:ext cx="2166937" cy="1109386"/>
          </a:xfrm>
          <a:prstGeom prst="wedgeEllipseCallout">
            <a:avLst>
              <a:gd name="adj1" fmla="val -4761"/>
              <a:gd name="adj2" fmla="val 70091"/>
            </a:avLst>
          </a:prstGeom>
          <a:solidFill>
            <a:srgbClr val="FFFF99"/>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6" name="テキスト ボックス 2">
            <a:extLst>
              <a:ext uri="{FF2B5EF4-FFF2-40B4-BE49-F238E27FC236}">
                <a16:creationId xmlns:a16="http://schemas.microsoft.com/office/drawing/2014/main" id="{30CABE0B-8EE7-4A26-8606-970925741F28}"/>
              </a:ext>
            </a:extLst>
          </p:cNvPr>
          <p:cNvSpPr txBox="1">
            <a:spLocks noChangeArrowheads="1"/>
          </p:cNvSpPr>
          <p:nvPr/>
        </p:nvSpPr>
        <p:spPr bwMode="auto">
          <a:xfrm>
            <a:off x="5025008" y="4365104"/>
            <a:ext cx="18973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ja-JP" altLang="en-US" sz="1200" b="1" dirty="0">
                <a:latin typeface="メイリオ" panose="020B0604030504040204" pitchFamily="50" charset="-128"/>
                <a:ea typeface="メイリオ" panose="020B0604030504040204" pitchFamily="50" charset="-128"/>
              </a:rPr>
              <a:t>サーバー側でスキャンの設定を一元管理できる　から管理が楽になった！</a:t>
            </a:r>
            <a:endParaRPr lang="en-US" altLang="ja-JP" sz="1200" b="1"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5C3B199E-7A2A-44D8-99E3-EB44BD7C0113}"/>
              </a:ext>
            </a:extLst>
          </p:cNvPr>
          <p:cNvSpPr txBox="1"/>
          <p:nvPr/>
        </p:nvSpPr>
        <p:spPr>
          <a:xfrm>
            <a:off x="5935471" y="6190214"/>
            <a:ext cx="1164285" cy="261610"/>
          </a:xfrm>
          <a:prstGeom prst="rect">
            <a:avLst/>
          </a:prstGeom>
          <a:noFill/>
          <a:ln>
            <a:noFill/>
          </a:ln>
        </p:spPr>
        <p:txBody>
          <a:bodyPr wrap="square" rtlCol="0">
            <a:spAutoFit/>
          </a:bodyPr>
          <a:lstStyle/>
          <a:p>
            <a:r>
              <a:rPr kumimoji="1" lang="ja-JP" altLang="en-US" sz="1050" dirty="0">
                <a:latin typeface="メイリオ" panose="020B0604030504040204" pitchFamily="50" charset="-128"/>
                <a:ea typeface="メイリオ" panose="020B0604030504040204" pitchFamily="50" charset="-128"/>
              </a:rPr>
              <a:t>システム管理者</a:t>
            </a:r>
          </a:p>
        </p:txBody>
      </p:sp>
      <p:sp>
        <p:nvSpPr>
          <p:cNvPr id="38" name="楕円 37">
            <a:extLst>
              <a:ext uri="{FF2B5EF4-FFF2-40B4-BE49-F238E27FC236}">
                <a16:creationId xmlns:a16="http://schemas.microsoft.com/office/drawing/2014/main" id="{9EC389FB-0E39-4032-B7E4-725C78FF0E18}"/>
              </a:ext>
            </a:extLst>
          </p:cNvPr>
          <p:cNvSpPr/>
          <p:nvPr/>
        </p:nvSpPr>
        <p:spPr bwMode="auto">
          <a:xfrm>
            <a:off x="6897216" y="5465315"/>
            <a:ext cx="1175912" cy="844005"/>
          </a:xfrm>
          <a:prstGeom prst="ellipse">
            <a:avLst/>
          </a:prstGeom>
          <a:solidFill>
            <a:schemeClr val="accent2">
              <a:lumMod val="20000"/>
              <a:lumOff val="8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39" name="グループ化 38">
            <a:extLst>
              <a:ext uri="{FF2B5EF4-FFF2-40B4-BE49-F238E27FC236}">
                <a16:creationId xmlns:a16="http://schemas.microsoft.com/office/drawing/2014/main" id="{071F993E-853B-4120-8A2B-F27CD7075855}"/>
              </a:ext>
            </a:extLst>
          </p:cNvPr>
          <p:cNvGrpSpPr>
            <a:grpSpLocks noChangeAspect="1"/>
          </p:cNvGrpSpPr>
          <p:nvPr/>
        </p:nvGrpSpPr>
        <p:grpSpPr>
          <a:xfrm>
            <a:off x="7311825" y="5538677"/>
            <a:ext cx="390797" cy="705602"/>
            <a:chOff x="2743201" y="3695701"/>
            <a:chExt cx="1371600" cy="2476499"/>
          </a:xfrm>
          <a:solidFill>
            <a:schemeClr val="bg1">
              <a:lumMod val="50000"/>
            </a:schemeClr>
          </a:solidFill>
        </p:grpSpPr>
        <p:sp>
          <p:nvSpPr>
            <p:cNvPr id="40" name="Freeform 17">
              <a:extLst>
                <a:ext uri="{FF2B5EF4-FFF2-40B4-BE49-F238E27FC236}">
                  <a16:creationId xmlns:a16="http://schemas.microsoft.com/office/drawing/2014/main" id="{7D0C41BA-313F-45EC-A731-0F201AA85381}"/>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Freeform 18">
              <a:extLst>
                <a:ext uri="{FF2B5EF4-FFF2-40B4-BE49-F238E27FC236}">
                  <a16:creationId xmlns:a16="http://schemas.microsoft.com/office/drawing/2014/main" id="{EF5507B9-410B-4098-9BBC-D88353243D53}"/>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42" name="Rectangle 19">
              <a:extLst>
                <a:ext uri="{FF2B5EF4-FFF2-40B4-BE49-F238E27FC236}">
                  <a16:creationId xmlns:a16="http://schemas.microsoft.com/office/drawing/2014/main" id="{60F3B63D-BEC4-4CFB-B816-4863FE671238}"/>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pic>
        <p:nvPicPr>
          <p:cNvPr id="43" name="図 3">
            <a:extLst>
              <a:ext uri="{FF2B5EF4-FFF2-40B4-BE49-F238E27FC236}">
                <a16:creationId xmlns:a16="http://schemas.microsoft.com/office/drawing/2014/main" id="{6C731581-D706-4F3B-B99A-EE6CEB878B31}"/>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084460" y="5997154"/>
            <a:ext cx="873175" cy="14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 name="直線矢印コネクタ 43">
            <a:extLst>
              <a:ext uri="{FF2B5EF4-FFF2-40B4-BE49-F238E27FC236}">
                <a16:creationId xmlns:a16="http://schemas.microsoft.com/office/drawing/2014/main" id="{58CEDC0B-D243-4F37-975A-9A37AEAD95CB}"/>
              </a:ext>
            </a:extLst>
          </p:cNvPr>
          <p:cNvCxnSpPr>
            <a:cxnSpLocks/>
            <a:stCxn id="38" idx="7"/>
          </p:cNvCxnSpPr>
          <p:nvPr/>
        </p:nvCxnSpPr>
        <p:spPr bwMode="auto">
          <a:xfrm flipV="1">
            <a:off x="7900920" y="5206959"/>
            <a:ext cx="91167" cy="381958"/>
          </a:xfrm>
          <a:prstGeom prst="straightConnector1">
            <a:avLst/>
          </a:prstGeom>
          <a:noFill/>
          <a:ln w="34925" cap="flat" cmpd="sng" algn="ctr">
            <a:solidFill>
              <a:srgbClr val="C00000"/>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直線矢印コネクタ 44">
            <a:extLst>
              <a:ext uri="{FF2B5EF4-FFF2-40B4-BE49-F238E27FC236}">
                <a16:creationId xmlns:a16="http://schemas.microsoft.com/office/drawing/2014/main" id="{FB8E2092-91B7-4AE3-A44D-AF6DB7CB3C2D}"/>
              </a:ext>
            </a:extLst>
          </p:cNvPr>
          <p:cNvCxnSpPr>
            <a:cxnSpLocks/>
            <a:stCxn id="38" idx="0"/>
          </p:cNvCxnSpPr>
          <p:nvPr/>
        </p:nvCxnSpPr>
        <p:spPr bwMode="auto">
          <a:xfrm flipH="1" flipV="1">
            <a:off x="6676960" y="3836837"/>
            <a:ext cx="808212" cy="1628478"/>
          </a:xfrm>
          <a:prstGeom prst="straightConnector1">
            <a:avLst/>
          </a:prstGeom>
          <a:noFill/>
          <a:ln w="34925" cap="flat" cmpd="sng" algn="ctr">
            <a:solidFill>
              <a:srgbClr val="C00000"/>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線矢印コネクタ 45">
            <a:extLst>
              <a:ext uri="{FF2B5EF4-FFF2-40B4-BE49-F238E27FC236}">
                <a16:creationId xmlns:a16="http://schemas.microsoft.com/office/drawing/2014/main" id="{9BC1C4E3-15CD-4C25-A2E4-104320E43F72}"/>
              </a:ext>
            </a:extLst>
          </p:cNvPr>
          <p:cNvCxnSpPr>
            <a:cxnSpLocks/>
          </p:cNvCxnSpPr>
          <p:nvPr/>
        </p:nvCxnSpPr>
        <p:spPr bwMode="auto">
          <a:xfrm flipH="1" flipV="1">
            <a:off x="7480126" y="4448300"/>
            <a:ext cx="155736" cy="1007059"/>
          </a:xfrm>
          <a:prstGeom prst="straightConnector1">
            <a:avLst/>
          </a:prstGeom>
          <a:noFill/>
          <a:ln w="34925" cap="flat" cmpd="sng" algn="ctr">
            <a:solidFill>
              <a:srgbClr val="C00000"/>
            </a:solidFill>
            <a:prstDash val="sysDot"/>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7" name="グラフィックス 46" descr="コピー機">
            <a:extLst>
              <a:ext uri="{FF2B5EF4-FFF2-40B4-BE49-F238E27FC236}">
                <a16:creationId xmlns:a16="http://schemas.microsoft.com/office/drawing/2014/main" id="{BE5C37AF-4564-4686-9D24-F11B717C4E3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1119" y="3352211"/>
            <a:ext cx="690553" cy="690553"/>
          </a:xfrm>
          <a:prstGeom prst="rect">
            <a:avLst/>
          </a:prstGeom>
        </p:spPr>
      </p:pic>
      <p:pic>
        <p:nvPicPr>
          <p:cNvPr id="48" name="グラフィックス 47" descr="コピー機">
            <a:extLst>
              <a:ext uri="{FF2B5EF4-FFF2-40B4-BE49-F238E27FC236}">
                <a16:creationId xmlns:a16="http://schemas.microsoft.com/office/drawing/2014/main" id="{3F0968D0-1569-4F72-8251-DD3ABA259D0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852774" y="3155731"/>
            <a:ext cx="690553" cy="690553"/>
          </a:xfrm>
          <a:prstGeom prst="rect">
            <a:avLst/>
          </a:prstGeom>
        </p:spPr>
      </p:pic>
      <p:pic>
        <p:nvPicPr>
          <p:cNvPr id="49" name="グラフィックス 48" descr="コピー機">
            <a:extLst>
              <a:ext uri="{FF2B5EF4-FFF2-40B4-BE49-F238E27FC236}">
                <a16:creationId xmlns:a16="http://schemas.microsoft.com/office/drawing/2014/main" id="{AB10CB41-32A8-4B46-935A-9F2C67CA290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163786" y="3186859"/>
            <a:ext cx="690553" cy="690553"/>
          </a:xfrm>
          <a:prstGeom prst="rect">
            <a:avLst/>
          </a:prstGeom>
        </p:spPr>
      </p:pic>
      <p:cxnSp>
        <p:nvCxnSpPr>
          <p:cNvPr id="50" name="直線矢印コネクタ 49">
            <a:extLst>
              <a:ext uri="{FF2B5EF4-FFF2-40B4-BE49-F238E27FC236}">
                <a16:creationId xmlns:a16="http://schemas.microsoft.com/office/drawing/2014/main" id="{66601A4B-9CE1-4747-A077-B528B4C0331C}"/>
              </a:ext>
            </a:extLst>
          </p:cNvPr>
          <p:cNvCxnSpPr>
            <a:cxnSpLocks/>
            <a:endCxn id="47" idx="2"/>
          </p:cNvCxnSpPr>
          <p:nvPr/>
        </p:nvCxnSpPr>
        <p:spPr bwMode="auto">
          <a:xfrm flipH="1" flipV="1">
            <a:off x="956396" y="4042764"/>
            <a:ext cx="2304127" cy="1025511"/>
          </a:xfrm>
          <a:prstGeom prst="straightConnector1">
            <a:avLst/>
          </a:prstGeom>
          <a:noFill/>
          <a:ln w="34925" cap="flat" cmpd="sng" algn="ctr">
            <a:solidFill>
              <a:schemeClr val="tx1"/>
            </a:solidFill>
            <a:prstDash val="sysDot"/>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 name="直線矢印コネクタ 50">
            <a:extLst>
              <a:ext uri="{FF2B5EF4-FFF2-40B4-BE49-F238E27FC236}">
                <a16:creationId xmlns:a16="http://schemas.microsoft.com/office/drawing/2014/main" id="{AD8868EC-283B-4274-8475-5FDE629A11C9}"/>
              </a:ext>
            </a:extLst>
          </p:cNvPr>
          <p:cNvCxnSpPr>
            <a:cxnSpLocks/>
            <a:endCxn id="48" idx="2"/>
          </p:cNvCxnSpPr>
          <p:nvPr/>
        </p:nvCxnSpPr>
        <p:spPr bwMode="auto">
          <a:xfrm flipH="1" flipV="1">
            <a:off x="2198051" y="3846284"/>
            <a:ext cx="1142537" cy="1095521"/>
          </a:xfrm>
          <a:prstGeom prst="straightConnector1">
            <a:avLst/>
          </a:prstGeom>
          <a:noFill/>
          <a:ln w="34925" cap="flat" cmpd="sng" algn="ctr">
            <a:solidFill>
              <a:schemeClr val="tx1"/>
            </a:solidFill>
            <a:prstDash val="sysDot"/>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線矢印コネクタ 51">
            <a:extLst>
              <a:ext uri="{FF2B5EF4-FFF2-40B4-BE49-F238E27FC236}">
                <a16:creationId xmlns:a16="http://schemas.microsoft.com/office/drawing/2014/main" id="{422783AA-3663-422F-80BE-D73E8C785D14}"/>
              </a:ext>
            </a:extLst>
          </p:cNvPr>
          <p:cNvCxnSpPr>
            <a:cxnSpLocks/>
            <a:endCxn id="49" idx="2"/>
          </p:cNvCxnSpPr>
          <p:nvPr/>
        </p:nvCxnSpPr>
        <p:spPr bwMode="auto">
          <a:xfrm flipH="1" flipV="1">
            <a:off x="3509063" y="3877412"/>
            <a:ext cx="26429" cy="995925"/>
          </a:xfrm>
          <a:prstGeom prst="straightConnector1">
            <a:avLst/>
          </a:prstGeom>
          <a:noFill/>
          <a:ln w="34925" cap="flat" cmpd="sng" algn="ctr">
            <a:solidFill>
              <a:schemeClr val="tx1"/>
            </a:solidFill>
            <a:prstDash val="sysDot"/>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テキスト ボックス 52">
            <a:extLst>
              <a:ext uri="{FF2B5EF4-FFF2-40B4-BE49-F238E27FC236}">
                <a16:creationId xmlns:a16="http://schemas.microsoft.com/office/drawing/2014/main" id="{F37E19F0-B662-45BA-8188-D48FD73D54E5}"/>
              </a:ext>
            </a:extLst>
          </p:cNvPr>
          <p:cNvSpPr txBox="1"/>
          <p:nvPr/>
        </p:nvSpPr>
        <p:spPr>
          <a:xfrm>
            <a:off x="1312143" y="4318592"/>
            <a:ext cx="2497574" cy="261610"/>
          </a:xfrm>
          <a:prstGeom prst="rect">
            <a:avLst/>
          </a:prstGeom>
          <a:solidFill>
            <a:schemeClr val="bg1"/>
          </a:solidFill>
          <a:ln>
            <a:noFill/>
          </a:ln>
        </p:spPr>
        <p:txBody>
          <a:bodyPr wrap="square" rtlCol="0">
            <a:spAutoFit/>
          </a:bodyPr>
          <a:lstStyle/>
          <a:p>
            <a:pPr algn="ctr"/>
            <a:r>
              <a:rPr kumimoji="1" lang="ja-JP" altLang="en-US" sz="1100" dirty="0">
                <a:latin typeface="メイリオ" panose="020B0604030504040204" pitchFamily="50" charset="-128"/>
                <a:ea typeface="メイリオ" panose="020B0604030504040204" pitchFamily="50" charset="-128"/>
              </a:rPr>
              <a:t>各複合機ごとに</a:t>
            </a:r>
            <a:r>
              <a:rPr lang="ja-JP" altLang="en-US" sz="1100" dirty="0">
                <a:latin typeface="メイリオ" panose="020B0604030504040204" pitchFamily="50" charset="-128"/>
                <a:ea typeface="メイリオ" panose="020B0604030504040204" pitchFamily="50" charset="-128"/>
              </a:rPr>
              <a:t>スキャン設定</a:t>
            </a:r>
            <a:endParaRPr kumimoji="1" lang="ja-JP" altLang="en-US" sz="1100" dirty="0">
              <a:latin typeface="メイリオ" panose="020B0604030504040204" pitchFamily="50" charset="-128"/>
              <a:ea typeface="メイリオ" panose="020B0604030504040204" pitchFamily="50" charset="-128"/>
            </a:endParaRPr>
          </a:p>
        </p:txBody>
      </p:sp>
      <p:sp>
        <p:nvSpPr>
          <p:cNvPr id="54" name="吹き出し: 円形 53">
            <a:extLst>
              <a:ext uri="{FF2B5EF4-FFF2-40B4-BE49-F238E27FC236}">
                <a16:creationId xmlns:a16="http://schemas.microsoft.com/office/drawing/2014/main" id="{4B114EB8-1444-4510-952F-67205A0D4D59}"/>
              </a:ext>
            </a:extLst>
          </p:cNvPr>
          <p:cNvSpPr/>
          <p:nvPr/>
        </p:nvSpPr>
        <p:spPr bwMode="auto">
          <a:xfrm>
            <a:off x="7215442" y="3212976"/>
            <a:ext cx="1662881" cy="683471"/>
          </a:xfrm>
          <a:prstGeom prst="wedgeEllipseCallout">
            <a:avLst>
              <a:gd name="adj1" fmla="val 55296"/>
              <a:gd name="adj2" fmla="val 38428"/>
            </a:avLst>
          </a:prstGeom>
          <a:solidFill>
            <a:srgbClr val="FFFF99"/>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55" name="テキスト ボックス 2">
            <a:extLst>
              <a:ext uri="{FF2B5EF4-FFF2-40B4-BE49-F238E27FC236}">
                <a16:creationId xmlns:a16="http://schemas.microsoft.com/office/drawing/2014/main" id="{0F2E246B-808C-41B0-B7AD-4D165C52DAA3}"/>
              </a:ext>
            </a:extLst>
          </p:cNvPr>
          <p:cNvSpPr txBox="1">
            <a:spLocks noChangeArrowheads="1"/>
          </p:cNvSpPr>
          <p:nvPr/>
        </p:nvSpPr>
        <p:spPr bwMode="auto">
          <a:xfrm>
            <a:off x="7321529" y="3359665"/>
            <a:ext cx="1556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pPr algn="ctr"/>
            <a:r>
              <a:rPr lang="ja-JP" altLang="en-US" sz="1200" b="1" dirty="0">
                <a:latin typeface="メイリオ" panose="020B0604030504040204" pitchFamily="50" charset="-128"/>
                <a:ea typeface="メイリオ" panose="020B0604030504040204" pitchFamily="50" charset="-128"/>
              </a:rPr>
              <a:t>出張先でも</a:t>
            </a:r>
            <a:endParaRPr lang="en-US" altLang="ja-JP" sz="1200" b="1" dirty="0">
              <a:latin typeface="メイリオ" panose="020B0604030504040204" pitchFamily="50" charset="-128"/>
              <a:ea typeface="メイリオ" panose="020B0604030504040204" pitchFamily="50" charset="-128"/>
            </a:endParaRPr>
          </a:p>
          <a:p>
            <a:pPr algn="ctr"/>
            <a:r>
              <a:rPr lang="ja-JP" altLang="en-US" sz="1200" b="1" dirty="0">
                <a:latin typeface="メイリオ" panose="020B0604030504040204" pitchFamily="50" charset="-128"/>
                <a:ea typeface="メイリオ" panose="020B0604030504040204" pitchFamily="50" charset="-128"/>
              </a:rPr>
              <a:t>どこでもスキャン！</a:t>
            </a:r>
            <a:endParaRPr lang="en-US" altLang="ja-JP" sz="1200" b="1" dirty="0">
              <a:latin typeface="メイリオ" panose="020B0604030504040204" pitchFamily="50" charset="-128"/>
              <a:ea typeface="メイリオ" panose="020B0604030504040204" pitchFamily="50" charset="-128"/>
            </a:endParaRPr>
          </a:p>
        </p:txBody>
      </p:sp>
      <p:sp>
        <p:nvSpPr>
          <p:cNvPr id="56" name="楕円 55">
            <a:extLst>
              <a:ext uri="{FF2B5EF4-FFF2-40B4-BE49-F238E27FC236}">
                <a16:creationId xmlns:a16="http://schemas.microsoft.com/office/drawing/2014/main" id="{EE376849-D02C-444A-AF2F-1B2745E535A4}"/>
              </a:ext>
            </a:extLst>
          </p:cNvPr>
          <p:cNvSpPr/>
          <p:nvPr/>
        </p:nvSpPr>
        <p:spPr bwMode="auto">
          <a:xfrm>
            <a:off x="236960" y="1052736"/>
            <a:ext cx="720000" cy="720000"/>
          </a:xfrm>
          <a:prstGeom prst="ellipse">
            <a:avLst/>
          </a:prstGeom>
          <a:solidFill>
            <a:schemeClr val="accent2">
              <a:lumMod val="60000"/>
              <a:lumOff val="4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B4177C5C-4055-4E10-915F-72AB57F7CAF5}"/>
              </a:ext>
            </a:extLst>
          </p:cNvPr>
          <p:cNvSpPr txBox="1"/>
          <p:nvPr/>
        </p:nvSpPr>
        <p:spPr>
          <a:xfrm>
            <a:off x="1051760" y="1164795"/>
            <a:ext cx="7745760" cy="523220"/>
          </a:xfrm>
          <a:prstGeom prst="rect">
            <a:avLst/>
          </a:prstGeom>
          <a:noFill/>
        </p:spPr>
        <p:txBody>
          <a:bodyPr wrap="square" rtlCol="0">
            <a:spAutoFit/>
          </a:bodyPr>
          <a:lstStyle/>
          <a:p>
            <a:r>
              <a:rPr lang="ja-JP" altLang="en-US" sz="2800" b="1" dirty="0">
                <a:solidFill>
                  <a:schemeClr val="accent2">
                    <a:lumMod val="60000"/>
                    <a:lumOff val="40000"/>
                  </a:schemeClr>
                </a:solidFill>
                <a:latin typeface="メイリオ" panose="020B0604030504040204" pitchFamily="50" charset="-128"/>
                <a:ea typeface="メイリオ" panose="020B0604030504040204" pitchFamily="50" charset="-128"/>
              </a:rPr>
              <a:t>スキャン設定の一元管理</a:t>
            </a:r>
            <a:r>
              <a:rPr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で手間を削減</a:t>
            </a:r>
          </a:p>
        </p:txBody>
      </p:sp>
      <p:grpSp>
        <p:nvGrpSpPr>
          <p:cNvPr id="58" name="グループ化 57">
            <a:extLst>
              <a:ext uri="{FF2B5EF4-FFF2-40B4-BE49-F238E27FC236}">
                <a16:creationId xmlns:a16="http://schemas.microsoft.com/office/drawing/2014/main" id="{E96C5974-9071-414A-A610-EBBABCBB3E38}"/>
              </a:ext>
            </a:extLst>
          </p:cNvPr>
          <p:cNvGrpSpPr>
            <a:grpSpLocks noChangeAspect="1"/>
          </p:cNvGrpSpPr>
          <p:nvPr/>
        </p:nvGrpSpPr>
        <p:grpSpPr>
          <a:xfrm>
            <a:off x="323119" y="1143435"/>
            <a:ext cx="563320" cy="540218"/>
            <a:chOff x="-2501900" y="2571750"/>
            <a:chExt cx="1509712" cy="1447800"/>
          </a:xfrm>
        </p:grpSpPr>
        <p:sp>
          <p:nvSpPr>
            <p:cNvPr id="59" name="Freeform 25">
              <a:extLst>
                <a:ext uri="{FF2B5EF4-FFF2-40B4-BE49-F238E27FC236}">
                  <a16:creationId xmlns:a16="http://schemas.microsoft.com/office/drawing/2014/main" id="{5207BEDE-97FA-4A89-9707-D637D335FE2B}"/>
                </a:ext>
              </a:extLst>
            </p:cNvPr>
            <p:cNvSpPr>
              <a:spLocks/>
            </p:cNvSpPr>
            <p:nvPr/>
          </p:nvSpPr>
          <p:spPr bwMode="auto">
            <a:xfrm>
              <a:off x="-1978025" y="2959100"/>
              <a:ext cx="596900" cy="433388"/>
            </a:xfrm>
            <a:custGeom>
              <a:avLst/>
              <a:gdLst>
                <a:gd name="T0" fmla="*/ 2 w 40"/>
                <a:gd name="T1" fmla="*/ 16 h 29"/>
                <a:gd name="T2" fmla="*/ 12 w 40"/>
                <a:gd name="T3" fmla="*/ 23 h 29"/>
                <a:gd name="T4" fmla="*/ 18 w 40"/>
                <a:gd name="T5" fmla="*/ 29 h 29"/>
                <a:gd name="T6" fmla="*/ 24 w 40"/>
                <a:gd name="T7" fmla="*/ 23 h 29"/>
                <a:gd name="T8" fmla="*/ 24 w 40"/>
                <a:gd name="T9" fmla="*/ 22 h 29"/>
                <a:gd name="T10" fmla="*/ 39 w 40"/>
                <a:gd name="T11" fmla="*/ 5 h 29"/>
                <a:gd name="T12" fmla="*/ 39 w 40"/>
                <a:gd name="T13" fmla="*/ 1 h 29"/>
                <a:gd name="T14" fmla="*/ 36 w 40"/>
                <a:gd name="T15" fmla="*/ 1 h 29"/>
                <a:gd name="T16" fmla="*/ 21 w 40"/>
                <a:gd name="T17" fmla="*/ 17 h 29"/>
                <a:gd name="T18" fmla="*/ 18 w 40"/>
                <a:gd name="T19" fmla="*/ 16 h 29"/>
                <a:gd name="T20" fmla="*/ 15 w 40"/>
                <a:gd name="T21" fmla="*/ 17 h 29"/>
                <a:gd name="T22" fmla="*/ 5 w 40"/>
                <a:gd name="T23" fmla="*/ 10 h 29"/>
                <a:gd name="T24" fmla="*/ 1 w 40"/>
                <a:gd name="T25" fmla="*/ 11 h 29"/>
                <a:gd name="T26" fmla="*/ 2 w 40"/>
                <a:gd name="T27"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29">
                  <a:moveTo>
                    <a:pt x="2" y="16"/>
                  </a:moveTo>
                  <a:cubicBezTo>
                    <a:pt x="12" y="23"/>
                    <a:pt x="12" y="23"/>
                    <a:pt x="12" y="23"/>
                  </a:cubicBezTo>
                  <a:cubicBezTo>
                    <a:pt x="12" y="27"/>
                    <a:pt x="15" y="29"/>
                    <a:pt x="18" y="29"/>
                  </a:cubicBezTo>
                  <a:cubicBezTo>
                    <a:pt x="22" y="29"/>
                    <a:pt x="24" y="26"/>
                    <a:pt x="24" y="23"/>
                  </a:cubicBezTo>
                  <a:cubicBezTo>
                    <a:pt x="24" y="22"/>
                    <a:pt x="24" y="22"/>
                    <a:pt x="24" y="22"/>
                  </a:cubicBezTo>
                  <a:cubicBezTo>
                    <a:pt x="39" y="5"/>
                    <a:pt x="39" y="5"/>
                    <a:pt x="39" y="5"/>
                  </a:cubicBezTo>
                  <a:cubicBezTo>
                    <a:pt x="40" y="4"/>
                    <a:pt x="40" y="2"/>
                    <a:pt x="39" y="1"/>
                  </a:cubicBezTo>
                  <a:cubicBezTo>
                    <a:pt x="38" y="0"/>
                    <a:pt x="37" y="0"/>
                    <a:pt x="36" y="1"/>
                  </a:cubicBezTo>
                  <a:cubicBezTo>
                    <a:pt x="21" y="17"/>
                    <a:pt x="21" y="17"/>
                    <a:pt x="21" y="17"/>
                  </a:cubicBezTo>
                  <a:cubicBezTo>
                    <a:pt x="20" y="17"/>
                    <a:pt x="19" y="16"/>
                    <a:pt x="18" y="16"/>
                  </a:cubicBezTo>
                  <a:cubicBezTo>
                    <a:pt x="17" y="16"/>
                    <a:pt x="16" y="17"/>
                    <a:pt x="15" y="17"/>
                  </a:cubicBezTo>
                  <a:cubicBezTo>
                    <a:pt x="5" y="10"/>
                    <a:pt x="5" y="10"/>
                    <a:pt x="5" y="10"/>
                  </a:cubicBezTo>
                  <a:cubicBezTo>
                    <a:pt x="4" y="10"/>
                    <a:pt x="2" y="10"/>
                    <a:pt x="1" y="11"/>
                  </a:cubicBezTo>
                  <a:cubicBezTo>
                    <a:pt x="0" y="13"/>
                    <a:pt x="0" y="15"/>
                    <a:pt x="2"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0" name="Freeform 26">
              <a:extLst>
                <a:ext uri="{FF2B5EF4-FFF2-40B4-BE49-F238E27FC236}">
                  <a16:creationId xmlns:a16="http://schemas.microsoft.com/office/drawing/2014/main" id="{65B3BD40-6756-4575-B750-22FF06D363E8}"/>
                </a:ext>
              </a:extLst>
            </p:cNvPr>
            <p:cNvSpPr>
              <a:spLocks/>
            </p:cNvSpPr>
            <p:nvPr/>
          </p:nvSpPr>
          <p:spPr bwMode="auto">
            <a:xfrm>
              <a:off x="-2501900" y="2571750"/>
              <a:ext cx="1509712" cy="1447800"/>
            </a:xfrm>
            <a:custGeom>
              <a:avLst/>
              <a:gdLst>
                <a:gd name="T0" fmla="*/ 87 w 101"/>
                <a:gd name="T1" fmla="*/ 14 h 97"/>
                <a:gd name="T2" fmla="*/ 53 w 101"/>
                <a:gd name="T3" fmla="*/ 0 h 97"/>
                <a:gd name="T4" fmla="*/ 53 w 101"/>
                <a:gd name="T5" fmla="*/ 12 h 97"/>
                <a:gd name="T6" fmla="*/ 79 w 101"/>
                <a:gd name="T7" fmla="*/ 23 h 97"/>
                <a:gd name="T8" fmla="*/ 90 w 101"/>
                <a:gd name="T9" fmla="*/ 49 h 97"/>
                <a:gd name="T10" fmla="*/ 79 w 101"/>
                <a:gd name="T11" fmla="*/ 75 h 97"/>
                <a:gd name="T12" fmla="*/ 53 w 101"/>
                <a:gd name="T13" fmla="*/ 85 h 97"/>
                <a:gd name="T14" fmla="*/ 27 w 101"/>
                <a:gd name="T15" fmla="*/ 75 h 97"/>
                <a:gd name="T16" fmla="*/ 16 w 101"/>
                <a:gd name="T17" fmla="*/ 49 h 97"/>
                <a:gd name="T18" fmla="*/ 18 w 101"/>
                <a:gd name="T19" fmla="*/ 39 h 97"/>
                <a:gd name="T20" fmla="*/ 22 w 101"/>
                <a:gd name="T21" fmla="*/ 42 h 97"/>
                <a:gd name="T22" fmla="*/ 24 w 101"/>
                <a:gd name="T23" fmla="*/ 42 h 97"/>
                <a:gd name="T24" fmla="*/ 25 w 101"/>
                <a:gd name="T25" fmla="*/ 41 h 97"/>
                <a:gd name="T26" fmla="*/ 28 w 101"/>
                <a:gd name="T27" fmla="*/ 14 h 97"/>
                <a:gd name="T28" fmla="*/ 26 w 101"/>
                <a:gd name="T29" fmla="*/ 12 h 97"/>
                <a:gd name="T30" fmla="*/ 24 w 101"/>
                <a:gd name="T31" fmla="*/ 12 h 97"/>
                <a:gd name="T32" fmla="*/ 1 w 101"/>
                <a:gd name="T33" fmla="*/ 25 h 97"/>
                <a:gd name="T34" fmla="*/ 0 w 101"/>
                <a:gd name="T35" fmla="*/ 27 h 97"/>
                <a:gd name="T36" fmla="*/ 1 w 101"/>
                <a:gd name="T37" fmla="*/ 29 h 97"/>
                <a:gd name="T38" fmla="*/ 7 w 101"/>
                <a:gd name="T39" fmla="*/ 33 h 97"/>
                <a:gd name="T40" fmla="*/ 5 w 101"/>
                <a:gd name="T41" fmla="*/ 49 h 97"/>
                <a:gd name="T42" fmla="*/ 19 w 101"/>
                <a:gd name="T43" fmla="*/ 83 h 97"/>
                <a:gd name="T44" fmla="*/ 53 w 101"/>
                <a:gd name="T45" fmla="*/ 97 h 97"/>
                <a:gd name="T46" fmla="*/ 87 w 101"/>
                <a:gd name="T47" fmla="*/ 83 h 97"/>
                <a:gd name="T48" fmla="*/ 101 w 101"/>
                <a:gd name="T49" fmla="*/ 49 h 97"/>
                <a:gd name="T50" fmla="*/ 87 w 101"/>
                <a:gd name="T51" fmla="*/ 1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97">
                  <a:moveTo>
                    <a:pt x="87" y="14"/>
                  </a:moveTo>
                  <a:cubicBezTo>
                    <a:pt x="79" y="6"/>
                    <a:pt x="66" y="0"/>
                    <a:pt x="53" y="0"/>
                  </a:cubicBezTo>
                  <a:cubicBezTo>
                    <a:pt x="53" y="12"/>
                    <a:pt x="53" y="12"/>
                    <a:pt x="53" y="12"/>
                  </a:cubicBezTo>
                  <a:cubicBezTo>
                    <a:pt x="63" y="12"/>
                    <a:pt x="72" y="16"/>
                    <a:pt x="79" y="23"/>
                  </a:cubicBezTo>
                  <a:cubicBezTo>
                    <a:pt x="86" y="29"/>
                    <a:pt x="90" y="38"/>
                    <a:pt x="90" y="49"/>
                  </a:cubicBezTo>
                  <a:cubicBezTo>
                    <a:pt x="90" y="59"/>
                    <a:pt x="86" y="68"/>
                    <a:pt x="79" y="75"/>
                  </a:cubicBezTo>
                  <a:cubicBezTo>
                    <a:pt x="72" y="81"/>
                    <a:pt x="63" y="85"/>
                    <a:pt x="53" y="85"/>
                  </a:cubicBezTo>
                  <a:cubicBezTo>
                    <a:pt x="43" y="85"/>
                    <a:pt x="34" y="81"/>
                    <a:pt x="27" y="75"/>
                  </a:cubicBezTo>
                  <a:cubicBezTo>
                    <a:pt x="20" y="68"/>
                    <a:pt x="16" y="59"/>
                    <a:pt x="16" y="49"/>
                  </a:cubicBezTo>
                  <a:cubicBezTo>
                    <a:pt x="16" y="45"/>
                    <a:pt x="17" y="42"/>
                    <a:pt x="18" y="39"/>
                  </a:cubicBezTo>
                  <a:cubicBezTo>
                    <a:pt x="22" y="42"/>
                    <a:pt x="22" y="42"/>
                    <a:pt x="22" y="42"/>
                  </a:cubicBezTo>
                  <a:cubicBezTo>
                    <a:pt x="23" y="42"/>
                    <a:pt x="24" y="42"/>
                    <a:pt x="24" y="42"/>
                  </a:cubicBezTo>
                  <a:cubicBezTo>
                    <a:pt x="25" y="42"/>
                    <a:pt x="25" y="41"/>
                    <a:pt x="25" y="41"/>
                  </a:cubicBezTo>
                  <a:cubicBezTo>
                    <a:pt x="28" y="14"/>
                    <a:pt x="28" y="14"/>
                    <a:pt x="28" y="14"/>
                  </a:cubicBezTo>
                  <a:cubicBezTo>
                    <a:pt x="28" y="13"/>
                    <a:pt x="27" y="12"/>
                    <a:pt x="26" y="12"/>
                  </a:cubicBezTo>
                  <a:cubicBezTo>
                    <a:pt x="26" y="11"/>
                    <a:pt x="25" y="11"/>
                    <a:pt x="24" y="12"/>
                  </a:cubicBezTo>
                  <a:cubicBezTo>
                    <a:pt x="1" y="25"/>
                    <a:pt x="1" y="25"/>
                    <a:pt x="1" y="25"/>
                  </a:cubicBezTo>
                  <a:cubicBezTo>
                    <a:pt x="0" y="26"/>
                    <a:pt x="0" y="26"/>
                    <a:pt x="0" y="27"/>
                  </a:cubicBezTo>
                  <a:cubicBezTo>
                    <a:pt x="0" y="28"/>
                    <a:pt x="1" y="28"/>
                    <a:pt x="1" y="29"/>
                  </a:cubicBezTo>
                  <a:cubicBezTo>
                    <a:pt x="7" y="33"/>
                    <a:pt x="7" y="33"/>
                    <a:pt x="7" y="33"/>
                  </a:cubicBezTo>
                  <a:cubicBezTo>
                    <a:pt x="6" y="38"/>
                    <a:pt x="5" y="43"/>
                    <a:pt x="5" y="49"/>
                  </a:cubicBezTo>
                  <a:cubicBezTo>
                    <a:pt x="5" y="62"/>
                    <a:pt x="10" y="74"/>
                    <a:pt x="19" y="83"/>
                  </a:cubicBezTo>
                  <a:cubicBezTo>
                    <a:pt x="28" y="92"/>
                    <a:pt x="40" y="97"/>
                    <a:pt x="53" y="97"/>
                  </a:cubicBezTo>
                  <a:cubicBezTo>
                    <a:pt x="66" y="97"/>
                    <a:pt x="79" y="92"/>
                    <a:pt x="87" y="83"/>
                  </a:cubicBezTo>
                  <a:cubicBezTo>
                    <a:pt x="96" y="74"/>
                    <a:pt x="101" y="62"/>
                    <a:pt x="101" y="49"/>
                  </a:cubicBezTo>
                  <a:cubicBezTo>
                    <a:pt x="101" y="35"/>
                    <a:pt x="96" y="23"/>
                    <a:pt x="8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2534497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6</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pic>
        <p:nvPicPr>
          <p:cNvPr id="6" name="Picture 105">
            <a:extLst>
              <a:ext uri="{FF2B5EF4-FFF2-40B4-BE49-F238E27FC236}">
                <a16:creationId xmlns:a16="http://schemas.microsoft.com/office/drawing/2014/main" id="{DF0177AD-FF0A-4B87-B743-7D2DC78722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29064" y="3612177"/>
            <a:ext cx="3352800" cy="231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テキスト ボックス 3">
            <a:extLst>
              <a:ext uri="{FF2B5EF4-FFF2-40B4-BE49-F238E27FC236}">
                <a16:creationId xmlns:a16="http://schemas.microsoft.com/office/drawing/2014/main" id="{84B846E3-4E23-4A1E-AA98-16F644C888DC}"/>
              </a:ext>
            </a:extLst>
          </p:cNvPr>
          <p:cNvSpPr txBox="1">
            <a:spLocks noChangeArrowheads="1"/>
          </p:cNvSpPr>
          <p:nvPr/>
        </p:nvSpPr>
        <p:spPr bwMode="auto">
          <a:xfrm>
            <a:off x="5046316" y="2398957"/>
            <a:ext cx="4550723" cy="1015663"/>
          </a:xfrm>
          <a:prstGeom prst="rect">
            <a:avLst/>
          </a:prstGeom>
          <a:solidFill>
            <a:schemeClr val="bg1"/>
          </a:solidFill>
          <a:ln>
            <a:noFill/>
          </a:ln>
        </p:spPr>
        <p:txBody>
          <a:bodyPr wrap="square">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marL="285750" indent="-285750" eaLnBrk="1" fontAlgn="ctr" hangingPunct="1">
              <a:buClr>
                <a:schemeClr val="tx1">
                  <a:lumMod val="75000"/>
                  <a:lumOff val="25000"/>
                </a:schemeClr>
              </a:buClr>
              <a:buFont typeface="Wingdings" panose="05000000000000000000" pitchFamily="2" charset="2"/>
              <a:buChar char="l"/>
              <a:defRPr/>
            </a:pPr>
            <a:r>
              <a:rPr lang="ja-JP" altLang="en-US" sz="1200" dirty="0">
                <a:latin typeface="メイリオ" pitchFamily="50" charset="-128"/>
                <a:ea typeface="メイリオ" pitchFamily="50" charset="-128"/>
                <a:cs typeface="メイリオ" pitchFamily="50" charset="-128"/>
              </a:rPr>
              <a:t>スキャン時に、予め決めておいた命名規則に基づいて任意のファイル名を設定可能です。</a:t>
            </a:r>
            <a:endParaRPr lang="en-US" altLang="ja-JP" sz="1200" dirty="0">
              <a:latin typeface="メイリオ" pitchFamily="50" charset="-128"/>
              <a:ea typeface="メイリオ" pitchFamily="50" charset="-128"/>
              <a:cs typeface="メイリオ" pitchFamily="50" charset="-128"/>
            </a:endParaRPr>
          </a:p>
          <a:p>
            <a:pPr marL="285750" indent="-285750" eaLnBrk="1" fontAlgn="ctr" hangingPunct="1">
              <a:buClr>
                <a:schemeClr val="tx1">
                  <a:lumMod val="75000"/>
                  <a:lumOff val="25000"/>
                </a:schemeClr>
              </a:buClr>
              <a:buFont typeface="Wingdings" panose="05000000000000000000" pitchFamily="2" charset="2"/>
              <a:buChar char="l"/>
              <a:defRPr/>
            </a:pPr>
            <a:r>
              <a:rPr lang="ja-JP" altLang="en-US" sz="1200" dirty="0">
                <a:latin typeface="メイリオ" pitchFamily="50" charset="-128"/>
                <a:ea typeface="メイリオ" pitchFamily="50" charset="-128"/>
                <a:cs typeface="メイリオ" pitchFamily="50" charset="-128"/>
              </a:rPr>
              <a:t>ユーザ</a:t>
            </a:r>
            <a:r>
              <a:rPr lang="en-US" altLang="ja-JP" sz="1200" dirty="0">
                <a:latin typeface="メイリオ" pitchFamily="50" charset="-128"/>
                <a:ea typeface="メイリオ" pitchFamily="50" charset="-128"/>
                <a:cs typeface="メイリオ" pitchFamily="50" charset="-128"/>
              </a:rPr>
              <a:t>ID</a:t>
            </a:r>
            <a:r>
              <a:rPr lang="ja-JP" altLang="en-US" sz="1200" dirty="0" err="1">
                <a:latin typeface="メイリオ" pitchFamily="50" charset="-128"/>
                <a:ea typeface="メイリオ" pitchFamily="50" charset="-128"/>
                <a:cs typeface="メイリオ" pitchFamily="50" charset="-128"/>
              </a:rPr>
              <a:t>、</a:t>
            </a:r>
            <a:r>
              <a:rPr lang="ja-JP" altLang="en-US" sz="1200" dirty="0">
                <a:latin typeface="メイリオ" pitchFamily="50" charset="-128"/>
                <a:ea typeface="メイリオ" pitchFamily="50" charset="-128"/>
                <a:cs typeface="メイリオ" pitchFamily="50" charset="-128"/>
              </a:rPr>
              <a:t>タイムスタンプを付加することができ、個人　単位またはグループ単位での設定が可能です。</a:t>
            </a:r>
          </a:p>
          <a:p>
            <a:pPr marL="285750" indent="-285750" eaLnBrk="1" fontAlgn="ctr" hangingPunct="1">
              <a:buClr>
                <a:schemeClr val="tx1">
                  <a:lumMod val="75000"/>
                  <a:lumOff val="25000"/>
                </a:schemeClr>
              </a:buClr>
              <a:buFont typeface="Wingdings" panose="05000000000000000000" pitchFamily="2" charset="2"/>
              <a:buChar char="l"/>
              <a:defRPr/>
            </a:pPr>
            <a:endParaRPr lang="ja-JP" altLang="en-US" sz="1200" dirty="0">
              <a:latin typeface="メイリオ" pitchFamily="50" charset="-128"/>
              <a:ea typeface="メイリオ" pitchFamily="50" charset="-128"/>
              <a:cs typeface="メイリオ" pitchFamily="50" charset="-128"/>
            </a:endParaRPr>
          </a:p>
        </p:txBody>
      </p:sp>
      <p:sp>
        <p:nvSpPr>
          <p:cNvPr id="8" name="正方形/長方形 7">
            <a:extLst>
              <a:ext uri="{FF2B5EF4-FFF2-40B4-BE49-F238E27FC236}">
                <a16:creationId xmlns:a16="http://schemas.microsoft.com/office/drawing/2014/main" id="{523735C5-4381-46EF-8CCD-8246BE90B26C}"/>
              </a:ext>
            </a:extLst>
          </p:cNvPr>
          <p:cNvSpPr/>
          <p:nvPr/>
        </p:nvSpPr>
        <p:spPr bwMode="auto">
          <a:xfrm>
            <a:off x="200471" y="2330432"/>
            <a:ext cx="4495818" cy="623248"/>
          </a:xfrm>
          <a:prstGeom prst="rect">
            <a:avLst/>
          </a:prstGeom>
          <a:noFill/>
          <a:ln>
            <a:no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hangingPunct="1">
              <a:lnSpc>
                <a:spcPct val="150000"/>
              </a:lnSpc>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大量にスキャンをする場合、ファイル名を後から手作業で変更すると、時間がかかり、ミスをしてしまう恐れもあります。</a:t>
            </a:r>
          </a:p>
        </p:txBody>
      </p:sp>
      <p:sp>
        <p:nvSpPr>
          <p:cNvPr id="9" name="タイトル 1">
            <a:extLst>
              <a:ext uri="{FF2B5EF4-FFF2-40B4-BE49-F238E27FC236}">
                <a16:creationId xmlns:a16="http://schemas.microsoft.com/office/drawing/2014/main" id="{9E73D6C6-413A-4190-967D-2FFA2E977D3F}"/>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導入メリット３</a:t>
            </a:r>
          </a:p>
        </p:txBody>
      </p:sp>
      <p:sp>
        <p:nvSpPr>
          <p:cNvPr id="10" name="正方形/長方形 9">
            <a:extLst>
              <a:ext uri="{FF2B5EF4-FFF2-40B4-BE49-F238E27FC236}">
                <a16:creationId xmlns:a16="http://schemas.microsoft.com/office/drawing/2014/main" id="{CADD1BDD-8044-4D3A-BD70-24178D30E3AE}"/>
              </a:ext>
            </a:extLst>
          </p:cNvPr>
          <p:cNvSpPr/>
          <p:nvPr/>
        </p:nvSpPr>
        <p:spPr>
          <a:xfrm>
            <a:off x="236960" y="1916832"/>
            <a:ext cx="4356000" cy="398844"/>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38645FF7-D7E5-4838-9F90-B073843D656B}"/>
              </a:ext>
            </a:extLst>
          </p:cNvPr>
          <p:cNvSpPr txBox="1"/>
          <p:nvPr/>
        </p:nvSpPr>
        <p:spPr>
          <a:xfrm>
            <a:off x="385192" y="1931588"/>
            <a:ext cx="1687488" cy="400110"/>
          </a:xfrm>
          <a:prstGeom prst="rect">
            <a:avLst/>
          </a:prstGeom>
          <a:noFill/>
        </p:spPr>
        <p:txBody>
          <a:bodyPr wrap="square" rtlCol="0">
            <a:spAutoFit/>
          </a:bodyPr>
          <a:lstStyle/>
          <a:p>
            <a:r>
              <a:rPr lang="en-US" altLang="ja-JP" sz="2000" b="1" dirty="0">
                <a:solidFill>
                  <a:schemeClr val="bg1"/>
                </a:solidFill>
                <a:latin typeface="メイリオ" panose="020B0604030504040204" pitchFamily="50" charset="-128"/>
                <a:ea typeface="メイリオ" panose="020B0604030504040204" pitchFamily="50" charset="-128"/>
              </a:rPr>
              <a:t>Before</a:t>
            </a:r>
            <a:endParaRPr kumimoji="1" lang="ja-JP" altLang="en-US" sz="2000" b="1" dirty="0">
              <a:solidFill>
                <a:schemeClr val="bg1"/>
              </a:solidFill>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58056E06-7115-4BBA-AA29-CD9E2278707A}"/>
              </a:ext>
            </a:extLst>
          </p:cNvPr>
          <p:cNvSpPr/>
          <p:nvPr/>
        </p:nvSpPr>
        <p:spPr>
          <a:xfrm>
            <a:off x="5061480" y="1916832"/>
            <a:ext cx="4356000" cy="398844"/>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529E3522-3BE0-4F0D-9CC8-77EB9D7A049D}"/>
              </a:ext>
            </a:extLst>
          </p:cNvPr>
          <p:cNvSpPr txBox="1"/>
          <p:nvPr/>
        </p:nvSpPr>
        <p:spPr>
          <a:xfrm>
            <a:off x="5209712" y="1931588"/>
            <a:ext cx="1687488" cy="400110"/>
          </a:xfrm>
          <a:prstGeom prst="rect">
            <a:avLst/>
          </a:prstGeom>
          <a:noFill/>
        </p:spPr>
        <p:txBody>
          <a:bodyPr wrap="square" rtlCol="0">
            <a:spAutoFit/>
          </a:bodyPr>
          <a:lstStyle/>
          <a:p>
            <a:r>
              <a:rPr lang="en-US" altLang="ja-JP" sz="2000" b="1" dirty="0">
                <a:solidFill>
                  <a:schemeClr val="bg1"/>
                </a:solidFill>
                <a:latin typeface="メイリオ" panose="020B0604030504040204" pitchFamily="50" charset="-128"/>
                <a:ea typeface="メイリオ" panose="020B0604030504040204" pitchFamily="50" charset="-128"/>
              </a:rPr>
              <a:t>After</a:t>
            </a:r>
            <a:endParaRPr kumimoji="1" lang="ja-JP" altLang="en-US" sz="2000" b="1" dirty="0">
              <a:solidFill>
                <a:schemeClr val="bg1"/>
              </a:solidFill>
              <a:latin typeface="メイリオ" panose="020B0604030504040204" pitchFamily="50" charset="-128"/>
              <a:ea typeface="メイリオ" panose="020B0604030504040204" pitchFamily="50" charset="-128"/>
            </a:endParaRPr>
          </a:p>
        </p:txBody>
      </p:sp>
      <p:sp>
        <p:nvSpPr>
          <p:cNvPr id="14" name="矢印: 右 13">
            <a:extLst>
              <a:ext uri="{FF2B5EF4-FFF2-40B4-BE49-F238E27FC236}">
                <a16:creationId xmlns:a16="http://schemas.microsoft.com/office/drawing/2014/main" id="{4A6B4FF5-FCBF-420E-9C4C-D17A45C8DD3D}"/>
              </a:ext>
            </a:extLst>
          </p:cNvPr>
          <p:cNvSpPr/>
          <p:nvPr/>
        </p:nvSpPr>
        <p:spPr>
          <a:xfrm>
            <a:off x="4340572" y="3501008"/>
            <a:ext cx="504776" cy="1951474"/>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pic>
        <p:nvPicPr>
          <p:cNvPr id="15" name="Picture 2">
            <a:extLst>
              <a:ext uri="{FF2B5EF4-FFF2-40B4-BE49-F238E27FC236}">
                <a16:creationId xmlns:a16="http://schemas.microsoft.com/office/drawing/2014/main" id="{A76E9E5A-3BE7-4E3C-B87C-A8AD44BDC1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599" t="17285" r="42033" b="46806"/>
          <a:stretch>
            <a:fillRect/>
          </a:stretch>
        </p:blipFill>
        <p:spPr bwMode="auto">
          <a:xfrm>
            <a:off x="384175" y="3625701"/>
            <a:ext cx="3436938" cy="1387475"/>
          </a:xfrm>
          <a:prstGeom prst="rect">
            <a:avLst/>
          </a:prstGeom>
          <a:noFill/>
          <a:ln w="952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6" name="Rectangle 20">
            <a:extLst>
              <a:ext uri="{FF2B5EF4-FFF2-40B4-BE49-F238E27FC236}">
                <a16:creationId xmlns:a16="http://schemas.microsoft.com/office/drawing/2014/main" id="{1003AB0A-CF48-49A8-B5B6-BE8EFA7F14D8}"/>
              </a:ext>
            </a:extLst>
          </p:cNvPr>
          <p:cNvSpPr/>
          <p:nvPr/>
        </p:nvSpPr>
        <p:spPr bwMode="auto">
          <a:xfrm>
            <a:off x="236960" y="3284984"/>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Rectangle 20">
            <a:extLst>
              <a:ext uri="{FF2B5EF4-FFF2-40B4-BE49-F238E27FC236}">
                <a16:creationId xmlns:a16="http://schemas.microsoft.com/office/drawing/2014/main" id="{80982F39-275A-46BC-A088-66E8598DB310}"/>
              </a:ext>
            </a:extLst>
          </p:cNvPr>
          <p:cNvSpPr/>
          <p:nvPr/>
        </p:nvSpPr>
        <p:spPr bwMode="auto">
          <a:xfrm>
            <a:off x="308960" y="3284984"/>
            <a:ext cx="4284000" cy="2160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en-US" altLang="ja-JP"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PC</a:t>
            </a:r>
            <a:r>
              <a:rPr lang="ja-JP" altLang="en-US"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上のスキャン送信先フォルダ</a:t>
            </a:r>
          </a:p>
        </p:txBody>
      </p:sp>
      <p:sp>
        <p:nvSpPr>
          <p:cNvPr id="18" name="正方形/長方形 23">
            <a:extLst>
              <a:ext uri="{FF2B5EF4-FFF2-40B4-BE49-F238E27FC236}">
                <a16:creationId xmlns:a16="http://schemas.microsoft.com/office/drawing/2014/main" id="{6DEA376E-184E-47D7-A6A6-B211A204A4BE}"/>
              </a:ext>
            </a:extLst>
          </p:cNvPr>
          <p:cNvSpPr>
            <a:spLocks noChangeArrowheads="1"/>
          </p:cNvSpPr>
          <p:nvPr/>
        </p:nvSpPr>
        <p:spPr bwMode="auto">
          <a:xfrm>
            <a:off x="7926714" y="5283814"/>
            <a:ext cx="698694" cy="830997"/>
          </a:xfrm>
          <a:prstGeom prst="rect">
            <a:avLst/>
          </a:prstGeom>
          <a:solidFill>
            <a:schemeClr val="bg1"/>
          </a:solidFill>
          <a:ln w="9525" algn="ctr">
            <a:solidFill>
              <a:schemeClr val="bg2">
                <a:lumMod val="50000"/>
              </a:schemeClr>
            </a:solidFill>
            <a:round/>
            <a:headEnd/>
            <a:tailEnd/>
          </a:ln>
        </p:spPr>
        <p:txBody>
          <a:bodyPr wrap="square">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hangingPunct="1">
              <a:defRPr/>
            </a:pPr>
            <a:r>
              <a:rPr lang="ja-JP" altLang="en-US" sz="800" b="1" dirty="0">
                <a:latin typeface="メイリオ" pitchFamily="50" charset="-128"/>
                <a:ea typeface="メイリオ" pitchFamily="50" charset="-128"/>
                <a:cs typeface="メイリオ" pitchFamily="50" charset="-128"/>
              </a:rPr>
              <a:t>なし</a:t>
            </a:r>
            <a:endParaRPr lang="en-US" altLang="ja-JP" sz="800" b="1" dirty="0">
              <a:latin typeface="メイリオ" pitchFamily="50" charset="-128"/>
              <a:ea typeface="メイリオ" pitchFamily="50" charset="-128"/>
              <a:cs typeface="メイリオ" pitchFamily="50" charset="-128"/>
            </a:endParaRPr>
          </a:p>
          <a:p>
            <a:pPr eaLnBrk="1" hangingPunct="1">
              <a:defRPr/>
            </a:pPr>
            <a:r>
              <a:rPr lang="ja-JP" altLang="en-US" sz="800" b="1" dirty="0">
                <a:latin typeface="メイリオ" pitchFamily="50" charset="-128"/>
                <a:ea typeface="メイリオ" pitchFamily="50" charset="-128"/>
                <a:cs typeface="メイリオ" pitchFamily="50" charset="-128"/>
              </a:rPr>
              <a:t>見積書</a:t>
            </a:r>
            <a:endParaRPr lang="en-US" altLang="ja-JP" sz="800" b="1" dirty="0">
              <a:latin typeface="メイリオ" pitchFamily="50" charset="-128"/>
              <a:ea typeface="メイリオ" pitchFamily="50" charset="-128"/>
              <a:cs typeface="メイリオ" pitchFamily="50" charset="-128"/>
            </a:endParaRPr>
          </a:p>
          <a:p>
            <a:pPr eaLnBrk="1" hangingPunct="1">
              <a:defRPr/>
            </a:pPr>
            <a:r>
              <a:rPr lang="ja-JP" altLang="en-US" sz="800" b="1" dirty="0">
                <a:latin typeface="メイリオ" pitchFamily="50" charset="-128"/>
                <a:ea typeface="メイリオ" pitchFamily="50" charset="-128"/>
                <a:cs typeface="メイリオ" pitchFamily="50" charset="-128"/>
              </a:rPr>
              <a:t>注文書</a:t>
            </a:r>
            <a:endParaRPr lang="en-US" altLang="ja-JP" sz="800" b="1" dirty="0">
              <a:latin typeface="メイリオ" pitchFamily="50" charset="-128"/>
              <a:ea typeface="メイリオ" pitchFamily="50" charset="-128"/>
              <a:cs typeface="メイリオ" pitchFamily="50" charset="-128"/>
            </a:endParaRPr>
          </a:p>
          <a:p>
            <a:pPr eaLnBrk="1" hangingPunct="1">
              <a:defRPr/>
            </a:pPr>
            <a:r>
              <a:rPr lang="ja-JP" altLang="en-US" sz="800" b="1" dirty="0">
                <a:latin typeface="メイリオ" pitchFamily="50" charset="-128"/>
                <a:ea typeface="メイリオ" pitchFamily="50" charset="-128"/>
                <a:cs typeface="メイリオ" pitchFamily="50" charset="-128"/>
              </a:rPr>
              <a:t>検収書</a:t>
            </a:r>
            <a:endParaRPr lang="en-US" altLang="ja-JP" sz="800" b="1" dirty="0">
              <a:latin typeface="メイリオ" pitchFamily="50" charset="-128"/>
              <a:ea typeface="メイリオ" pitchFamily="50" charset="-128"/>
              <a:cs typeface="メイリオ" pitchFamily="50" charset="-128"/>
            </a:endParaRPr>
          </a:p>
          <a:p>
            <a:pPr eaLnBrk="1" hangingPunct="1">
              <a:defRPr/>
            </a:pPr>
            <a:r>
              <a:rPr lang="ja-JP" altLang="en-US" sz="800" b="1" dirty="0">
                <a:latin typeface="メイリオ" pitchFamily="50" charset="-128"/>
                <a:ea typeface="メイリオ" pitchFamily="50" charset="-128"/>
                <a:cs typeface="メイリオ" pitchFamily="50" charset="-128"/>
              </a:rPr>
              <a:t>納品書</a:t>
            </a:r>
            <a:endParaRPr lang="en-US" altLang="ja-JP" sz="800" b="1" dirty="0">
              <a:latin typeface="メイリオ" pitchFamily="50" charset="-128"/>
              <a:ea typeface="メイリオ" pitchFamily="50" charset="-128"/>
              <a:cs typeface="メイリオ" pitchFamily="50" charset="-128"/>
            </a:endParaRPr>
          </a:p>
          <a:p>
            <a:pPr eaLnBrk="1" hangingPunct="1">
              <a:defRPr/>
            </a:pPr>
            <a:r>
              <a:rPr lang="ja-JP" altLang="en-US" sz="800" b="1" dirty="0">
                <a:latin typeface="メイリオ" pitchFamily="50" charset="-128"/>
                <a:ea typeface="メイリオ" pitchFamily="50" charset="-128"/>
                <a:cs typeface="メイリオ" pitchFamily="50" charset="-128"/>
              </a:rPr>
              <a:t>請求書</a:t>
            </a:r>
            <a:endParaRPr lang="en-US" altLang="ja-JP" sz="800" b="1" dirty="0">
              <a:latin typeface="メイリオ" pitchFamily="50" charset="-128"/>
              <a:ea typeface="メイリオ" pitchFamily="50" charset="-128"/>
              <a:cs typeface="メイリオ" pitchFamily="50" charset="-128"/>
            </a:endParaRPr>
          </a:p>
        </p:txBody>
      </p:sp>
      <p:grpSp>
        <p:nvGrpSpPr>
          <p:cNvPr id="19" name="グループ化 18">
            <a:extLst>
              <a:ext uri="{FF2B5EF4-FFF2-40B4-BE49-F238E27FC236}">
                <a16:creationId xmlns:a16="http://schemas.microsoft.com/office/drawing/2014/main" id="{9A1F82C1-7C98-4A73-A1E3-C6C7832D53A6}"/>
              </a:ext>
            </a:extLst>
          </p:cNvPr>
          <p:cNvGrpSpPr/>
          <p:nvPr/>
        </p:nvGrpSpPr>
        <p:grpSpPr>
          <a:xfrm>
            <a:off x="4995287" y="4855127"/>
            <a:ext cx="1120678" cy="1594298"/>
            <a:chOff x="4995287" y="4855127"/>
            <a:chExt cx="1120678" cy="1594298"/>
          </a:xfrm>
        </p:grpSpPr>
        <p:sp>
          <p:nvSpPr>
            <p:cNvPr id="20" name="正方形/長方形 19">
              <a:extLst>
                <a:ext uri="{FF2B5EF4-FFF2-40B4-BE49-F238E27FC236}">
                  <a16:creationId xmlns:a16="http://schemas.microsoft.com/office/drawing/2014/main" id="{F2543EB5-6746-4C3E-8627-C5C1611E8687}"/>
                </a:ext>
              </a:extLst>
            </p:cNvPr>
            <p:cNvSpPr/>
            <p:nvPr/>
          </p:nvSpPr>
          <p:spPr bwMode="auto">
            <a:xfrm>
              <a:off x="5601072" y="5517232"/>
              <a:ext cx="297164" cy="553560"/>
            </a:xfrm>
            <a:prstGeom prst="rect">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21" name="図 20">
              <a:extLst>
                <a:ext uri="{FF2B5EF4-FFF2-40B4-BE49-F238E27FC236}">
                  <a16:creationId xmlns:a16="http://schemas.microsoft.com/office/drawing/2014/main" id="{C5AC77C7-2B84-4655-A462-6B997B5103CD}"/>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4995287" y="4855127"/>
              <a:ext cx="1120678" cy="1594298"/>
            </a:xfrm>
            <a:prstGeom prst="rect">
              <a:avLst/>
            </a:prstGeom>
          </p:spPr>
        </p:pic>
      </p:grpSp>
      <p:sp>
        <p:nvSpPr>
          <p:cNvPr id="22" name="Rectangle 20">
            <a:extLst>
              <a:ext uri="{FF2B5EF4-FFF2-40B4-BE49-F238E27FC236}">
                <a16:creationId xmlns:a16="http://schemas.microsoft.com/office/drawing/2014/main" id="{72902288-0A55-4AE8-82F9-18ED53316761}"/>
              </a:ext>
            </a:extLst>
          </p:cNvPr>
          <p:cNvSpPr/>
          <p:nvPr/>
        </p:nvSpPr>
        <p:spPr bwMode="auto">
          <a:xfrm>
            <a:off x="5169024" y="3285008"/>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3" name="Rectangle 20">
            <a:extLst>
              <a:ext uri="{FF2B5EF4-FFF2-40B4-BE49-F238E27FC236}">
                <a16:creationId xmlns:a16="http://schemas.microsoft.com/office/drawing/2014/main" id="{878B1F66-0842-49B9-A1CC-619B0AD66C80}"/>
              </a:ext>
            </a:extLst>
          </p:cNvPr>
          <p:cNvSpPr/>
          <p:nvPr/>
        </p:nvSpPr>
        <p:spPr bwMode="auto">
          <a:xfrm>
            <a:off x="5241024" y="3285008"/>
            <a:ext cx="4284000" cy="2160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en-US" altLang="ja-JP" sz="1600" b="1" dirty="0" err="1">
                <a:solidFill>
                  <a:schemeClr val="tx1"/>
                </a:solidFill>
                <a:latin typeface="Arial" panose="020B0604020202020204" pitchFamily="34" charset="0"/>
                <a:ea typeface="メイリオ" panose="020B0604030504040204" pitchFamily="50" charset="-128"/>
                <a:cs typeface="Arial" panose="020B0604020202020204" pitchFamily="34" charset="0"/>
              </a:rPr>
              <a:t>MultiScan</a:t>
            </a:r>
            <a:r>
              <a:rPr lang="ja-JP" altLang="en-US"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！の複合機パネル</a:t>
            </a:r>
          </a:p>
        </p:txBody>
      </p:sp>
      <p:sp>
        <p:nvSpPr>
          <p:cNvPr id="24" name="吹き出し: 円形 23">
            <a:extLst>
              <a:ext uri="{FF2B5EF4-FFF2-40B4-BE49-F238E27FC236}">
                <a16:creationId xmlns:a16="http://schemas.microsoft.com/office/drawing/2014/main" id="{63C10606-5515-4E80-8BA7-5A495FEC628A}"/>
              </a:ext>
            </a:extLst>
          </p:cNvPr>
          <p:cNvSpPr/>
          <p:nvPr/>
        </p:nvSpPr>
        <p:spPr bwMode="auto">
          <a:xfrm>
            <a:off x="913736" y="4855127"/>
            <a:ext cx="2389778" cy="1372218"/>
          </a:xfrm>
          <a:prstGeom prst="wedgeEllipseCallout">
            <a:avLst>
              <a:gd name="adj1" fmla="val 62823"/>
              <a:gd name="adj2" fmla="val -11035"/>
            </a:avLst>
          </a:prstGeom>
          <a:solidFill>
            <a:srgbClr val="FFFF99"/>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5" name="テキスト ボックス 2">
            <a:extLst>
              <a:ext uri="{FF2B5EF4-FFF2-40B4-BE49-F238E27FC236}">
                <a16:creationId xmlns:a16="http://schemas.microsoft.com/office/drawing/2014/main" id="{325076CB-F34B-43B5-88FD-E55FD64E1999}"/>
              </a:ext>
            </a:extLst>
          </p:cNvPr>
          <p:cNvSpPr txBox="1">
            <a:spLocks noChangeArrowheads="1"/>
          </p:cNvSpPr>
          <p:nvPr/>
        </p:nvSpPr>
        <p:spPr bwMode="auto">
          <a:xfrm>
            <a:off x="1280593" y="5157192"/>
            <a:ext cx="17281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ja-JP" altLang="en-US" sz="1200" b="1" dirty="0">
                <a:latin typeface="メイリオ" panose="020B0604030504040204" pitchFamily="50" charset="-128"/>
                <a:ea typeface="メイリオ" panose="020B0604030504040204" pitchFamily="50" charset="-128"/>
              </a:rPr>
              <a:t>中身を見なければ何のファイルかわからない。ファイル名を変更するのが大変</a:t>
            </a:r>
            <a:r>
              <a:rPr lang="en-US" altLang="ja-JP" sz="1200" b="1" dirty="0">
                <a:latin typeface="メイリオ" panose="020B0604030504040204" pitchFamily="50" charset="-128"/>
                <a:ea typeface="メイリオ" panose="020B0604030504040204" pitchFamily="50" charset="-128"/>
              </a:rPr>
              <a:t>…</a:t>
            </a:r>
            <a:endParaRPr lang="ja-JP" altLang="en-US" sz="1200" b="1" dirty="0">
              <a:latin typeface="メイリオ" panose="020B0604030504040204" pitchFamily="50" charset="-128"/>
              <a:ea typeface="メイリオ" panose="020B0604030504040204" pitchFamily="50" charset="-128"/>
            </a:endParaRPr>
          </a:p>
        </p:txBody>
      </p:sp>
      <p:pic>
        <p:nvPicPr>
          <p:cNvPr id="26" name="図 25">
            <a:extLst>
              <a:ext uri="{FF2B5EF4-FFF2-40B4-BE49-F238E27FC236}">
                <a16:creationId xmlns:a16="http://schemas.microsoft.com/office/drawing/2014/main" id="{0A508201-CBA7-4A50-9603-D1D70271A47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224808" y="4799971"/>
            <a:ext cx="1053354" cy="1653365"/>
          </a:xfrm>
          <a:prstGeom prst="rect">
            <a:avLst/>
          </a:prstGeom>
        </p:spPr>
      </p:pic>
      <p:sp>
        <p:nvSpPr>
          <p:cNvPr id="27" name="正方形/長方形 26">
            <a:extLst>
              <a:ext uri="{FF2B5EF4-FFF2-40B4-BE49-F238E27FC236}">
                <a16:creationId xmlns:a16="http://schemas.microsoft.com/office/drawing/2014/main" id="{66751682-6CD4-4585-96CF-A95D4E182D93}"/>
              </a:ext>
            </a:extLst>
          </p:cNvPr>
          <p:cNvSpPr/>
          <p:nvPr/>
        </p:nvSpPr>
        <p:spPr bwMode="auto">
          <a:xfrm>
            <a:off x="7833320" y="5013176"/>
            <a:ext cx="864096" cy="1214169"/>
          </a:xfrm>
          <a:prstGeom prst="rect">
            <a:avLst/>
          </a:prstGeom>
          <a:no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28" name="グループ化 27">
            <a:extLst>
              <a:ext uri="{FF2B5EF4-FFF2-40B4-BE49-F238E27FC236}">
                <a16:creationId xmlns:a16="http://schemas.microsoft.com/office/drawing/2014/main" id="{DD4F216C-1C32-4D86-8B5E-24EF4E60432F}"/>
              </a:ext>
            </a:extLst>
          </p:cNvPr>
          <p:cNvGrpSpPr/>
          <p:nvPr/>
        </p:nvGrpSpPr>
        <p:grpSpPr>
          <a:xfrm>
            <a:off x="7290887" y="5640967"/>
            <a:ext cx="508802" cy="764392"/>
            <a:chOff x="-1854201" y="1895476"/>
            <a:chExt cx="1358901" cy="2041525"/>
          </a:xfrm>
          <a:solidFill>
            <a:schemeClr val="accent2">
              <a:lumMod val="60000"/>
              <a:lumOff val="40000"/>
            </a:schemeClr>
          </a:solidFill>
        </p:grpSpPr>
        <p:sp>
          <p:nvSpPr>
            <p:cNvPr id="29" name="Freeform 19">
              <a:extLst>
                <a:ext uri="{FF2B5EF4-FFF2-40B4-BE49-F238E27FC236}">
                  <a16:creationId xmlns:a16="http://schemas.microsoft.com/office/drawing/2014/main" id="{DAAFD7D6-8D5D-43BE-AFE2-DE89CCB5E6A9}"/>
                </a:ext>
              </a:extLst>
            </p:cNvPr>
            <p:cNvSpPr>
              <a:spLocks noEditPoints="1"/>
            </p:cNvSpPr>
            <p:nvPr/>
          </p:nvSpPr>
          <p:spPr bwMode="auto">
            <a:xfrm>
              <a:off x="-1854201" y="2368551"/>
              <a:ext cx="1358901" cy="1568450"/>
            </a:xfrm>
            <a:custGeom>
              <a:avLst/>
              <a:gdLst>
                <a:gd name="T0" fmla="*/ 532 w 1515"/>
                <a:gd name="T1" fmla="*/ 1720 h 1754"/>
                <a:gd name="T2" fmla="*/ 85 w 1515"/>
                <a:gd name="T3" fmla="*/ 1225 h 1754"/>
                <a:gd name="T4" fmla="*/ 202 w 1515"/>
                <a:gd name="T5" fmla="*/ 1060 h 1754"/>
                <a:gd name="T6" fmla="*/ 118 w 1515"/>
                <a:gd name="T7" fmla="*/ 484 h 1754"/>
                <a:gd name="T8" fmla="*/ 44 w 1515"/>
                <a:gd name="T9" fmla="*/ 236 h 1754"/>
                <a:gd name="T10" fmla="*/ 355 w 1515"/>
                <a:gd name="T11" fmla="*/ 240 h 1754"/>
                <a:gd name="T12" fmla="*/ 463 w 1515"/>
                <a:gd name="T13" fmla="*/ 453 h 1754"/>
                <a:gd name="T14" fmla="*/ 575 w 1515"/>
                <a:gd name="T15" fmla="*/ 634 h 1754"/>
                <a:gd name="T16" fmla="*/ 1191 w 1515"/>
                <a:gd name="T17" fmla="*/ 64 h 1754"/>
                <a:gd name="T18" fmla="*/ 1462 w 1515"/>
                <a:gd name="T19" fmla="*/ 54 h 1754"/>
                <a:gd name="T20" fmla="*/ 1445 w 1515"/>
                <a:gd name="T21" fmla="*/ 319 h 1754"/>
                <a:gd name="T22" fmla="*/ 1227 w 1515"/>
                <a:gd name="T23" fmla="*/ 602 h 1754"/>
                <a:gd name="T24" fmla="*/ 1311 w 1515"/>
                <a:gd name="T25" fmla="*/ 793 h 1754"/>
                <a:gd name="T26" fmla="*/ 1369 w 1515"/>
                <a:gd name="T27" fmla="*/ 984 h 1754"/>
                <a:gd name="T28" fmla="*/ 1375 w 1515"/>
                <a:gd name="T29" fmla="*/ 1243 h 1754"/>
                <a:gd name="T30" fmla="*/ 1251 w 1515"/>
                <a:gd name="T31" fmla="*/ 1367 h 1754"/>
                <a:gd name="T32" fmla="*/ 981 w 1515"/>
                <a:gd name="T33" fmla="*/ 1512 h 1754"/>
                <a:gd name="T34" fmla="*/ 696 w 1515"/>
                <a:gd name="T35" fmla="*/ 1720 h 1754"/>
                <a:gd name="T36" fmla="*/ 201 w 1515"/>
                <a:gd name="T37" fmla="*/ 1225 h 1754"/>
                <a:gd name="T38" fmla="*/ 746 w 1515"/>
                <a:gd name="T39" fmla="*/ 1506 h 1754"/>
                <a:gd name="T40" fmla="*/ 971 w 1515"/>
                <a:gd name="T41" fmla="*/ 1394 h 1754"/>
                <a:gd name="T42" fmla="*/ 1293 w 1515"/>
                <a:gd name="T43" fmla="*/ 1161 h 1754"/>
                <a:gd name="T44" fmla="*/ 1263 w 1515"/>
                <a:gd name="T45" fmla="*/ 1049 h 1754"/>
                <a:gd name="T46" fmla="*/ 1241 w 1515"/>
                <a:gd name="T47" fmla="*/ 962 h 1754"/>
                <a:gd name="T48" fmla="*/ 1194 w 1515"/>
                <a:gd name="T49" fmla="*/ 853 h 1754"/>
                <a:gd name="T50" fmla="*/ 1161 w 1515"/>
                <a:gd name="T51" fmla="*/ 767 h 1754"/>
                <a:gd name="T52" fmla="*/ 1076 w 1515"/>
                <a:gd name="T53" fmla="*/ 684 h 1754"/>
                <a:gd name="T54" fmla="*/ 1011 w 1515"/>
                <a:gd name="T55" fmla="*/ 590 h 1754"/>
                <a:gd name="T56" fmla="*/ 1393 w 1515"/>
                <a:gd name="T57" fmla="*/ 179 h 1754"/>
                <a:gd name="T58" fmla="*/ 1331 w 1515"/>
                <a:gd name="T59" fmla="*/ 120 h 1754"/>
                <a:gd name="T60" fmla="*/ 730 w 1515"/>
                <a:gd name="T61" fmla="*/ 689 h 1754"/>
                <a:gd name="T62" fmla="*/ 510 w 1515"/>
                <a:gd name="T63" fmla="*/ 731 h 1754"/>
                <a:gd name="T64" fmla="*/ 338 w 1515"/>
                <a:gd name="T65" fmla="*/ 440 h 1754"/>
                <a:gd name="T66" fmla="*/ 172 w 1515"/>
                <a:gd name="T67" fmla="*/ 274 h 1754"/>
                <a:gd name="T68" fmla="*/ 185 w 1515"/>
                <a:gd name="T69" fmla="*/ 373 h 1754"/>
                <a:gd name="T70" fmla="*/ 319 w 1515"/>
                <a:gd name="T71" fmla="*/ 1056 h 1754"/>
                <a:gd name="T72" fmla="*/ 284 w 1515"/>
                <a:gd name="T73" fmla="*/ 1143 h 1754"/>
                <a:gd name="T74" fmla="*/ 1212 w 1515"/>
                <a:gd name="T75" fmla="*/ 1324 h 1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15" h="1754">
                  <a:moveTo>
                    <a:pt x="614" y="1754"/>
                  </a:moveTo>
                  <a:cubicBezTo>
                    <a:pt x="585" y="1754"/>
                    <a:pt x="555" y="1743"/>
                    <a:pt x="532" y="1720"/>
                  </a:cubicBezTo>
                  <a:cubicBezTo>
                    <a:pt x="119" y="1307"/>
                    <a:pt x="119" y="1307"/>
                    <a:pt x="119" y="1307"/>
                  </a:cubicBezTo>
                  <a:cubicBezTo>
                    <a:pt x="97" y="1285"/>
                    <a:pt x="85" y="1256"/>
                    <a:pt x="85" y="1225"/>
                  </a:cubicBezTo>
                  <a:cubicBezTo>
                    <a:pt x="85" y="1194"/>
                    <a:pt x="97" y="1165"/>
                    <a:pt x="119" y="1143"/>
                  </a:cubicBezTo>
                  <a:cubicBezTo>
                    <a:pt x="202" y="1060"/>
                    <a:pt x="202" y="1060"/>
                    <a:pt x="202" y="1060"/>
                  </a:cubicBezTo>
                  <a:cubicBezTo>
                    <a:pt x="203" y="1060"/>
                    <a:pt x="203" y="1060"/>
                    <a:pt x="203" y="1059"/>
                  </a:cubicBezTo>
                  <a:cubicBezTo>
                    <a:pt x="193" y="874"/>
                    <a:pt x="162" y="570"/>
                    <a:pt x="118" y="484"/>
                  </a:cubicBezTo>
                  <a:cubicBezTo>
                    <a:pt x="111" y="470"/>
                    <a:pt x="100" y="454"/>
                    <a:pt x="88" y="437"/>
                  </a:cubicBezTo>
                  <a:cubicBezTo>
                    <a:pt x="49" y="378"/>
                    <a:pt x="0" y="304"/>
                    <a:pt x="44" y="236"/>
                  </a:cubicBezTo>
                  <a:cubicBezTo>
                    <a:pt x="79" y="181"/>
                    <a:pt x="124" y="164"/>
                    <a:pt x="155" y="160"/>
                  </a:cubicBezTo>
                  <a:cubicBezTo>
                    <a:pt x="215" y="151"/>
                    <a:pt x="282" y="178"/>
                    <a:pt x="355" y="240"/>
                  </a:cubicBezTo>
                  <a:cubicBezTo>
                    <a:pt x="416" y="292"/>
                    <a:pt x="434" y="356"/>
                    <a:pt x="449" y="408"/>
                  </a:cubicBezTo>
                  <a:cubicBezTo>
                    <a:pt x="454" y="424"/>
                    <a:pt x="458" y="439"/>
                    <a:pt x="463" y="453"/>
                  </a:cubicBezTo>
                  <a:cubicBezTo>
                    <a:pt x="498" y="546"/>
                    <a:pt x="538" y="611"/>
                    <a:pt x="571" y="632"/>
                  </a:cubicBezTo>
                  <a:cubicBezTo>
                    <a:pt x="572" y="633"/>
                    <a:pt x="574" y="634"/>
                    <a:pt x="575" y="634"/>
                  </a:cubicBezTo>
                  <a:cubicBezTo>
                    <a:pt x="595" y="648"/>
                    <a:pt x="627" y="628"/>
                    <a:pt x="648" y="607"/>
                  </a:cubicBezTo>
                  <a:cubicBezTo>
                    <a:pt x="1191" y="64"/>
                    <a:pt x="1191" y="64"/>
                    <a:pt x="1191" y="64"/>
                  </a:cubicBezTo>
                  <a:cubicBezTo>
                    <a:pt x="1226" y="30"/>
                    <a:pt x="1273" y="8"/>
                    <a:pt x="1322" y="4"/>
                  </a:cubicBezTo>
                  <a:cubicBezTo>
                    <a:pt x="1376" y="0"/>
                    <a:pt x="1426" y="18"/>
                    <a:pt x="1462" y="54"/>
                  </a:cubicBezTo>
                  <a:cubicBezTo>
                    <a:pt x="1498" y="90"/>
                    <a:pt x="1515" y="140"/>
                    <a:pt x="1508" y="193"/>
                  </a:cubicBezTo>
                  <a:cubicBezTo>
                    <a:pt x="1502" y="239"/>
                    <a:pt x="1480" y="285"/>
                    <a:pt x="1445" y="319"/>
                  </a:cubicBezTo>
                  <a:cubicBezTo>
                    <a:pt x="1190" y="575"/>
                    <a:pt x="1190" y="575"/>
                    <a:pt x="1190" y="575"/>
                  </a:cubicBezTo>
                  <a:cubicBezTo>
                    <a:pt x="1204" y="582"/>
                    <a:pt x="1216" y="591"/>
                    <a:pt x="1227" y="602"/>
                  </a:cubicBezTo>
                  <a:cubicBezTo>
                    <a:pt x="1274" y="648"/>
                    <a:pt x="1293" y="711"/>
                    <a:pt x="1282" y="769"/>
                  </a:cubicBezTo>
                  <a:cubicBezTo>
                    <a:pt x="1292" y="776"/>
                    <a:pt x="1302" y="784"/>
                    <a:pt x="1311" y="793"/>
                  </a:cubicBezTo>
                  <a:cubicBezTo>
                    <a:pt x="1362" y="844"/>
                    <a:pt x="1380" y="915"/>
                    <a:pt x="1361" y="977"/>
                  </a:cubicBezTo>
                  <a:cubicBezTo>
                    <a:pt x="1364" y="979"/>
                    <a:pt x="1366" y="982"/>
                    <a:pt x="1369" y="984"/>
                  </a:cubicBezTo>
                  <a:cubicBezTo>
                    <a:pt x="1404" y="1019"/>
                    <a:pt x="1425" y="1064"/>
                    <a:pt x="1427" y="1111"/>
                  </a:cubicBezTo>
                  <a:cubicBezTo>
                    <a:pt x="1429" y="1161"/>
                    <a:pt x="1411" y="1207"/>
                    <a:pt x="1375" y="1243"/>
                  </a:cubicBezTo>
                  <a:cubicBezTo>
                    <a:pt x="1253" y="1365"/>
                    <a:pt x="1253" y="1365"/>
                    <a:pt x="1253" y="1365"/>
                  </a:cubicBezTo>
                  <a:cubicBezTo>
                    <a:pt x="1253" y="1365"/>
                    <a:pt x="1252" y="1366"/>
                    <a:pt x="1251" y="1367"/>
                  </a:cubicBezTo>
                  <a:cubicBezTo>
                    <a:pt x="1142" y="1466"/>
                    <a:pt x="1071" y="1486"/>
                    <a:pt x="1003" y="1505"/>
                  </a:cubicBezTo>
                  <a:cubicBezTo>
                    <a:pt x="996" y="1507"/>
                    <a:pt x="989" y="1509"/>
                    <a:pt x="981" y="1512"/>
                  </a:cubicBezTo>
                  <a:cubicBezTo>
                    <a:pt x="920" y="1530"/>
                    <a:pt x="872" y="1544"/>
                    <a:pt x="828" y="1588"/>
                  </a:cubicBezTo>
                  <a:cubicBezTo>
                    <a:pt x="696" y="1720"/>
                    <a:pt x="696" y="1720"/>
                    <a:pt x="696" y="1720"/>
                  </a:cubicBezTo>
                  <a:cubicBezTo>
                    <a:pt x="674" y="1743"/>
                    <a:pt x="644" y="1754"/>
                    <a:pt x="614" y="1754"/>
                  </a:cubicBezTo>
                  <a:close/>
                  <a:moveTo>
                    <a:pt x="201" y="1225"/>
                  </a:moveTo>
                  <a:cubicBezTo>
                    <a:pt x="614" y="1638"/>
                    <a:pt x="614" y="1638"/>
                    <a:pt x="614" y="1638"/>
                  </a:cubicBezTo>
                  <a:cubicBezTo>
                    <a:pt x="746" y="1506"/>
                    <a:pt x="746" y="1506"/>
                    <a:pt x="746" y="1506"/>
                  </a:cubicBezTo>
                  <a:cubicBezTo>
                    <a:pt x="811" y="1441"/>
                    <a:pt x="881" y="1421"/>
                    <a:pt x="948" y="1400"/>
                  </a:cubicBezTo>
                  <a:cubicBezTo>
                    <a:pt x="956" y="1398"/>
                    <a:pt x="964" y="1396"/>
                    <a:pt x="971" y="1394"/>
                  </a:cubicBezTo>
                  <a:cubicBezTo>
                    <a:pt x="1031" y="1377"/>
                    <a:pt x="1083" y="1362"/>
                    <a:pt x="1172" y="1282"/>
                  </a:cubicBezTo>
                  <a:cubicBezTo>
                    <a:pt x="1293" y="1161"/>
                    <a:pt x="1293" y="1161"/>
                    <a:pt x="1293" y="1161"/>
                  </a:cubicBezTo>
                  <a:cubicBezTo>
                    <a:pt x="1324" y="1131"/>
                    <a:pt x="1311" y="1091"/>
                    <a:pt x="1287" y="1067"/>
                  </a:cubicBezTo>
                  <a:cubicBezTo>
                    <a:pt x="1280" y="1059"/>
                    <a:pt x="1272" y="1053"/>
                    <a:pt x="1263" y="1049"/>
                  </a:cubicBezTo>
                  <a:cubicBezTo>
                    <a:pt x="1247" y="1042"/>
                    <a:pt x="1235" y="1028"/>
                    <a:pt x="1231" y="1011"/>
                  </a:cubicBezTo>
                  <a:cubicBezTo>
                    <a:pt x="1227" y="994"/>
                    <a:pt x="1231" y="976"/>
                    <a:pt x="1241" y="962"/>
                  </a:cubicBezTo>
                  <a:cubicBezTo>
                    <a:pt x="1260" y="936"/>
                    <a:pt x="1255" y="901"/>
                    <a:pt x="1229" y="875"/>
                  </a:cubicBezTo>
                  <a:cubicBezTo>
                    <a:pt x="1218" y="864"/>
                    <a:pt x="1206" y="857"/>
                    <a:pt x="1194" y="853"/>
                  </a:cubicBezTo>
                  <a:cubicBezTo>
                    <a:pt x="1176" y="848"/>
                    <a:pt x="1162" y="835"/>
                    <a:pt x="1156" y="818"/>
                  </a:cubicBezTo>
                  <a:cubicBezTo>
                    <a:pt x="1149" y="801"/>
                    <a:pt x="1151" y="782"/>
                    <a:pt x="1161" y="767"/>
                  </a:cubicBezTo>
                  <a:cubicBezTo>
                    <a:pt x="1176" y="742"/>
                    <a:pt x="1170" y="709"/>
                    <a:pt x="1145" y="684"/>
                  </a:cubicBezTo>
                  <a:cubicBezTo>
                    <a:pt x="1125" y="664"/>
                    <a:pt x="1087" y="679"/>
                    <a:pt x="1076" y="684"/>
                  </a:cubicBezTo>
                  <a:cubicBezTo>
                    <a:pt x="1050" y="695"/>
                    <a:pt x="1020" y="687"/>
                    <a:pt x="1004" y="664"/>
                  </a:cubicBezTo>
                  <a:cubicBezTo>
                    <a:pt x="989" y="641"/>
                    <a:pt x="992" y="610"/>
                    <a:pt x="1011" y="590"/>
                  </a:cubicBezTo>
                  <a:cubicBezTo>
                    <a:pt x="1363" y="237"/>
                    <a:pt x="1363" y="237"/>
                    <a:pt x="1363" y="237"/>
                  </a:cubicBezTo>
                  <a:cubicBezTo>
                    <a:pt x="1379" y="221"/>
                    <a:pt x="1390" y="200"/>
                    <a:pt x="1393" y="179"/>
                  </a:cubicBezTo>
                  <a:cubicBezTo>
                    <a:pt x="1395" y="161"/>
                    <a:pt x="1391" y="146"/>
                    <a:pt x="1380" y="136"/>
                  </a:cubicBezTo>
                  <a:cubicBezTo>
                    <a:pt x="1364" y="120"/>
                    <a:pt x="1343" y="119"/>
                    <a:pt x="1331" y="120"/>
                  </a:cubicBezTo>
                  <a:cubicBezTo>
                    <a:pt x="1310" y="122"/>
                    <a:pt x="1288" y="132"/>
                    <a:pt x="1273" y="146"/>
                  </a:cubicBezTo>
                  <a:cubicBezTo>
                    <a:pt x="730" y="689"/>
                    <a:pt x="730" y="689"/>
                    <a:pt x="730" y="689"/>
                  </a:cubicBezTo>
                  <a:cubicBezTo>
                    <a:pt x="662" y="758"/>
                    <a:pt x="576" y="774"/>
                    <a:pt x="511" y="731"/>
                  </a:cubicBezTo>
                  <a:cubicBezTo>
                    <a:pt x="510" y="731"/>
                    <a:pt x="510" y="731"/>
                    <a:pt x="510" y="731"/>
                  </a:cubicBezTo>
                  <a:cubicBezTo>
                    <a:pt x="452" y="695"/>
                    <a:pt x="401" y="618"/>
                    <a:pt x="354" y="494"/>
                  </a:cubicBezTo>
                  <a:cubicBezTo>
                    <a:pt x="348" y="476"/>
                    <a:pt x="343" y="458"/>
                    <a:pt x="338" y="440"/>
                  </a:cubicBezTo>
                  <a:cubicBezTo>
                    <a:pt x="325" y="396"/>
                    <a:pt x="314" y="357"/>
                    <a:pt x="280" y="328"/>
                  </a:cubicBezTo>
                  <a:cubicBezTo>
                    <a:pt x="217" y="275"/>
                    <a:pt x="183" y="273"/>
                    <a:pt x="172" y="274"/>
                  </a:cubicBezTo>
                  <a:cubicBezTo>
                    <a:pt x="168" y="275"/>
                    <a:pt x="156" y="277"/>
                    <a:pt x="143" y="296"/>
                  </a:cubicBezTo>
                  <a:cubicBezTo>
                    <a:pt x="145" y="312"/>
                    <a:pt x="171" y="351"/>
                    <a:pt x="185" y="373"/>
                  </a:cubicBezTo>
                  <a:cubicBezTo>
                    <a:pt x="197" y="392"/>
                    <a:pt x="211" y="411"/>
                    <a:pt x="221" y="431"/>
                  </a:cubicBezTo>
                  <a:cubicBezTo>
                    <a:pt x="291" y="566"/>
                    <a:pt x="316" y="1006"/>
                    <a:pt x="319" y="1056"/>
                  </a:cubicBezTo>
                  <a:cubicBezTo>
                    <a:pt x="319" y="1057"/>
                    <a:pt x="319" y="1058"/>
                    <a:pt x="319" y="1060"/>
                  </a:cubicBezTo>
                  <a:cubicBezTo>
                    <a:pt x="319" y="1091"/>
                    <a:pt x="307" y="1120"/>
                    <a:pt x="284" y="1143"/>
                  </a:cubicBezTo>
                  <a:lnTo>
                    <a:pt x="201" y="1225"/>
                  </a:lnTo>
                  <a:close/>
                  <a:moveTo>
                    <a:pt x="1212" y="1324"/>
                  </a:moveTo>
                  <a:cubicBezTo>
                    <a:pt x="1212" y="1324"/>
                    <a:pt x="1212" y="1324"/>
                    <a:pt x="1212" y="13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20">
              <a:extLst>
                <a:ext uri="{FF2B5EF4-FFF2-40B4-BE49-F238E27FC236}">
                  <a16:creationId xmlns:a16="http://schemas.microsoft.com/office/drawing/2014/main" id="{7691020A-4E4E-4700-BDBE-6BEC569AD7FB}"/>
                </a:ext>
              </a:extLst>
            </p:cNvPr>
            <p:cNvSpPr>
              <a:spLocks/>
            </p:cNvSpPr>
            <p:nvPr/>
          </p:nvSpPr>
          <p:spPr bwMode="auto">
            <a:xfrm>
              <a:off x="-1384300" y="1997076"/>
              <a:ext cx="255588" cy="496888"/>
            </a:xfrm>
            <a:custGeom>
              <a:avLst/>
              <a:gdLst>
                <a:gd name="T0" fmla="*/ 284 w 286"/>
                <a:gd name="T1" fmla="*/ 543 h 557"/>
                <a:gd name="T2" fmla="*/ 177 w 286"/>
                <a:gd name="T3" fmla="*/ 12 h 557"/>
                <a:gd name="T4" fmla="*/ 160 w 286"/>
                <a:gd name="T5" fmla="*/ 3 h 557"/>
                <a:gd name="T6" fmla="*/ 11 w 286"/>
                <a:gd name="T7" fmla="*/ 58 h 557"/>
                <a:gd name="T8" fmla="*/ 4 w 286"/>
                <a:gd name="T9" fmla="*/ 76 h 557"/>
                <a:gd name="T10" fmla="*/ 268 w 286"/>
                <a:gd name="T11" fmla="*/ 548 h 557"/>
                <a:gd name="T12" fmla="*/ 284 w 286"/>
                <a:gd name="T13" fmla="*/ 543 h 557"/>
              </a:gdLst>
              <a:ahLst/>
              <a:cxnLst>
                <a:cxn ang="0">
                  <a:pos x="T0" y="T1"/>
                </a:cxn>
                <a:cxn ang="0">
                  <a:pos x="T2" y="T3"/>
                </a:cxn>
                <a:cxn ang="0">
                  <a:pos x="T4" y="T5"/>
                </a:cxn>
                <a:cxn ang="0">
                  <a:pos x="T6" y="T7"/>
                </a:cxn>
                <a:cxn ang="0">
                  <a:pos x="T8" y="T9"/>
                </a:cxn>
                <a:cxn ang="0">
                  <a:pos x="T10" y="T11"/>
                </a:cxn>
                <a:cxn ang="0">
                  <a:pos x="T12" y="T13"/>
                </a:cxn>
              </a:cxnLst>
              <a:rect l="0" t="0" r="r" b="b"/>
              <a:pathLst>
                <a:path w="286" h="557">
                  <a:moveTo>
                    <a:pt x="284" y="543"/>
                  </a:moveTo>
                  <a:cubicBezTo>
                    <a:pt x="177" y="12"/>
                    <a:pt x="177" y="12"/>
                    <a:pt x="177" y="12"/>
                  </a:cubicBezTo>
                  <a:cubicBezTo>
                    <a:pt x="175" y="4"/>
                    <a:pt x="167" y="0"/>
                    <a:pt x="160" y="3"/>
                  </a:cubicBezTo>
                  <a:cubicBezTo>
                    <a:pt x="11" y="58"/>
                    <a:pt x="11" y="58"/>
                    <a:pt x="11" y="58"/>
                  </a:cubicBezTo>
                  <a:cubicBezTo>
                    <a:pt x="4" y="61"/>
                    <a:pt x="0" y="69"/>
                    <a:pt x="4" y="76"/>
                  </a:cubicBezTo>
                  <a:cubicBezTo>
                    <a:pt x="268" y="548"/>
                    <a:pt x="268" y="548"/>
                    <a:pt x="268" y="548"/>
                  </a:cubicBezTo>
                  <a:cubicBezTo>
                    <a:pt x="273" y="557"/>
                    <a:pt x="286" y="552"/>
                    <a:pt x="284" y="5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21">
              <a:extLst>
                <a:ext uri="{FF2B5EF4-FFF2-40B4-BE49-F238E27FC236}">
                  <a16:creationId xmlns:a16="http://schemas.microsoft.com/office/drawing/2014/main" id="{B4905476-94B4-472D-8DF7-F3CFBFE4D1B1}"/>
                </a:ext>
              </a:extLst>
            </p:cNvPr>
            <p:cNvSpPr>
              <a:spLocks/>
            </p:cNvSpPr>
            <p:nvPr/>
          </p:nvSpPr>
          <p:spPr bwMode="auto">
            <a:xfrm>
              <a:off x="-996950" y="1895476"/>
              <a:ext cx="242888" cy="501650"/>
            </a:xfrm>
            <a:custGeom>
              <a:avLst/>
              <a:gdLst>
                <a:gd name="T0" fmla="*/ 17 w 271"/>
                <a:gd name="T1" fmla="*/ 551 h 560"/>
                <a:gd name="T2" fmla="*/ 267 w 271"/>
                <a:gd name="T3" fmla="*/ 72 h 560"/>
                <a:gd name="T4" fmla="*/ 260 w 271"/>
                <a:gd name="T5" fmla="*/ 53 h 560"/>
                <a:gd name="T6" fmla="*/ 110 w 271"/>
                <a:gd name="T7" fmla="*/ 3 h 560"/>
                <a:gd name="T8" fmla="*/ 93 w 271"/>
                <a:gd name="T9" fmla="*/ 13 h 560"/>
                <a:gd name="T10" fmla="*/ 1 w 271"/>
                <a:gd name="T11" fmla="*/ 546 h 560"/>
                <a:gd name="T12" fmla="*/ 17 w 271"/>
                <a:gd name="T13" fmla="*/ 551 h 560"/>
              </a:gdLst>
              <a:ahLst/>
              <a:cxnLst>
                <a:cxn ang="0">
                  <a:pos x="T0" y="T1"/>
                </a:cxn>
                <a:cxn ang="0">
                  <a:pos x="T2" y="T3"/>
                </a:cxn>
                <a:cxn ang="0">
                  <a:pos x="T4" y="T5"/>
                </a:cxn>
                <a:cxn ang="0">
                  <a:pos x="T6" y="T7"/>
                </a:cxn>
                <a:cxn ang="0">
                  <a:pos x="T8" y="T9"/>
                </a:cxn>
                <a:cxn ang="0">
                  <a:pos x="T10" y="T11"/>
                </a:cxn>
                <a:cxn ang="0">
                  <a:pos x="T12" y="T13"/>
                </a:cxn>
              </a:cxnLst>
              <a:rect l="0" t="0" r="r" b="b"/>
              <a:pathLst>
                <a:path w="271" h="560">
                  <a:moveTo>
                    <a:pt x="17" y="551"/>
                  </a:moveTo>
                  <a:cubicBezTo>
                    <a:pt x="267" y="72"/>
                    <a:pt x="267" y="72"/>
                    <a:pt x="267" y="72"/>
                  </a:cubicBezTo>
                  <a:cubicBezTo>
                    <a:pt x="271" y="65"/>
                    <a:pt x="268" y="56"/>
                    <a:pt x="260" y="53"/>
                  </a:cubicBezTo>
                  <a:cubicBezTo>
                    <a:pt x="110" y="3"/>
                    <a:pt x="110" y="3"/>
                    <a:pt x="110" y="3"/>
                  </a:cubicBezTo>
                  <a:cubicBezTo>
                    <a:pt x="102" y="0"/>
                    <a:pt x="94" y="5"/>
                    <a:pt x="93" y="13"/>
                  </a:cubicBezTo>
                  <a:cubicBezTo>
                    <a:pt x="1" y="546"/>
                    <a:pt x="1" y="546"/>
                    <a:pt x="1" y="546"/>
                  </a:cubicBezTo>
                  <a:cubicBezTo>
                    <a:pt x="0" y="556"/>
                    <a:pt x="13" y="560"/>
                    <a:pt x="17" y="5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32" name="吹き出し: 円形 31">
            <a:extLst>
              <a:ext uri="{FF2B5EF4-FFF2-40B4-BE49-F238E27FC236}">
                <a16:creationId xmlns:a16="http://schemas.microsoft.com/office/drawing/2014/main" id="{A01787B6-1CE6-4680-8647-C790D7EA1FA1}"/>
              </a:ext>
            </a:extLst>
          </p:cNvPr>
          <p:cNvSpPr/>
          <p:nvPr/>
        </p:nvSpPr>
        <p:spPr bwMode="auto">
          <a:xfrm>
            <a:off x="6115965" y="4581232"/>
            <a:ext cx="1532908" cy="986607"/>
          </a:xfrm>
          <a:prstGeom prst="wedgeEllipseCallout">
            <a:avLst>
              <a:gd name="adj1" fmla="val -57608"/>
              <a:gd name="adj2" fmla="val 29784"/>
            </a:avLst>
          </a:prstGeom>
          <a:solidFill>
            <a:srgbClr val="FFFF99"/>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050"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3" name="テキスト ボックス 2">
            <a:extLst>
              <a:ext uri="{FF2B5EF4-FFF2-40B4-BE49-F238E27FC236}">
                <a16:creationId xmlns:a16="http://schemas.microsoft.com/office/drawing/2014/main" id="{9D44A8C0-FE5C-4EDD-B29F-3C610027C7D2}"/>
              </a:ext>
            </a:extLst>
          </p:cNvPr>
          <p:cNvSpPr txBox="1">
            <a:spLocks noChangeArrowheads="1"/>
          </p:cNvSpPr>
          <p:nvPr/>
        </p:nvSpPr>
        <p:spPr bwMode="auto">
          <a:xfrm>
            <a:off x="6240666" y="4853971"/>
            <a:ext cx="13480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ja-JP" altLang="en-US" sz="1200" b="1" dirty="0">
                <a:latin typeface="メイリオ" panose="020B0604030504040204" pitchFamily="50" charset="-128"/>
                <a:ea typeface="メイリオ" panose="020B0604030504040204" pitchFamily="50" charset="-128"/>
              </a:rPr>
              <a:t>大量のスキャンもスムーズに</a:t>
            </a:r>
            <a:endParaRPr lang="en-US" altLang="ja-JP" sz="1200" b="1" dirty="0">
              <a:latin typeface="メイリオ" panose="020B0604030504040204" pitchFamily="50" charset="-128"/>
              <a:ea typeface="メイリオ" panose="020B0604030504040204" pitchFamily="50" charset="-128"/>
            </a:endParaRPr>
          </a:p>
        </p:txBody>
      </p:sp>
      <p:sp>
        <p:nvSpPr>
          <p:cNvPr id="34" name="楕円 33">
            <a:extLst>
              <a:ext uri="{FF2B5EF4-FFF2-40B4-BE49-F238E27FC236}">
                <a16:creationId xmlns:a16="http://schemas.microsoft.com/office/drawing/2014/main" id="{98930F9E-F9C4-43F9-AED9-5EE6A3B94761}"/>
              </a:ext>
            </a:extLst>
          </p:cNvPr>
          <p:cNvSpPr/>
          <p:nvPr/>
        </p:nvSpPr>
        <p:spPr bwMode="auto">
          <a:xfrm>
            <a:off x="236960" y="1052736"/>
            <a:ext cx="720000" cy="720000"/>
          </a:xfrm>
          <a:prstGeom prst="ellipse">
            <a:avLst/>
          </a:prstGeom>
          <a:solidFill>
            <a:schemeClr val="accent2">
              <a:lumMod val="60000"/>
              <a:lumOff val="4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5E9AAC9F-5F4A-4C84-9BB7-680BBF325717}"/>
              </a:ext>
            </a:extLst>
          </p:cNvPr>
          <p:cNvSpPr txBox="1"/>
          <p:nvPr/>
        </p:nvSpPr>
        <p:spPr>
          <a:xfrm>
            <a:off x="1051760" y="1164795"/>
            <a:ext cx="7745760" cy="523220"/>
          </a:xfrm>
          <a:prstGeom prst="rect">
            <a:avLst/>
          </a:prstGeom>
          <a:noFill/>
        </p:spPr>
        <p:txBody>
          <a:bodyPr wrap="square" rtlCol="0">
            <a:spAutoFit/>
          </a:bodyPr>
          <a:lstStyle/>
          <a:p>
            <a:r>
              <a:rPr lang="ja-JP" altLang="en-US" sz="2800" b="1" dirty="0">
                <a:solidFill>
                  <a:schemeClr val="accent2">
                    <a:lumMod val="60000"/>
                    <a:lumOff val="40000"/>
                  </a:schemeClr>
                </a:solidFill>
                <a:latin typeface="メイリオ" panose="020B0604030504040204" pitchFamily="50" charset="-128"/>
                <a:ea typeface="メイリオ" panose="020B0604030504040204" pitchFamily="50" charset="-128"/>
              </a:rPr>
              <a:t>ファイル命名規則</a:t>
            </a:r>
            <a:r>
              <a:rPr lang="ja-JP" altLang="en-US" sz="2800" b="1" dirty="0">
                <a:solidFill>
                  <a:schemeClr val="tx1">
                    <a:lumMod val="75000"/>
                    <a:lumOff val="25000"/>
                  </a:schemeClr>
                </a:solidFill>
                <a:latin typeface="メイリオ" panose="020B0604030504040204" pitchFamily="50" charset="-128"/>
                <a:ea typeface="メイリオ" panose="020B0604030504040204" pitchFamily="50" charset="-128"/>
              </a:rPr>
              <a:t>で文書の電子化をスムーズに</a:t>
            </a:r>
          </a:p>
        </p:txBody>
      </p:sp>
      <p:pic>
        <p:nvPicPr>
          <p:cNvPr id="36" name="グラフィックス 35">
            <a:extLst>
              <a:ext uri="{FF2B5EF4-FFF2-40B4-BE49-F238E27FC236}">
                <a16:creationId xmlns:a16="http://schemas.microsoft.com/office/drawing/2014/main" id="{FE35D3C2-AD2F-448C-861B-A6257B61232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7168" y="1120474"/>
            <a:ext cx="539584" cy="539584"/>
          </a:xfrm>
          <a:prstGeom prst="rect">
            <a:avLst/>
          </a:prstGeom>
        </p:spPr>
      </p:pic>
    </p:spTree>
    <p:extLst>
      <p:ext uri="{BB962C8B-B14F-4D97-AF65-F5344CB8AC3E}">
        <p14:creationId xmlns:p14="http://schemas.microsoft.com/office/powerpoint/2010/main" val="3176622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7</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Line 6">
            <a:extLst>
              <a:ext uri="{FF2B5EF4-FFF2-40B4-BE49-F238E27FC236}">
                <a16:creationId xmlns:a16="http://schemas.microsoft.com/office/drawing/2014/main" id="{23B27B02-2555-448C-AFD2-8A03C7C9788B}"/>
              </a:ext>
            </a:extLst>
          </p:cNvPr>
          <p:cNvSpPr>
            <a:spLocks noChangeShapeType="1"/>
          </p:cNvSpPr>
          <p:nvPr/>
        </p:nvSpPr>
        <p:spPr bwMode="auto">
          <a:xfrm>
            <a:off x="0" y="3717925"/>
            <a:ext cx="8408988" cy="0"/>
          </a:xfrm>
          <a:prstGeom prst="line">
            <a:avLst/>
          </a:prstGeom>
          <a:noFill/>
          <a:ln w="9525">
            <a:solidFill>
              <a:schemeClr val="tx1">
                <a:lumMod val="50000"/>
                <a:lumOff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ja-JP" altLang="en-US"/>
          </a:p>
        </p:txBody>
      </p:sp>
      <p:sp>
        <p:nvSpPr>
          <p:cNvPr id="7" name="Rectangle 2">
            <a:extLst>
              <a:ext uri="{FF2B5EF4-FFF2-40B4-BE49-F238E27FC236}">
                <a16:creationId xmlns:a16="http://schemas.microsoft.com/office/drawing/2014/main" id="{D93E0916-C0E2-4FFB-904C-6362BFEB79B8}"/>
              </a:ext>
            </a:extLst>
          </p:cNvPr>
          <p:cNvSpPr txBox="1">
            <a:spLocks noChangeArrowheads="1"/>
          </p:cNvSpPr>
          <p:nvPr/>
        </p:nvSpPr>
        <p:spPr>
          <a:xfrm>
            <a:off x="491282" y="1786437"/>
            <a:ext cx="6084000" cy="1116013"/>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２</a:t>
            </a:r>
            <a:r>
              <a:rPr lang="en-US" altLang="ja-JP" sz="3200" b="1" kern="0" dirty="0">
                <a:solidFill>
                  <a:schemeClr val="tx1">
                    <a:lumMod val="65000"/>
                    <a:lumOff val="35000"/>
                  </a:schemeClr>
                </a:solidFill>
                <a:latin typeface="メイリオ" charset="-128"/>
                <a:ea typeface="メイリオ" charset="-128"/>
              </a:rPr>
              <a:t>.	</a:t>
            </a:r>
          </a:p>
          <a:p>
            <a:pPr>
              <a:lnSpc>
                <a:spcPct val="120000"/>
              </a:lnSpc>
              <a:tabLst>
                <a:tab pos="508000" algn="l"/>
              </a:tabLst>
            </a:pPr>
            <a:endParaRPr lang="en-US" altLang="ja-JP" sz="3200" b="1" kern="0" dirty="0">
              <a:solidFill>
                <a:schemeClr val="tx1">
                  <a:lumMod val="65000"/>
                  <a:lumOff val="35000"/>
                </a:schemeClr>
              </a:solidFill>
              <a:latin typeface="メイリオ" charset="-128"/>
              <a:ea typeface="メイリオ" charset="-128"/>
            </a:endParaRPr>
          </a:p>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オプション機能</a:t>
            </a:r>
            <a:endParaRPr lang="en-US" altLang="ja-JP" sz="3200" b="1" kern="0" dirty="0">
              <a:solidFill>
                <a:schemeClr val="tx1">
                  <a:lumMod val="65000"/>
                  <a:lumOff val="35000"/>
                </a:schemeClr>
              </a:solidFill>
              <a:latin typeface="メイリオ" charset="-128"/>
              <a:ea typeface="メイリオ" charset="-128"/>
            </a:endParaRPr>
          </a:p>
        </p:txBody>
      </p:sp>
    </p:spTree>
    <p:extLst>
      <p:ext uri="{BB962C8B-B14F-4D97-AF65-F5344CB8AC3E}">
        <p14:creationId xmlns:p14="http://schemas.microsoft.com/office/powerpoint/2010/main" val="3245547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8</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5B53D2EA-6BFA-40D6-8538-1BBB4D29D629}"/>
              </a:ext>
            </a:extLst>
          </p:cNvPr>
          <p:cNvSpPr/>
          <p:nvPr/>
        </p:nvSpPr>
        <p:spPr>
          <a:xfrm>
            <a:off x="6837368" y="2776963"/>
            <a:ext cx="1201663" cy="3166002"/>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BF00C77A-A249-4184-A1D2-8780B5AAE17E}"/>
              </a:ext>
            </a:extLst>
          </p:cNvPr>
          <p:cNvSpPr/>
          <p:nvPr/>
        </p:nvSpPr>
        <p:spPr bwMode="auto">
          <a:xfrm>
            <a:off x="489000" y="1124744"/>
            <a:ext cx="8928000" cy="1212292"/>
          </a:xfrm>
          <a:prstGeom prst="rect">
            <a:avLst/>
          </a:prstGeom>
          <a:solidFill>
            <a:srgbClr val="FFFFFF">
              <a:lumMod val="85000"/>
            </a:srgbClr>
          </a:solidFill>
          <a:ln>
            <a:noFill/>
          </a:ln>
          <a:effectLst/>
        </p:spPr>
        <p:txBody>
          <a:bodyPr vert="horz" wrap="square" lIns="252000" tIns="45720" rIns="252000" bIns="0" numCol="1" rtlCol="0" anchor="ctr" anchorCtr="0" compatLnSpc="1">
            <a:prstTxWarp prst="textNoShape">
              <a:avLst/>
            </a:prstTxWarp>
          </a:bodyPr>
          <a:lstStyle/>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マルチメーカー対応でメーカーや機種を意識することなく、簡単な操作で編集可能な電子データに変換します。</a:t>
            </a:r>
            <a:endPar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紙の書類をスキャンと同時に</a:t>
            </a:r>
            <a:r>
              <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rPr>
              <a:t>OCR</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処理するため、テキストの再利用や任意のキーワードでの　全文検索（文中の内容）などに便利です。</a:t>
            </a:r>
            <a:endParaRPr lang="ja-JP"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8" name="タイトル 1">
            <a:extLst>
              <a:ext uri="{FF2B5EF4-FFF2-40B4-BE49-F238E27FC236}">
                <a16:creationId xmlns:a16="http://schemas.microsoft.com/office/drawing/2014/main" id="{F19F2600-87A6-4AD0-BBB9-20A518BB7C58}"/>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en-US" altLang="ja-JP" kern="0" dirty="0"/>
              <a:t>OCR</a:t>
            </a:r>
            <a:r>
              <a:rPr lang="ja-JP" altLang="en-US" kern="0" dirty="0"/>
              <a:t>連携</a:t>
            </a:r>
          </a:p>
        </p:txBody>
      </p:sp>
      <p:sp>
        <p:nvSpPr>
          <p:cNvPr id="9" name="正方形/長方形 8">
            <a:extLst>
              <a:ext uri="{FF2B5EF4-FFF2-40B4-BE49-F238E27FC236}">
                <a16:creationId xmlns:a16="http://schemas.microsoft.com/office/drawing/2014/main" id="{26FE2497-34F9-4A17-AF5C-93708DB1811E}"/>
              </a:ext>
            </a:extLst>
          </p:cNvPr>
          <p:cNvSpPr/>
          <p:nvPr/>
        </p:nvSpPr>
        <p:spPr>
          <a:xfrm>
            <a:off x="1571209" y="2780928"/>
            <a:ext cx="3240360" cy="3166002"/>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B7CF71BE-2755-466A-82DE-086F3946275E}"/>
              </a:ext>
            </a:extLst>
          </p:cNvPr>
          <p:cNvSpPr/>
          <p:nvPr/>
        </p:nvSpPr>
        <p:spPr>
          <a:xfrm>
            <a:off x="1235636" y="3941155"/>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11" name="吹き出し: 角を丸めた四角形 10">
            <a:extLst>
              <a:ext uri="{FF2B5EF4-FFF2-40B4-BE49-F238E27FC236}">
                <a16:creationId xmlns:a16="http://schemas.microsoft.com/office/drawing/2014/main" id="{0350C6E3-BB63-404F-ACAA-553B6343ECE7}"/>
              </a:ext>
            </a:extLst>
          </p:cNvPr>
          <p:cNvSpPr/>
          <p:nvPr/>
        </p:nvSpPr>
        <p:spPr>
          <a:xfrm>
            <a:off x="1751141" y="5324217"/>
            <a:ext cx="2476962" cy="560469"/>
          </a:xfrm>
          <a:prstGeom prst="wedgeRoundRectCallout">
            <a:avLst>
              <a:gd name="adj1" fmla="val 54853"/>
              <a:gd name="adj2" fmla="val -70760"/>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「詳細設定」の出力ファイル形式からお好みの形式を選択してスキャン</a:t>
            </a:r>
            <a:endParaRPr kumimoji="1" lang="ja-JP" altLang="en-US" sz="1000" dirty="0">
              <a:solidFill>
                <a:schemeClr val="bg1"/>
              </a:solidFill>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020DFAC7-A66A-4DFB-A18D-6A860AFFBBA3}"/>
              </a:ext>
            </a:extLst>
          </p:cNvPr>
          <p:cNvSpPr/>
          <p:nvPr/>
        </p:nvSpPr>
        <p:spPr>
          <a:xfrm>
            <a:off x="6933010" y="3890150"/>
            <a:ext cx="1014535" cy="1915114"/>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Picture 44">
            <a:extLst>
              <a:ext uri="{FF2B5EF4-FFF2-40B4-BE49-F238E27FC236}">
                <a16:creationId xmlns:a16="http://schemas.microsoft.com/office/drawing/2014/main" id="{F052F034-F499-4CD1-82A6-754EFAEF8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94999" y="4080886"/>
            <a:ext cx="239941" cy="23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 name="Picture 46">
            <a:extLst>
              <a:ext uri="{FF2B5EF4-FFF2-40B4-BE49-F238E27FC236}">
                <a16:creationId xmlns:a16="http://schemas.microsoft.com/office/drawing/2014/main" id="{C077CC60-1D0C-41CD-87C6-319B275B7E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7974" y="4077072"/>
            <a:ext cx="243755" cy="2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5" name="Picture 45">
            <a:extLst>
              <a:ext uri="{FF2B5EF4-FFF2-40B4-BE49-F238E27FC236}">
                <a16:creationId xmlns:a16="http://schemas.microsoft.com/office/drawing/2014/main" id="{EF2D7BD6-B469-498D-8AED-02CA9F9AFE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687" y="4079734"/>
            <a:ext cx="229439" cy="22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6" name="Picture 14">
            <a:extLst>
              <a:ext uri="{FF2B5EF4-FFF2-40B4-BE49-F238E27FC236}">
                <a16:creationId xmlns:a16="http://schemas.microsoft.com/office/drawing/2014/main" id="{4BF9CE5B-79D2-4969-8012-DB27A32A6D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0297" y="4421915"/>
            <a:ext cx="314416" cy="26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7" name="Picture 16">
            <a:extLst>
              <a:ext uri="{FF2B5EF4-FFF2-40B4-BE49-F238E27FC236}">
                <a16:creationId xmlns:a16="http://schemas.microsoft.com/office/drawing/2014/main" id="{C9850287-7109-4CFE-A981-D5E8AB2175E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93325" y="4454859"/>
            <a:ext cx="203347" cy="24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 name="図 17">
            <a:extLst>
              <a:ext uri="{FF2B5EF4-FFF2-40B4-BE49-F238E27FC236}">
                <a16:creationId xmlns:a16="http://schemas.microsoft.com/office/drawing/2014/main" id="{DE21C14F-0880-488D-97A3-DE4880A6A4FF}"/>
              </a:ext>
            </a:extLst>
          </p:cNvPr>
          <p:cNvPicPr>
            <a:picLocks noChangeAspect="1"/>
          </p:cNvPicPr>
          <p:nvPr/>
        </p:nvPicPr>
        <p:blipFill>
          <a:blip r:embed="rId7"/>
          <a:stretch>
            <a:fillRect/>
          </a:stretch>
        </p:blipFill>
        <p:spPr>
          <a:xfrm>
            <a:off x="1751140" y="3443395"/>
            <a:ext cx="2946246" cy="1767251"/>
          </a:xfrm>
          <a:prstGeom prst="rect">
            <a:avLst/>
          </a:prstGeom>
        </p:spPr>
      </p:pic>
      <p:sp>
        <p:nvSpPr>
          <p:cNvPr id="19" name="四角形: 角を丸くする 18">
            <a:extLst>
              <a:ext uri="{FF2B5EF4-FFF2-40B4-BE49-F238E27FC236}">
                <a16:creationId xmlns:a16="http://schemas.microsoft.com/office/drawing/2014/main" id="{3BA58EAF-7185-4A43-8D6F-08A93B80A9E6}"/>
              </a:ext>
            </a:extLst>
          </p:cNvPr>
          <p:cNvSpPr/>
          <p:nvPr/>
        </p:nvSpPr>
        <p:spPr bwMode="auto">
          <a:xfrm>
            <a:off x="271654" y="3060630"/>
            <a:ext cx="972284" cy="2860745"/>
          </a:xfrm>
          <a:prstGeom prst="roundRect">
            <a:avLst/>
          </a:prstGeom>
          <a:solidFill>
            <a:schemeClr val="bg1"/>
          </a:solid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0" name="正方形/長方形 19">
            <a:extLst>
              <a:ext uri="{FF2B5EF4-FFF2-40B4-BE49-F238E27FC236}">
                <a16:creationId xmlns:a16="http://schemas.microsoft.com/office/drawing/2014/main" id="{3ACFE81E-89EF-40EF-81DE-8D09467BCB75}"/>
              </a:ext>
            </a:extLst>
          </p:cNvPr>
          <p:cNvSpPr/>
          <p:nvPr/>
        </p:nvSpPr>
        <p:spPr>
          <a:xfrm>
            <a:off x="227884" y="3703684"/>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A</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21" name="グラフィックス 20" descr="コピー機">
            <a:extLst>
              <a:ext uri="{FF2B5EF4-FFF2-40B4-BE49-F238E27FC236}">
                <a16:creationId xmlns:a16="http://schemas.microsoft.com/office/drawing/2014/main" id="{522362ED-CF3D-4F0F-87B5-A7DFABF11B2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63132" y="3060630"/>
            <a:ext cx="755574" cy="755574"/>
          </a:xfrm>
          <a:prstGeom prst="rect">
            <a:avLst/>
          </a:prstGeom>
        </p:spPr>
      </p:pic>
      <p:sp>
        <p:nvSpPr>
          <p:cNvPr id="22" name="正方形/長方形 21">
            <a:extLst>
              <a:ext uri="{FF2B5EF4-FFF2-40B4-BE49-F238E27FC236}">
                <a16:creationId xmlns:a16="http://schemas.microsoft.com/office/drawing/2014/main" id="{7D12D9F0-A38B-4AEF-923A-DC8EDF8BDB49}"/>
              </a:ext>
            </a:extLst>
          </p:cNvPr>
          <p:cNvSpPr/>
          <p:nvPr/>
        </p:nvSpPr>
        <p:spPr>
          <a:xfrm>
            <a:off x="200472" y="4625231"/>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altLang="ja-JP" sz="1050" dirty="0">
                <a:solidFill>
                  <a:schemeClr val="tx1"/>
                </a:solidFill>
                <a:latin typeface="メイリオ" panose="020B0604030504040204" pitchFamily="50" charset="-128"/>
                <a:ea typeface="メイリオ" panose="020B0604030504040204" pitchFamily="50" charset="-128"/>
              </a:rPr>
              <a:t>B</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23" name="グラフィックス 22" descr="コピー機">
            <a:extLst>
              <a:ext uri="{FF2B5EF4-FFF2-40B4-BE49-F238E27FC236}">
                <a16:creationId xmlns:a16="http://schemas.microsoft.com/office/drawing/2014/main" id="{B15EADF0-4766-4518-9BBC-320E883479F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35720" y="3982177"/>
            <a:ext cx="755574" cy="755574"/>
          </a:xfrm>
          <a:prstGeom prst="rect">
            <a:avLst/>
          </a:prstGeom>
        </p:spPr>
      </p:pic>
      <p:sp>
        <p:nvSpPr>
          <p:cNvPr id="24" name="正方形/長方形 23">
            <a:extLst>
              <a:ext uri="{FF2B5EF4-FFF2-40B4-BE49-F238E27FC236}">
                <a16:creationId xmlns:a16="http://schemas.microsoft.com/office/drawing/2014/main" id="{0BD5BA78-EB30-4F81-9713-E21B10A25305}"/>
              </a:ext>
            </a:extLst>
          </p:cNvPr>
          <p:cNvSpPr/>
          <p:nvPr/>
        </p:nvSpPr>
        <p:spPr>
          <a:xfrm>
            <a:off x="200472" y="5561335"/>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C</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25" name="グラフィックス 24" descr="コピー機">
            <a:extLst>
              <a:ext uri="{FF2B5EF4-FFF2-40B4-BE49-F238E27FC236}">
                <a16:creationId xmlns:a16="http://schemas.microsoft.com/office/drawing/2014/main" id="{E502BA7D-EB2A-4C32-A6DA-65B73C330AA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35720" y="4918281"/>
            <a:ext cx="755574" cy="755574"/>
          </a:xfrm>
          <a:prstGeom prst="rect">
            <a:avLst/>
          </a:prstGeom>
        </p:spPr>
      </p:pic>
      <p:sp>
        <p:nvSpPr>
          <p:cNvPr id="26" name="正方形/長方形 25">
            <a:extLst>
              <a:ext uri="{FF2B5EF4-FFF2-40B4-BE49-F238E27FC236}">
                <a16:creationId xmlns:a16="http://schemas.microsoft.com/office/drawing/2014/main" id="{06F51579-38B8-40C4-BD7D-D39D6B11D35F}"/>
              </a:ext>
            </a:extLst>
          </p:cNvPr>
          <p:cNvSpPr/>
          <p:nvPr/>
        </p:nvSpPr>
        <p:spPr bwMode="auto">
          <a:xfrm>
            <a:off x="3794281" y="4945514"/>
            <a:ext cx="513232" cy="211678"/>
          </a:xfrm>
          <a:prstGeom prst="rect">
            <a:avLst/>
          </a:prstGeom>
          <a:noFill/>
          <a:ln w="38100" cap="flat" cmpd="sng" algn="ctr">
            <a:solidFill>
              <a:schemeClr val="accent2">
                <a:lumMod val="60000"/>
                <a:lumOff val="4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7" name="楕円 26">
            <a:extLst>
              <a:ext uri="{FF2B5EF4-FFF2-40B4-BE49-F238E27FC236}">
                <a16:creationId xmlns:a16="http://schemas.microsoft.com/office/drawing/2014/main" id="{58E7859C-9B6F-4DDA-B42F-1186D17308BF}"/>
              </a:ext>
            </a:extLst>
          </p:cNvPr>
          <p:cNvSpPr/>
          <p:nvPr/>
        </p:nvSpPr>
        <p:spPr bwMode="auto">
          <a:xfrm>
            <a:off x="5086510" y="3630786"/>
            <a:ext cx="1387829" cy="1340247"/>
          </a:xfrm>
          <a:prstGeom prst="ellipse">
            <a:avLst/>
          </a:prstGeom>
          <a:solidFill>
            <a:schemeClr val="accent2">
              <a:lumMod val="20000"/>
              <a:lumOff val="8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F049FDBA-CA7E-446F-8BDF-31E155D3FB53}"/>
              </a:ext>
            </a:extLst>
          </p:cNvPr>
          <p:cNvSpPr txBox="1"/>
          <p:nvPr/>
        </p:nvSpPr>
        <p:spPr>
          <a:xfrm>
            <a:off x="5200459" y="4181775"/>
            <a:ext cx="1280260" cy="369332"/>
          </a:xfrm>
          <a:prstGeom prst="rect">
            <a:avLst/>
          </a:prstGeom>
          <a:noFill/>
        </p:spPr>
        <p:txBody>
          <a:bodyPr wrap="square" rtlCol="0">
            <a:spAutoFit/>
          </a:bodyPr>
          <a:lstStyle/>
          <a:p>
            <a:r>
              <a:rPr kumimoji="1" lang="en-US" altLang="ja-JP" b="1" dirty="0">
                <a:latin typeface="メイリオ" panose="020B0604030504040204" pitchFamily="50" charset="-128"/>
                <a:ea typeface="メイリオ" panose="020B0604030504040204" pitchFamily="50" charset="-128"/>
              </a:rPr>
              <a:t>OCR</a:t>
            </a:r>
            <a:r>
              <a:rPr kumimoji="1" lang="ja-JP" altLang="en-US" b="1" dirty="0">
                <a:latin typeface="メイリオ" panose="020B0604030504040204" pitchFamily="50" charset="-128"/>
                <a:ea typeface="メイリオ" panose="020B0604030504040204" pitchFamily="50" charset="-128"/>
              </a:rPr>
              <a:t>処理</a:t>
            </a:r>
          </a:p>
        </p:txBody>
      </p:sp>
      <p:sp>
        <p:nvSpPr>
          <p:cNvPr id="29" name="テキスト ボックス 28">
            <a:extLst>
              <a:ext uri="{FF2B5EF4-FFF2-40B4-BE49-F238E27FC236}">
                <a16:creationId xmlns:a16="http://schemas.microsoft.com/office/drawing/2014/main" id="{5848C736-E5AF-42CC-B991-106788956A9E}"/>
              </a:ext>
            </a:extLst>
          </p:cNvPr>
          <p:cNvSpPr txBox="1"/>
          <p:nvPr/>
        </p:nvSpPr>
        <p:spPr>
          <a:xfrm>
            <a:off x="4888881" y="5230815"/>
            <a:ext cx="1720287" cy="461665"/>
          </a:xfrm>
          <a:prstGeom prst="rect">
            <a:avLst/>
          </a:prstGeom>
          <a:noFill/>
        </p:spPr>
        <p:txBody>
          <a:bodyPr wrap="square" rtlCol="0">
            <a:spAutoFit/>
          </a:bodyPr>
          <a:lstStyle/>
          <a:p>
            <a:pPr algn="ctr"/>
            <a:r>
              <a:rPr kumimoji="1" lang="ja-JP" altLang="en-US" sz="1200" dirty="0">
                <a:latin typeface="メイリオ" panose="020B0604030504040204" pitchFamily="50" charset="-128"/>
                <a:ea typeface="メイリオ" panose="020B0604030504040204" pitchFamily="50" charset="-128"/>
              </a:rPr>
              <a:t>パナソニックの高精度</a:t>
            </a:r>
            <a:r>
              <a:rPr kumimoji="1" lang="en-US" altLang="ja-JP" sz="1200" dirty="0">
                <a:latin typeface="メイリオ" panose="020B0604030504040204" pitchFamily="50" charset="-128"/>
                <a:ea typeface="メイリオ" panose="020B0604030504040204" pitchFamily="50" charset="-128"/>
              </a:rPr>
              <a:t>OCR</a:t>
            </a:r>
            <a:r>
              <a:rPr kumimoji="1" lang="ja-JP" altLang="en-US" sz="1200" dirty="0">
                <a:latin typeface="メイリオ" panose="020B0604030504040204" pitchFamily="50" charset="-128"/>
                <a:ea typeface="メイリオ" panose="020B0604030504040204" pitchFamily="50" charset="-128"/>
              </a:rPr>
              <a:t>技術</a:t>
            </a:r>
          </a:p>
        </p:txBody>
      </p:sp>
      <p:sp>
        <p:nvSpPr>
          <p:cNvPr id="30" name="矢印: 右 29">
            <a:extLst>
              <a:ext uri="{FF2B5EF4-FFF2-40B4-BE49-F238E27FC236}">
                <a16:creationId xmlns:a16="http://schemas.microsoft.com/office/drawing/2014/main" id="{F31C3CA9-7064-484B-AD81-CDF9AE8FEDBA}"/>
              </a:ext>
            </a:extLst>
          </p:cNvPr>
          <p:cNvSpPr/>
          <p:nvPr/>
        </p:nvSpPr>
        <p:spPr>
          <a:xfrm>
            <a:off x="4713767" y="3941155"/>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31" name="矢印: 右 30">
            <a:extLst>
              <a:ext uri="{FF2B5EF4-FFF2-40B4-BE49-F238E27FC236}">
                <a16:creationId xmlns:a16="http://schemas.microsoft.com/office/drawing/2014/main" id="{3BC53366-B3E0-469B-86B3-14C455F0B512}"/>
              </a:ext>
            </a:extLst>
          </p:cNvPr>
          <p:cNvSpPr/>
          <p:nvPr/>
        </p:nvSpPr>
        <p:spPr>
          <a:xfrm>
            <a:off x="6428234" y="3930296"/>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32" name="テキスト ボックス 31">
            <a:extLst>
              <a:ext uri="{FF2B5EF4-FFF2-40B4-BE49-F238E27FC236}">
                <a16:creationId xmlns:a16="http://schemas.microsoft.com/office/drawing/2014/main" id="{F8EC42AD-02A0-48DB-B751-15D1C1C410A8}"/>
              </a:ext>
            </a:extLst>
          </p:cNvPr>
          <p:cNvSpPr txBox="1"/>
          <p:nvPr/>
        </p:nvSpPr>
        <p:spPr>
          <a:xfrm>
            <a:off x="6617089" y="4895184"/>
            <a:ext cx="1720287" cy="784830"/>
          </a:xfrm>
          <a:prstGeom prst="rect">
            <a:avLst/>
          </a:prstGeom>
          <a:noFill/>
        </p:spPr>
        <p:txBody>
          <a:bodyPr wrap="square" rtlCol="0">
            <a:spAutoFit/>
          </a:bodyPr>
          <a:lstStyle/>
          <a:p>
            <a:pPr algn="ctr"/>
            <a:r>
              <a:rPr kumimoji="1" lang="en-US" altLang="ja-JP" sz="900" dirty="0">
                <a:latin typeface="メイリオ" panose="020B0604030504040204" pitchFamily="50" charset="-128"/>
                <a:ea typeface="メイリオ" panose="020B0604030504040204" pitchFamily="50" charset="-128"/>
              </a:rPr>
              <a:t>Office</a:t>
            </a:r>
            <a:r>
              <a:rPr kumimoji="1" lang="ja-JP" altLang="en-US" sz="900" dirty="0">
                <a:latin typeface="メイリオ" panose="020B0604030504040204" pitchFamily="50" charset="-128"/>
                <a:ea typeface="メイリオ" panose="020B0604030504040204" pitchFamily="50" charset="-128"/>
              </a:rPr>
              <a:t>文書、</a:t>
            </a:r>
            <a:endParaRPr kumimoji="1" lang="en-US" altLang="ja-JP"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テキスト付き</a:t>
            </a:r>
            <a:r>
              <a:rPr lang="en-US" altLang="ja-JP" sz="900" dirty="0">
                <a:latin typeface="メイリオ" panose="020B0604030504040204" pitchFamily="50" charset="-128"/>
                <a:ea typeface="メイリオ" panose="020B0604030504040204" pitchFamily="50" charset="-128"/>
              </a:rPr>
              <a:t>PDF</a:t>
            </a:r>
            <a:r>
              <a:rPr lang="ja-JP" altLang="en-US" sz="900" dirty="0" err="1">
                <a:latin typeface="メイリオ" panose="020B0604030504040204" pitchFamily="50" charset="-128"/>
                <a:ea typeface="メイリオ" panose="020B0604030504040204" pitchFamily="50" charset="-128"/>
              </a:rPr>
              <a:t>、</a:t>
            </a:r>
            <a:endParaRPr lang="en-US" altLang="ja-JP" sz="900" dirty="0">
              <a:latin typeface="メイリオ" panose="020B0604030504040204" pitchFamily="50" charset="-128"/>
              <a:ea typeface="メイリオ" panose="020B0604030504040204" pitchFamily="50" charset="-128"/>
            </a:endParaRPr>
          </a:p>
          <a:p>
            <a:pPr algn="ctr"/>
            <a:r>
              <a:rPr lang="ja-JP" altLang="en-US" sz="900" dirty="0">
                <a:latin typeface="メイリオ" panose="020B0604030504040204" pitchFamily="50" charset="-128"/>
                <a:ea typeface="メイリオ" panose="020B0604030504040204" pitchFamily="50" charset="-128"/>
              </a:rPr>
              <a:t>高圧縮</a:t>
            </a:r>
            <a:r>
              <a:rPr lang="en-US" altLang="ja-JP" sz="900" dirty="0">
                <a:latin typeface="メイリオ" panose="020B0604030504040204" pitchFamily="50" charset="-128"/>
                <a:ea typeface="メイリオ" panose="020B0604030504040204" pitchFamily="50" charset="-128"/>
              </a:rPr>
              <a:t>PDF</a:t>
            </a:r>
            <a:r>
              <a:rPr lang="ja-JP" altLang="en-US" sz="900" dirty="0" err="1">
                <a:latin typeface="メイリオ" panose="020B0604030504040204" pitchFamily="50" charset="-128"/>
                <a:ea typeface="メイリオ" panose="020B0604030504040204" pitchFamily="50" charset="-128"/>
              </a:rPr>
              <a:t>、</a:t>
            </a:r>
            <a:endParaRPr lang="en-US" altLang="ja-JP" sz="900" dirty="0">
              <a:latin typeface="メイリオ" panose="020B0604030504040204" pitchFamily="50" charset="-128"/>
              <a:ea typeface="メイリオ" panose="020B0604030504040204" pitchFamily="50" charset="-128"/>
            </a:endParaRPr>
          </a:p>
          <a:p>
            <a:pPr algn="ctr"/>
            <a:r>
              <a:rPr kumimoji="1" lang="ja-JP" altLang="en-US" sz="900" dirty="0">
                <a:latin typeface="メイリオ" panose="020B0604030504040204" pitchFamily="50" charset="-128"/>
                <a:ea typeface="メイリオ" panose="020B0604030504040204" pitchFamily="50" charset="-128"/>
              </a:rPr>
              <a:t>パスワード付き</a:t>
            </a:r>
            <a:endParaRPr kumimoji="1" lang="en-US" altLang="ja-JP" sz="900" dirty="0">
              <a:latin typeface="メイリオ" panose="020B0604030504040204" pitchFamily="50" charset="-128"/>
              <a:ea typeface="メイリオ" panose="020B0604030504040204" pitchFamily="50" charset="-128"/>
            </a:endParaRPr>
          </a:p>
          <a:p>
            <a:pPr algn="ctr"/>
            <a:r>
              <a:rPr lang="en-US" altLang="ja-JP" sz="900" dirty="0">
                <a:latin typeface="メイリオ" panose="020B0604030504040204" pitchFamily="50" charset="-128"/>
                <a:ea typeface="メイリオ" panose="020B0604030504040204" pitchFamily="50" charset="-128"/>
              </a:rPr>
              <a:t>PDF</a:t>
            </a:r>
            <a:r>
              <a:rPr lang="ja-JP" altLang="en-US" sz="900" dirty="0">
                <a:latin typeface="メイリオ" panose="020B0604030504040204" pitchFamily="50" charset="-128"/>
                <a:ea typeface="メイリオ" panose="020B0604030504040204" pitchFamily="50" charset="-128"/>
              </a:rPr>
              <a:t>など</a:t>
            </a:r>
            <a:endParaRPr kumimoji="1" lang="ja-JP" altLang="en-US" sz="900" dirty="0">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2A7486B9-EE11-4BB0-A41C-F5B2B0DAD7BA}"/>
              </a:ext>
            </a:extLst>
          </p:cNvPr>
          <p:cNvSpPr txBox="1"/>
          <p:nvPr/>
        </p:nvSpPr>
        <p:spPr>
          <a:xfrm>
            <a:off x="6807952" y="3121804"/>
            <a:ext cx="1280260" cy="430887"/>
          </a:xfrm>
          <a:prstGeom prst="rect">
            <a:avLst/>
          </a:prstGeom>
          <a:noFill/>
        </p:spPr>
        <p:txBody>
          <a:bodyPr wrap="square" rtlCol="0">
            <a:spAutoFit/>
          </a:bodyPr>
          <a:lstStyle/>
          <a:p>
            <a:pPr algn="ctr"/>
            <a:r>
              <a:rPr kumimoji="1" lang="ja-JP" altLang="en-US" sz="1100" b="1" dirty="0">
                <a:latin typeface="メイリオ" panose="020B0604030504040204" pitchFamily="50" charset="-128"/>
                <a:ea typeface="メイリオ" panose="020B0604030504040204" pitchFamily="50" charset="-128"/>
              </a:rPr>
              <a:t>フォーマット</a:t>
            </a:r>
            <a:endParaRPr kumimoji="1" lang="en-US" altLang="ja-JP" sz="1100" b="1" dirty="0">
              <a:latin typeface="メイリオ" panose="020B0604030504040204" pitchFamily="50" charset="-128"/>
              <a:ea typeface="メイリオ" panose="020B0604030504040204" pitchFamily="50" charset="-128"/>
            </a:endParaRPr>
          </a:p>
          <a:p>
            <a:pPr algn="ctr"/>
            <a:r>
              <a:rPr lang="ja-JP" altLang="en-US" sz="1100" b="1" dirty="0">
                <a:latin typeface="メイリオ" panose="020B0604030504040204" pitchFamily="50" charset="-128"/>
                <a:ea typeface="メイリオ" panose="020B0604030504040204" pitchFamily="50" charset="-128"/>
              </a:rPr>
              <a:t>変換</a:t>
            </a:r>
            <a:endParaRPr kumimoji="1" lang="ja-JP" altLang="en-US" sz="1100" b="1" dirty="0">
              <a:latin typeface="メイリオ" panose="020B0604030504040204" pitchFamily="50" charset="-128"/>
              <a:ea typeface="メイリオ" panose="020B0604030504040204" pitchFamily="50" charset="-128"/>
            </a:endParaRPr>
          </a:p>
        </p:txBody>
      </p:sp>
      <p:pic>
        <p:nvPicPr>
          <p:cNvPr id="34" name="グラフィックス 33" descr="右向き指示マーク">
            <a:extLst>
              <a:ext uri="{FF2B5EF4-FFF2-40B4-BE49-F238E27FC236}">
                <a16:creationId xmlns:a16="http://schemas.microsoft.com/office/drawing/2014/main" id="{0CB6A88D-53E5-4CA4-BB2C-03D07634E98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18277543">
            <a:off x="4183454" y="5044070"/>
            <a:ext cx="504000" cy="504000"/>
          </a:xfrm>
          <a:prstGeom prst="rect">
            <a:avLst/>
          </a:prstGeom>
        </p:spPr>
      </p:pic>
      <p:sp>
        <p:nvSpPr>
          <p:cNvPr id="35" name="正方形/長方形 34">
            <a:extLst>
              <a:ext uri="{FF2B5EF4-FFF2-40B4-BE49-F238E27FC236}">
                <a16:creationId xmlns:a16="http://schemas.microsoft.com/office/drawing/2014/main" id="{742B453E-7012-4092-8DBC-371CEC6FEB55}"/>
              </a:ext>
            </a:extLst>
          </p:cNvPr>
          <p:cNvSpPr/>
          <p:nvPr/>
        </p:nvSpPr>
        <p:spPr>
          <a:xfrm>
            <a:off x="8424533" y="2941317"/>
            <a:ext cx="1201663" cy="55969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a:extLst>
              <a:ext uri="{FF2B5EF4-FFF2-40B4-BE49-F238E27FC236}">
                <a16:creationId xmlns:a16="http://schemas.microsoft.com/office/drawing/2014/main" id="{6096CC82-CE7E-4919-BDE6-E85C274F4739}"/>
              </a:ext>
            </a:extLst>
          </p:cNvPr>
          <p:cNvSpPr txBox="1"/>
          <p:nvPr/>
        </p:nvSpPr>
        <p:spPr>
          <a:xfrm>
            <a:off x="8391322" y="3119449"/>
            <a:ext cx="1280260" cy="253916"/>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ファイルサーバー</a:t>
            </a:r>
          </a:p>
        </p:txBody>
      </p:sp>
      <p:sp>
        <p:nvSpPr>
          <p:cNvPr id="37" name="正方形/長方形 36">
            <a:extLst>
              <a:ext uri="{FF2B5EF4-FFF2-40B4-BE49-F238E27FC236}">
                <a16:creationId xmlns:a16="http://schemas.microsoft.com/office/drawing/2014/main" id="{BB9A29F6-BB06-4384-AA7A-CFA08DA10366}"/>
              </a:ext>
            </a:extLst>
          </p:cNvPr>
          <p:cNvSpPr/>
          <p:nvPr/>
        </p:nvSpPr>
        <p:spPr>
          <a:xfrm>
            <a:off x="8435271" y="3733405"/>
            <a:ext cx="1201663" cy="55969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0519B821-ADF5-498E-8DA6-F7EDCD5E6327}"/>
              </a:ext>
            </a:extLst>
          </p:cNvPr>
          <p:cNvSpPr txBox="1"/>
          <p:nvPr/>
        </p:nvSpPr>
        <p:spPr>
          <a:xfrm>
            <a:off x="8402060" y="3911537"/>
            <a:ext cx="1280260" cy="346249"/>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メールサーバー</a:t>
            </a:r>
            <a:endParaRPr kumimoji="1" lang="en-US" altLang="ja-JP" sz="1050" b="1" dirty="0">
              <a:latin typeface="メイリオ" panose="020B0604030504040204" pitchFamily="50" charset="-128"/>
              <a:ea typeface="メイリオ" panose="020B0604030504040204" pitchFamily="50" charset="-128"/>
            </a:endParaRPr>
          </a:p>
          <a:p>
            <a:pPr algn="ctr"/>
            <a:r>
              <a:rPr lang="ja-JP" altLang="en-US" sz="600" dirty="0">
                <a:latin typeface="メイリオ" panose="020B0604030504040204" pitchFamily="50" charset="-128"/>
                <a:ea typeface="メイリオ" panose="020B0604030504040204" pitchFamily="50" charset="-128"/>
              </a:rPr>
              <a:t>（ダウンロード</a:t>
            </a:r>
            <a:r>
              <a:rPr lang="en-US" altLang="ja-JP" sz="600" dirty="0">
                <a:latin typeface="メイリオ" panose="020B0604030504040204" pitchFamily="50" charset="-128"/>
                <a:ea typeface="メイリオ" panose="020B0604030504040204" pitchFamily="50" charset="-128"/>
              </a:rPr>
              <a:t>URL</a:t>
            </a:r>
            <a:r>
              <a:rPr lang="ja-JP" altLang="en-US" sz="600" dirty="0">
                <a:latin typeface="メイリオ" panose="020B0604030504040204" pitchFamily="50" charset="-128"/>
                <a:ea typeface="メイリオ" panose="020B0604030504040204" pitchFamily="50" charset="-128"/>
              </a:rPr>
              <a:t>を添付）</a:t>
            </a:r>
            <a:endParaRPr kumimoji="1" lang="en-US" altLang="ja-JP" sz="600" dirty="0">
              <a:latin typeface="メイリオ" panose="020B0604030504040204" pitchFamily="50" charset="-128"/>
              <a:ea typeface="メイリオ" panose="020B0604030504040204" pitchFamily="50" charset="-128"/>
            </a:endParaRPr>
          </a:p>
        </p:txBody>
      </p:sp>
      <p:sp>
        <p:nvSpPr>
          <p:cNvPr id="39" name="正方形/長方形 38">
            <a:extLst>
              <a:ext uri="{FF2B5EF4-FFF2-40B4-BE49-F238E27FC236}">
                <a16:creationId xmlns:a16="http://schemas.microsoft.com/office/drawing/2014/main" id="{75B78B33-A65E-40E2-876A-8977E1C6F627}"/>
              </a:ext>
            </a:extLst>
          </p:cNvPr>
          <p:cNvSpPr/>
          <p:nvPr/>
        </p:nvSpPr>
        <p:spPr>
          <a:xfrm>
            <a:off x="8435271" y="4469858"/>
            <a:ext cx="1201663" cy="55969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テキスト ボックス 39">
            <a:extLst>
              <a:ext uri="{FF2B5EF4-FFF2-40B4-BE49-F238E27FC236}">
                <a16:creationId xmlns:a16="http://schemas.microsoft.com/office/drawing/2014/main" id="{9BDEF2C5-51CF-4E67-BF51-7ABCC41D3E88}"/>
              </a:ext>
            </a:extLst>
          </p:cNvPr>
          <p:cNvSpPr txBox="1"/>
          <p:nvPr/>
        </p:nvSpPr>
        <p:spPr>
          <a:xfrm>
            <a:off x="8402060" y="4539372"/>
            <a:ext cx="1280260" cy="415498"/>
          </a:xfrm>
          <a:prstGeom prst="rect">
            <a:avLst/>
          </a:prstGeom>
          <a:noFill/>
        </p:spPr>
        <p:txBody>
          <a:bodyPr wrap="square" rtlCol="0">
            <a:spAutoFit/>
          </a:bodyPr>
          <a:lstStyle/>
          <a:p>
            <a:pPr algn="ctr"/>
            <a:r>
              <a:rPr lang="ja-JP" altLang="en-US" sz="1050" b="1" dirty="0">
                <a:latin typeface="メイリオ" panose="020B0604030504040204" pitchFamily="50" charset="-128"/>
                <a:ea typeface="メイリオ" panose="020B0604030504040204" pitchFamily="50" charset="-128"/>
              </a:rPr>
              <a:t>文書管理</a:t>
            </a:r>
            <a:endParaRPr lang="en-US" altLang="ja-JP" sz="1050" b="1" dirty="0">
              <a:latin typeface="メイリオ" panose="020B0604030504040204" pitchFamily="50" charset="-128"/>
              <a:ea typeface="メイリオ" panose="020B0604030504040204" pitchFamily="50" charset="-128"/>
            </a:endParaRPr>
          </a:p>
          <a:p>
            <a:pPr algn="ctr"/>
            <a:r>
              <a:rPr kumimoji="1" lang="ja-JP" altLang="en-US" sz="1050" b="1" dirty="0">
                <a:latin typeface="メイリオ" panose="020B0604030504040204" pitchFamily="50" charset="-128"/>
                <a:ea typeface="メイリオ" panose="020B0604030504040204" pitchFamily="50" charset="-128"/>
              </a:rPr>
              <a:t>アプリ</a:t>
            </a:r>
            <a:endParaRPr kumimoji="1" lang="en-US" altLang="ja-JP" sz="1050" b="1" dirty="0">
              <a:latin typeface="メイリオ" panose="020B0604030504040204" pitchFamily="50" charset="-128"/>
              <a:ea typeface="メイリオ" panose="020B0604030504040204" pitchFamily="50" charset="-128"/>
            </a:endParaRPr>
          </a:p>
        </p:txBody>
      </p:sp>
      <p:sp>
        <p:nvSpPr>
          <p:cNvPr id="41" name="矢印: 右 40">
            <a:extLst>
              <a:ext uri="{FF2B5EF4-FFF2-40B4-BE49-F238E27FC236}">
                <a16:creationId xmlns:a16="http://schemas.microsoft.com/office/drawing/2014/main" id="{376BBAD2-AA5D-4EC8-B4DB-A1177EACA960}"/>
              </a:ext>
            </a:extLst>
          </p:cNvPr>
          <p:cNvSpPr/>
          <p:nvPr/>
        </p:nvSpPr>
        <p:spPr>
          <a:xfrm>
            <a:off x="8026855" y="3933056"/>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42" name="正方形/長方形 41">
            <a:extLst>
              <a:ext uri="{FF2B5EF4-FFF2-40B4-BE49-F238E27FC236}">
                <a16:creationId xmlns:a16="http://schemas.microsoft.com/office/drawing/2014/main" id="{3C961D93-497C-4B4D-AD33-4EEF7FF3710E}"/>
              </a:ext>
            </a:extLst>
          </p:cNvPr>
          <p:cNvSpPr/>
          <p:nvPr/>
        </p:nvSpPr>
        <p:spPr>
          <a:xfrm>
            <a:off x="8435271" y="5245573"/>
            <a:ext cx="1201663" cy="55969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AAEB80AA-28EF-412A-8695-677A3AEB27C3}"/>
              </a:ext>
            </a:extLst>
          </p:cNvPr>
          <p:cNvSpPr txBox="1"/>
          <p:nvPr/>
        </p:nvSpPr>
        <p:spPr>
          <a:xfrm>
            <a:off x="8402060" y="5315087"/>
            <a:ext cx="1280260" cy="415498"/>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クラウド</a:t>
            </a:r>
            <a:endParaRPr kumimoji="1" lang="en-US" altLang="ja-JP" sz="1050" b="1" dirty="0">
              <a:latin typeface="メイリオ" panose="020B0604030504040204" pitchFamily="50" charset="-128"/>
              <a:ea typeface="メイリオ" panose="020B0604030504040204" pitchFamily="50" charset="-128"/>
            </a:endParaRPr>
          </a:p>
          <a:p>
            <a:pPr algn="ctr"/>
            <a:r>
              <a:rPr lang="ja-JP" altLang="en-US" sz="1050" b="1" dirty="0">
                <a:latin typeface="メイリオ" panose="020B0604030504040204" pitchFamily="50" charset="-128"/>
                <a:ea typeface="メイリオ" panose="020B0604030504040204" pitchFamily="50" charset="-128"/>
              </a:rPr>
              <a:t>ストレージ</a:t>
            </a:r>
            <a:endParaRPr kumimoji="1" lang="ja-JP" altLang="en-US" sz="1050" b="1" dirty="0">
              <a:latin typeface="メイリオ" panose="020B0604030504040204" pitchFamily="50" charset="-128"/>
              <a:ea typeface="メイリオ" panose="020B0604030504040204" pitchFamily="50" charset="-128"/>
            </a:endParaRPr>
          </a:p>
        </p:txBody>
      </p:sp>
      <p:pic>
        <p:nvPicPr>
          <p:cNvPr id="3" name="図 2" descr="挿絵, 光 が含まれている画像&#10;&#10;自動的に生成された説明">
            <a:extLst>
              <a:ext uri="{FF2B5EF4-FFF2-40B4-BE49-F238E27FC236}">
                <a16:creationId xmlns:a16="http://schemas.microsoft.com/office/drawing/2014/main" id="{7175678B-12C6-4EB3-AD0E-8ACE300D6F4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74502" y="2776963"/>
            <a:ext cx="2630117" cy="591776"/>
          </a:xfrm>
          <a:prstGeom prst="rect">
            <a:avLst/>
          </a:prstGeom>
        </p:spPr>
      </p:pic>
    </p:spTree>
    <p:extLst>
      <p:ext uri="{BB962C8B-B14F-4D97-AF65-F5344CB8AC3E}">
        <p14:creationId xmlns:p14="http://schemas.microsoft.com/office/powerpoint/2010/main" val="2674558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9</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FDD1FA5C-12A5-4647-B91C-2C53D9960AE0}"/>
              </a:ext>
            </a:extLst>
          </p:cNvPr>
          <p:cNvSpPr/>
          <p:nvPr/>
        </p:nvSpPr>
        <p:spPr bwMode="auto">
          <a:xfrm>
            <a:off x="3294628" y="5992313"/>
            <a:ext cx="4034635" cy="422918"/>
          </a:xfrm>
          <a:prstGeom prst="rect">
            <a:avLst/>
          </a:prstGeom>
          <a:solidFill>
            <a:schemeClr val="bg1"/>
          </a:solidFill>
          <a:ln w="57150" cmpd="thickThin">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88B01895-E5FE-4229-98AA-C70D172C10E7}"/>
              </a:ext>
            </a:extLst>
          </p:cNvPr>
          <p:cNvSpPr/>
          <p:nvPr/>
        </p:nvSpPr>
        <p:spPr bwMode="auto">
          <a:xfrm>
            <a:off x="6353227" y="5229199"/>
            <a:ext cx="1776231" cy="602350"/>
          </a:xfrm>
          <a:prstGeom prst="rect">
            <a:avLst/>
          </a:prstGeom>
          <a:solidFill>
            <a:schemeClr val="bg1"/>
          </a:solid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2CD7EC9E-23F9-4874-868C-6C0D2FF72A20}"/>
              </a:ext>
            </a:extLst>
          </p:cNvPr>
          <p:cNvSpPr/>
          <p:nvPr/>
        </p:nvSpPr>
        <p:spPr bwMode="auto">
          <a:xfrm>
            <a:off x="489000" y="1124744"/>
            <a:ext cx="8928000" cy="1212292"/>
          </a:xfrm>
          <a:prstGeom prst="rect">
            <a:avLst/>
          </a:prstGeom>
          <a:solidFill>
            <a:srgbClr val="FFFFFF">
              <a:lumMod val="85000"/>
            </a:srgbClr>
          </a:solidFill>
          <a:ln>
            <a:noFill/>
          </a:ln>
          <a:effectLst/>
        </p:spPr>
        <p:txBody>
          <a:bodyPr vert="horz" wrap="square" lIns="252000" tIns="45720" rIns="252000" bIns="0" numCol="1" rtlCol="0" anchor="ctr" anchorCtr="0" compatLnSpc="1">
            <a:prstTxWarp prst="textNoShape">
              <a:avLst/>
            </a:prstTxWarp>
          </a:bodyPr>
          <a:lstStyle/>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申請書などの帳票を</a:t>
            </a:r>
            <a:r>
              <a:rPr lang="en-US" altLang="ja-JP" sz="1500" dirty="0" err="1">
                <a:latin typeface="メイリオ" panose="020B0604030504040204" pitchFamily="50" charset="-128"/>
                <a:ea typeface="メイリオ" panose="020B0604030504040204" pitchFamily="50" charset="-128"/>
                <a:cs typeface="ＭＳ Ｐゴシック" panose="020B0600070205080204" pitchFamily="50" charset="-128"/>
              </a:rPr>
              <a:t>MultiScan</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a:t>
            </a:r>
            <a:r>
              <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rPr>
              <a:t>OCR</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機能で電子データ化し、</a:t>
            </a:r>
            <a:r>
              <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rPr>
              <a:t>RPA</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で画面操作やデータ入力の　自動化を行うことで業務を効率化できます。</a:t>
            </a:r>
            <a:endParaRPr lang="ja-JP"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9" name="タイトル 1">
            <a:extLst>
              <a:ext uri="{FF2B5EF4-FFF2-40B4-BE49-F238E27FC236}">
                <a16:creationId xmlns:a16="http://schemas.microsoft.com/office/drawing/2014/main" id="{1AFB975B-BC64-4176-BEC9-737F8318A542}"/>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en-US" altLang="ja-JP" kern="0" dirty="0"/>
              <a:t>RPA</a:t>
            </a:r>
            <a:r>
              <a:rPr lang="ja-JP" altLang="en-US" kern="0" dirty="0"/>
              <a:t>連携</a:t>
            </a:r>
          </a:p>
        </p:txBody>
      </p:sp>
      <p:sp>
        <p:nvSpPr>
          <p:cNvPr id="10" name="正方形/長方形 9">
            <a:extLst>
              <a:ext uri="{FF2B5EF4-FFF2-40B4-BE49-F238E27FC236}">
                <a16:creationId xmlns:a16="http://schemas.microsoft.com/office/drawing/2014/main" id="{704A2B86-18F9-43C4-AA0A-33AD4F4EF429}"/>
              </a:ext>
            </a:extLst>
          </p:cNvPr>
          <p:cNvSpPr/>
          <p:nvPr/>
        </p:nvSpPr>
        <p:spPr>
          <a:xfrm>
            <a:off x="2485099" y="2420888"/>
            <a:ext cx="3240360" cy="2642810"/>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7CB5ED30-67D0-4753-82BA-684FA8088262}"/>
              </a:ext>
            </a:extLst>
          </p:cNvPr>
          <p:cNvPicPr>
            <a:picLocks noChangeAspect="1"/>
          </p:cNvPicPr>
          <p:nvPr/>
        </p:nvPicPr>
        <p:blipFill>
          <a:blip r:embed="rId2"/>
          <a:stretch>
            <a:fillRect/>
          </a:stretch>
        </p:blipFill>
        <p:spPr>
          <a:xfrm>
            <a:off x="2576736" y="3083354"/>
            <a:ext cx="2946246" cy="1767251"/>
          </a:xfrm>
          <a:prstGeom prst="rect">
            <a:avLst/>
          </a:prstGeom>
        </p:spPr>
      </p:pic>
      <p:sp>
        <p:nvSpPr>
          <p:cNvPr id="13" name="四角形: 角を丸くする 12">
            <a:extLst>
              <a:ext uri="{FF2B5EF4-FFF2-40B4-BE49-F238E27FC236}">
                <a16:creationId xmlns:a16="http://schemas.microsoft.com/office/drawing/2014/main" id="{4ADBC791-737D-4B48-B182-DD0F27DB4E98}"/>
              </a:ext>
            </a:extLst>
          </p:cNvPr>
          <p:cNvSpPr/>
          <p:nvPr/>
        </p:nvSpPr>
        <p:spPr bwMode="auto">
          <a:xfrm>
            <a:off x="1252354" y="2700589"/>
            <a:ext cx="972284" cy="2860745"/>
          </a:xfrm>
          <a:prstGeom prst="roundRect">
            <a:avLst/>
          </a:prstGeom>
          <a:solidFill>
            <a:schemeClr val="bg1"/>
          </a:solid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14" name="正方形/長方形 13">
            <a:extLst>
              <a:ext uri="{FF2B5EF4-FFF2-40B4-BE49-F238E27FC236}">
                <a16:creationId xmlns:a16="http://schemas.microsoft.com/office/drawing/2014/main" id="{7911A6C5-0E72-4520-878D-D6067015BC22}"/>
              </a:ext>
            </a:extLst>
          </p:cNvPr>
          <p:cNvSpPr/>
          <p:nvPr/>
        </p:nvSpPr>
        <p:spPr>
          <a:xfrm>
            <a:off x="1208584" y="3343643"/>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A</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5" name="グラフィックス 14" descr="コピー機">
            <a:extLst>
              <a:ext uri="{FF2B5EF4-FFF2-40B4-BE49-F238E27FC236}">
                <a16:creationId xmlns:a16="http://schemas.microsoft.com/office/drawing/2014/main" id="{3077208D-B19F-4408-BA0E-2445B26A59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3832" y="2700589"/>
            <a:ext cx="755574" cy="755574"/>
          </a:xfrm>
          <a:prstGeom prst="rect">
            <a:avLst/>
          </a:prstGeom>
        </p:spPr>
      </p:pic>
      <p:sp>
        <p:nvSpPr>
          <p:cNvPr id="16" name="正方形/長方形 15">
            <a:extLst>
              <a:ext uri="{FF2B5EF4-FFF2-40B4-BE49-F238E27FC236}">
                <a16:creationId xmlns:a16="http://schemas.microsoft.com/office/drawing/2014/main" id="{D7134D28-CDBF-4DE8-932D-2B50F99D434A}"/>
              </a:ext>
            </a:extLst>
          </p:cNvPr>
          <p:cNvSpPr/>
          <p:nvPr/>
        </p:nvSpPr>
        <p:spPr>
          <a:xfrm>
            <a:off x="1181172" y="4265190"/>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altLang="ja-JP" sz="1050" dirty="0">
                <a:solidFill>
                  <a:schemeClr val="tx1"/>
                </a:solidFill>
                <a:latin typeface="メイリオ" panose="020B0604030504040204" pitchFamily="50" charset="-128"/>
                <a:ea typeface="メイリオ" panose="020B0604030504040204" pitchFamily="50" charset="-128"/>
              </a:rPr>
              <a:t>B</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7" name="グラフィックス 16" descr="コピー機">
            <a:extLst>
              <a:ext uri="{FF2B5EF4-FFF2-40B4-BE49-F238E27FC236}">
                <a16:creationId xmlns:a16="http://schemas.microsoft.com/office/drawing/2014/main" id="{A60C4ECB-C9CD-409B-B3CF-52EB7C6C44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6420" y="3622136"/>
            <a:ext cx="755574" cy="755574"/>
          </a:xfrm>
          <a:prstGeom prst="rect">
            <a:avLst/>
          </a:prstGeom>
        </p:spPr>
      </p:pic>
      <p:sp>
        <p:nvSpPr>
          <p:cNvPr id="18" name="正方形/長方形 17">
            <a:extLst>
              <a:ext uri="{FF2B5EF4-FFF2-40B4-BE49-F238E27FC236}">
                <a16:creationId xmlns:a16="http://schemas.microsoft.com/office/drawing/2014/main" id="{E859DF66-359B-4BF2-A714-02E1C8B980B5}"/>
              </a:ext>
            </a:extLst>
          </p:cNvPr>
          <p:cNvSpPr/>
          <p:nvPr/>
        </p:nvSpPr>
        <p:spPr>
          <a:xfrm>
            <a:off x="1181172" y="5201294"/>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C</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9" name="グラフィックス 18" descr="コピー機">
            <a:extLst>
              <a:ext uri="{FF2B5EF4-FFF2-40B4-BE49-F238E27FC236}">
                <a16:creationId xmlns:a16="http://schemas.microsoft.com/office/drawing/2014/main" id="{23B707CD-A808-45F1-BBD9-69FC6FDEDCF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6420" y="4558240"/>
            <a:ext cx="755574" cy="755574"/>
          </a:xfrm>
          <a:prstGeom prst="rect">
            <a:avLst/>
          </a:prstGeom>
        </p:spPr>
      </p:pic>
      <p:sp>
        <p:nvSpPr>
          <p:cNvPr id="20" name="正方形/長方形 19">
            <a:extLst>
              <a:ext uri="{FF2B5EF4-FFF2-40B4-BE49-F238E27FC236}">
                <a16:creationId xmlns:a16="http://schemas.microsoft.com/office/drawing/2014/main" id="{B5C41B6D-D9FF-47A1-ADFC-81757528B634}"/>
              </a:ext>
            </a:extLst>
          </p:cNvPr>
          <p:cNvSpPr/>
          <p:nvPr/>
        </p:nvSpPr>
        <p:spPr bwMode="auto">
          <a:xfrm>
            <a:off x="4664968" y="4585473"/>
            <a:ext cx="513232" cy="211678"/>
          </a:xfrm>
          <a:prstGeom prst="rect">
            <a:avLst/>
          </a:prstGeom>
          <a:noFill/>
          <a:ln w="38100" cap="flat" cmpd="sng" algn="ctr">
            <a:solidFill>
              <a:schemeClr val="accent2">
                <a:lumMod val="60000"/>
                <a:lumOff val="4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1" name="吹き出し: 四角形 20">
            <a:extLst>
              <a:ext uri="{FF2B5EF4-FFF2-40B4-BE49-F238E27FC236}">
                <a16:creationId xmlns:a16="http://schemas.microsoft.com/office/drawing/2014/main" id="{5948D740-D48C-42D8-A610-BF000816EBA3}"/>
              </a:ext>
            </a:extLst>
          </p:cNvPr>
          <p:cNvSpPr/>
          <p:nvPr/>
        </p:nvSpPr>
        <p:spPr bwMode="auto">
          <a:xfrm>
            <a:off x="4350019" y="2537812"/>
            <a:ext cx="1959979" cy="1767251"/>
          </a:xfrm>
          <a:prstGeom prst="wedgeRectCallout">
            <a:avLst>
              <a:gd name="adj1" fmla="val -27615"/>
              <a:gd name="adj2" fmla="val 64111"/>
            </a:avLst>
          </a:prstGeom>
          <a:solidFill>
            <a:schemeClr val="bg1"/>
          </a:solid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22" name="図 21">
            <a:extLst>
              <a:ext uri="{FF2B5EF4-FFF2-40B4-BE49-F238E27FC236}">
                <a16:creationId xmlns:a16="http://schemas.microsoft.com/office/drawing/2014/main" id="{75CAF965-5E00-445C-A635-755F4EF0956B}"/>
              </a:ext>
            </a:extLst>
          </p:cNvPr>
          <p:cNvPicPr>
            <a:picLocks noChangeAspect="1"/>
          </p:cNvPicPr>
          <p:nvPr/>
        </p:nvPicPr>
        <p:blipFill rotWithShape="1">
          <a:blip r:embed="rId5"/>
          <a:srcRect l="8896" t="56041" r="48852" b="2791"/>
          <a:stretch/>
        </p:blipFill>
        <p:spPr>
          <a:xfrm>
            <a:off x="4398560" y="2604773"/>
            <a:ext cx="1895675" cy="1660417"/>
          </a:xfrm>
          <a:prstGeom prst="rect">
            <a:avLst/>
          </a:prstGeom>
        </p:spPr>
      </p:pic>
      <p:sp>
        <p:nvSpPr>
          <p:cNvPr id="23" name="テキスト ボックス 22">
            <a:extLst>
              <a:ext uri="{FF2B5EF4-FFF2-40B4-BE49-F238E27FC236}">
                <a16:creationId xmlns:a16="http://schemas.microsoft.com/office/drawing/2014/main" id="{7EA920EC-B291-4001-9735-CBD9770385C1}"/>
              </a:ext>
            </a:extLst>
          </p:cNvPr>
          <p:cNvSpPr txBox="1"/>
          <p:nvPr/>
        </p:nvSpPr>
        <p:spPr>
          <a:xfrm>
            <a:off x="3294628" y="5402318"/>
            <a:ext cx="2125797" cy="338554"/>
          </a:xfrm>
          <a:prstGeom prst="rect">
            <a:avLst/>
          </a:prstGeom>
          <a:noFill/>
        </p:spPr>
        <p:txBody>
          <a:bodyPr wrap="square" rtlCol="0">
            <a:spAutoFit/>
          </a:bodyPr>
          <a:lstStyle/>
          <a:p>
            <a:pPr algn="ctr"/>
            <a:r>
              <a:rPr kumimoji="1"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rPr>
              <a:t>OCR</a:t>
            </a:r>
            <a:r>
              <a:rPr kumimoji="1"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rPr>
              <a:t>処理で</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rPr>
              <a:t>データ化</a:t>
            </a:r>
            <a:endParaRPr kumimoji="1"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endParaRPr>
          </a:p>
        </p:txBody>
      </p:sp>
      <p:sp>
        <p:nvSpPr>
          <p:cNvPr id="24" name="正方形/長方形 23">
            <a:extLst>
              <a:ext uri="{FF2B5EF4-FFF2-40B4-BE49-F238E27FC236}">
                <a16:creationId xmlns:a16="http://schemas.microsoft.com/office/drawing/2014/main" id="{8F78A01D-C2CC-45B1-B957-71CFF51DEBAA}"/>
              </a:ext>
            </a:extLst>
          </p:cNvPr>
          <p:cNvSpPr/>
          <p:nvPr/>
        </p:nvSpPr>
        <p:spPr bwMode="auto">
          <a:xfrm>
            <a:off x="2446616" y="5229969"/>
            <a:ext cx="3773315" cy="609999"/>
          </a:xfrm>
          <a:prstGeom prst="rect">
            <a:avLst/>
          </a:prstGeom>
          <a:no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25" name="グループ化 24">
            <a:extLst>
              <a:ext uri="{FF2B5EF4-FFF2-40B4-BE49-F238E27FC236}">
                <a16:creationId xmlns:a16="http://schemas.microsoft.com/office/drawing/2014/main" id="{0AF9FB84-E749-4A9E-BCF9-E7133BE8DA3F}"/>
              </a:ext>
            </a:extLst>
          </p:cNvPr>
          <p:cNvGrpSpPr/>
          <p:nvPr/>
        </p:nvGrpSpPr>
        <p:grpSpPr>
          <a:xfrm>
            <a:off x="278621" y="3623931"/>
            <a:ext cx="605446" cy="778461"/>
            <a:chOff x="1423988" y="-982663"/>
            <a:chExt cx="384175" cy="427038"/>
          </a:xfrm>
        </p:grpSpPr>
        <p:sp>
          <p:nvSpPr>
            <p:cNvPr id="26" name="AutoShape 17">
              <a:extLst>
                <a:ext uri="{FF2B5EF4-FFF2-40B4-BE49-F238E27FC236}">
                  <a16:creationId xmlns:a16="http://schemas.microsoft.com/office/drawing/2014/main" id="{FF2709DB-D782-4C50-9602-2D09D1D1C718}"/>
                </a:ext>
              </a:extLst>
            </p:cNvPr>
            <p:cNvSpPr>
              <a:spLocks noChangeAspect="1" noChangeArrowheads="1" noTextEdit="1"/>
            </p:cNvSpPr>
            <p:nvPr/>
          </p:nvSpPr>
          <p:spPr bwMode="auto">
            <a:xfrm>
              <a:off x="1423988" y="-979488"/>
              <a:ext cx="38100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19">
              <a:extLst>
                <a:ext uri="{FF2B5EF4-FFF2-40B4-BE49-F238E27FC236}">
                  <a16:creationId xmlns:a16="http://schemas.microsoft.com/office/drawing/2014/main" id="{C868689A-11D5-4537-B1E0-A558336D5569}"/>
                </a:ext>
              </a:extLst>
            </p:cNvPr>
            <p:cNvSpPr>
              <a:spLocks noEditPoints="1"/>
            </p:cNvSpPr>
            <p:nvPr/>
          </p:nvSpPr>
          <p:spPr bwMode="auto">
            <a:xfrm>
              <a:off x="1423988" y="-982663"/>
              <a:ext cx="384175" cy="423863"/>
            </a:xfrm>
            <a:custGeom>
              <a:avLst/>
              <a:gdLst>
                <a:gd name="T0" fmla="*/ 242 w 242"/>
                <a:gd name="T1" fmla="*/ 267 h 267"/>
                <a:gd name="T2" fmla="*/ 0 w 242"/>
                <a:gd name="T3" fmla="*/ 267 h 267"/>
                <a:gd name="T4" fmla="*/ 0 w 242"/>
                <a:gd name="T5" fmla="*/ 0 h 267"/>
                <a:gd name="T6" fmla="*/ 242 w 242"/>
                <a:gd name="T7" fmla="*/ 0 h 267"/>
                <a:gd name="T8" fmla="*/ 242 w 242"/>
                <a:gd name="T9" fmla="*/ 267 h 267"/>
                <a:gd name="T10" fmla="*/ 20 w 242"/>
                <a:gd name="T11" fmla="*/ 248 h 267"/>
                <a:gd name="T12" fmla="*/ 223 w 242"/>
                <a:gd name="T13" fmla="*/ 248 h 267"/>
                <a:gd name="T14" fmla="*/ 223 w 242"/>
                <a:gd name="T15" fmla="*/ 19 h 267"/>
                <a:gd name="T16" fmla="*/ 20 w 242"/>
                <a:gd name="T17" fmla="*/ 19 h 267"/>
                <a:gd name="T18" fmla="*/ 20 w 242"/>
                <a:gd name="T19" fmla="*/ 24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67">
                  <a:moveTo>
                    <a:pt x="242" y="267"/>
                  </a:moveTo>
                  <a:lnTo>
                    <a:pt x="0" y="267"/>
                  </a:lnTo>
                  <a:lnTo>
                    <a:pt x="0" y="0"/>
                  </a:lnTo>
                  <a:lnTo>
                    <a:pt x="242" y="0"/>
                  </a:lnTo>
                  <a:lnTo>
                    <a:pt x="242" y="267"/>
                  </a:lnTo>
                  <a:close/>
                  <a:moveTo>
                    <a:pt x="20" y="248"/>
                  </a:moveTo>
                  <a:lnTo>
                    <a:pt x="223" y="248"/>
                  </a:lnTo>
                  <a:lnTo>
                    <a:pt x="223" y="19"/>
                  </a:lnTo>
                  <a:lnTo>
                    <a:pt x="20" y="19"/>
                  </a:lnTo>
                  <a:lnTo>
                    <a:pt x="20" y="24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8" name="Rectangle 20">
              <a:extLst>
                <a:ext uri="{FF2B5EF4-FFF2-40B4-BE49-F238E27FC236}">
                  <a16:creationId xmlns:a16="http://schemas.microsoft.com/office/drawing/2014/main" id="{1D14A151-66D8-4356-8B08-FCA3C4022874}"/>
                </a:ext>
              </a:extLst>
            </p:cNvPr>
            <p:cNvSpPr>
              <a:spLocks noChangeArrowheads="1"/>
            </p:cNvSpPr>
            <p:nvPr/>
          </p:nvSpPr>
          <p:spPr bwMode="auto">
            <a:xfrm>
              <a:off x="1616076" y="-866775"/>
              <a:ext cx="96838" cy="285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Rectangle 21">
              <a:extLst>
                <a:ext uri="{FF2B5EF4-FFF2-40B4-BE49-F238E27FC236}">
                  <a16:creationId xmlns:a16="http://schemas.microsoft.com/office/drawing/2014/main" id="{650F30D9-FD72-4A3B-8753-0DAF9147F0FD}"/>
                </a:ext>
              </a:extLst>
            </p:cNvPr>
            <p:cNvSpPr>
              <a:spLocks noChangeArrowheads="1"/>
            </p:cNvSpPr>
            <p:nvPr/>
          </p:nvSpPr>
          <p:spPr bwMode="auto">
            <a:xfrm>
              <a:off x="1616076" y="-920750"/>
              <a:ext cx="123825" cy="23813"/>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Rectangle 22">
              <a:extLst>
                <a:ext uri="{FF2B5EF4-FFF2-40B4-BE49-F238E27FC236}">
                  <a16:creationId xmlns:a16="http://schemas.microsoft.com/office/drawing/2014/main" id="{74189AAC-0AC0-4610-938C-CAD8419AAB57}"/>
                </a:ext>
              </a:extLst>
            </p:cNvPr>
            <p:cNvSpPr>
              <a:spLocks noChangeArrowheads="1"/>
            </p:cNvSpPr>
            <p:nvPr/>
          </p:nvSpPr>
          <p:spPr bwMode="auto">
            <a:xfrm>
              <a:off x="1485901" y="-690563"/>
              <a:ext cx="49213" cy="6985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Rectangle 23">
              <a:extLst>
                <a:ext uri="{FF2B5EF4-FFF2-40B4-BE49-F238E27FC236}">
                  <a16:creationId xmlns:a16="http://schemas.microsoft.com/office/drawing/2014/main" id="{0BF14A52-A8F9-4424-9469-66E76EEFF621}"/>
                </a:ext>
              </a:extLst>
            </p:cNvPr>
            <p:cNvSpPr>
              <a:spLocks noChangeArrowheads="1"/>
            </p:cNvSpPr>
            <p:nvPr/>
          </p:nvSpPr>
          <p:spPr bwMode="auto">
            <a:xfrm>
              <a:off x="1557338" y="-722313"/>
              <a:ext cx="46038" cy="1016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Rectangle 24">
              <a:extLst>
                <a:ext uri="{FF2B5EF4-FFF2-40B4-BE49-F238E27FC236}">
                  <a16:creationId xmlns:a16="http://schemas.microsoft.com/office/drawing/2014/main" id="{48B3E578-14EA-4DFA-873F-30D3D65DD2DF}"/>
                </a:ext>
              </a:extLst>
            </p:cNvPr>
            <p:cNvSpPr>
              <a:spLocks noChangeArrowheads="1"/>
            </p:cNvSpPr>
            <p:nvPr/>
          </p:nvSpPr>
          <p:spPr bwMode="auto">
            <a:xfrm>
              <a:off x="1628776" y="-687388"/>
              <a:ext cx="46038" cy="666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25">
              <a:extLst>
                <a:ext uri="{FF2B5EF4-FFF2-40B4-BE49-F238E27FC236}">
                  <a16:creationId xmlns:a16="http://schemas.microsoft.com/office/drawing/2014/main" id="{8B0CCCC1-B866-46F5-B9BE-B286FDE9C2DB}"/>
                </a:ext>
              </a:extLst>
            </p:cNvPr>
            <p:cNvSpPr>
              <a:spLocks noChangeArrowheads="1"/>
            </p:cNvSpPr>
            <p:nvPr/>
          </p:nvSpPr>
          <p:spPr bwMode="auto">
            <a:xfrm>
              <a:off x="1700213" y="-736600"/>
              <a:ext cx="46038" cy="115888"/>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26">
              <a:extLst>
                <a:ext uri="{FF2B5EF4-FFF2-40B4-BE49-F238E27FC236}">
                  <a16:creationId xmlns:a16="http://schemas.microsoft.com/office/drawing/2014/main" id="{DA4927BB-E41A-4E97-87F5-4CAC0FF94106}"/>
                </a:ext>
              </a:extLst>
            </p:cNvPr>
            <p:cNvSpPr>
              <a:spLocks noChangeArrowheads="1"/>
            </p:cNvSpPr>
            <p:nvPr/>
          </p:nvSpPr>
          <p:spPr bwMode="auto">
            <a:xfrm>
              <a:off x="1485901" y="-920750"/>
              <a:ext cx="101600" cy="889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35" name="矢印: 右 34">
            <a:extLst>
              <a:ext uri="{FF2B5EF4-FFF2-40B4-BE49-F238E27FC236}">
                <a16:creationId xmlns:a16="http://schemas.microsoft.com/office/drawing/2014/main" id="{D44C57E7-56F3-41F5-8EE0-77E5EC8197E1}"/>
              </a:ext>
            </a:extLst>
          </p:cNvPr>
          <p:cNvSpPr/>
          <p:nvPr/>
        </p:nvSpPr>
        <p:spPr>
          <a:xfrm>
            <a:off x="911609" y="3573015"/>
            <a:ext cx="408980"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36" name="正方形/長方形 35">
            <a:extLst>
              <a:ext uri="{FF2B5EF4-FFF2-40B4-BE49-F238E27FC236}">
                <a16:creationId xmlns:a16="http://schemas.microsoft.com/office/drawing/2014/main" id="{705579CD-BA41-4E25-84CE-6DAB42D28275}"/>
              </a:ext>
            </a:extLst>
          </p:cNvPr>
          <p:cNvSpPr/>
          <p:nvPr/>
        </p:nvSpPr>
        <p:spPr bwMode="auto">
          <a:xfrm>
            <a:off x="128464" y="4553946"/>
            <a:ext cx="897770" cy="623257"/>
          </a:xfrm>
          <a:prstGeom prst="rect">
            <a:avLst/>
          </a:prstGeom>
          <a:no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9D4F1AB0-6E3C-495E-8D63-7918D97A70ED}"/>
              </a:ext>
            </a:extLst>
          </p:cNvPr>
          <p:cNvSpPr txBox="1"/>
          <p:nvPr/>
        </p:nvSpPr>
        <p:spPr>
          <a:xfrm>
            <a:off x="157727" y="4725143"/>
            <a:ext cx="868507" cy="338554"/>
          </a:xfrm>
          <a:prstGeom prst="rect">
            <a:avLst/>
          </a:prstGeom>
          <a:noFill/>
        </p:spPr>
        <p:txBody>
          <a:bodyPr wrap="square" rtlCol="0">
            <a:spAutoFit/>
          </a:bodyPr>
          <a:lstStyle/>
          <a:p>
            <a:pPr algn="ctr"/>
            <a:r>
              <a:rPr kumimoji="1"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rPr>
              <a:t>申請書</a:t>
            </a:r>
          </a:p>
        </p:txBody>
      </p:sp>
      <p:sp>
        <p:nvSpPr>
          <p:cNvPr id="38" name="テキスト ボックス 37">
            <a:extLst>
              <a:ext uri="{FF2B5EF4-FFF2-40B4-BE49-F238E27FC236}">
                <a16:creationId xmlns:a16="http://schemas.microsoft.com/office/drawing/2014/main" id="{FCBC8137-2288-481F-88FA-2F19D2AB3179}"/>
              </a:ext>
            </a:extLst>
          </p:cNvPr>
          <p:cNvSpPr txBox="1"/>
          <p:nvPr/>
        </p:nvSpPr>
        <p:spPr>
          <a:xfrm>
            <a:off x="6318856" y="5256512"/>
            <a:ext cx="1874504" cy="584775"/>
          </a:xfrm>
          <a:prstGeom prst="rect">
            <a:avLst/>
          </a:prstGeom>
          <a:noFill/>
        </p:spPr>
        <p:txBody>
          <a:bodyPr wrap="square" rtlCol="0">
            <a:spAutoFit/>
          </a:bodyPr>
          <a:lstStyle/>
          <a:p>
            <a:pPr algn="ct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rPr>
              <a:t>RPA</a:t>
            </a:r>
            <a:r>
              <a:rPr kumimoji="1"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rPr>
              <a:t>で画面操作</a:t>
            </a:r>
            <a:endParaRPr kumimoji="1"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endParaRPr>
          </a:p>
          <a:p>
            <a:pPr algn="ct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rPr>
              <a:t>を自動化</a:t>
            </a:r>
            <a:endParaRPr kumimoji="1"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endParaRPr>
          </a:p>
        </p:txBody>
      </p:sp>
      <p:grpSp>
        <p:nvGrpSpPr>
          <p:cNvPr id="39" name="グループ化 38">
            <a:extLst>
              <a:ext uri="{FF2B5EF4-FFF2-40B4-BE49-F238E27FC236}">
                <a16:creationId xmlns:a16="http://schemas.microsoft.com/office/drawing/2014/main" id="{0C8E90C2-3676-4552-9D1B-CE7D58CB0170}"/>
              </a:ext>
            </a:extLst>
          </p:cNvPr>
          <p:cNvGrpSpPr/>
          <p:nvPr/>
        </p:nvGrpSpPr>
        <p:grpSpPr>
          <a:xfrm>
            <a:off x="6697721" y="3573015"/>
            <a:ext cx="782995" cy="674464"/>
            <a:chOff x="-5922963" y="4064000"/>
            <a:chExt cx="3103563" cy="2327275"/>
          </a:xfrm>
          <a:solidFill>
            <a:schemeClr val="bg1">
              <a:lumMod val="50000"/>
            </a:schemeClr>
          </a:solidFill>
        </p:grpSpPr>
        <p:sp>
          <p:nvSpPr>
            <p:cNvPr id="40" name="Freeform 34">
              <a:extLst>
                <a:ext uri="{FF2B5EF4-FFF2-40B4-BE49-F238E27FC236}">
                  <a16:creationId xmlns:a16="http://schemas.microsoft.com/office/drawing/2014/main" id="{6AAE56A5-8BA2-4CAA-ABD1-F21A0CCC4D86}"/>
                </a:ext>
              </a:extLst>
            </p:cNvPr>
            <p:cNvSpPr>
              <a:spLocks noEditPoints="1"/>
            </p:cNvSpPr>
            <p:nvPr/>
          </p:nvSpPr>
          <p:spPr bwMode="auto">
            <a:xfrm>
              <a:off x="-5713413" y="4064000"/>
              <a:ext cx="2684463" cy="1712913"/>
            </a:xfrm>
            <a:custGeom>
              <a:avLst/>
              <a:gdLst>
                <a:gd name="T0" fmla="*/ 830 w 886"/>
                <a:gd name="T1" fmla="*/ 0 h 566"/>
                <a:gd name="T2" fmla="*/ 57 w 886"/>
                <a:gd name="T3" fmla="*/ 0 h 566"/>
                <a:gd name="T4" fmla="*/ 0 w 886"/>
                <a:gd name="T5" fmla="*/ 57 h 566"/>
                <a:gd name="T6" fmla="*/ 0 w 886"/>
                <a:gd name="T7" fmla="*/ 509 h 566"/>
                <a:gd name="T8" fmla="*/ 57 w 886"/>
                <a:gd name="T9" fmla="*/ 566 h 566"/>
                <a:gd name="T10" fmla="*/ 830 w 886"/>
                <a:gd name="T11" fmla="*/ 566 h 566"/>
                <a:gd name="T12" fmla="*/ 886 w 886"/>
                <a:gd name="T13" fmla="*/ 509 h 566"/>
                <a:gd name="T14" fmla="*/ 886 w 886"/>
                <a:gd name="T15" fmla="*/ 57 h 566"/>
                <a:gd name="T16" fmla="*/ 830 w 886"/>
                <a:gd name="T17" fmla="*/ 0 h 566"/>
                <a:gd name="T18" fmla="*/ 806 w 886"/>
                <a:gd name="T19" fmla="*/ 487 h 566"/>
                <a:gd name="T20" fmla="*/ 80 w 886"/>
                <a:gd name="T21" fmla="*/ 487 h 566"/>
                <a:gd name="T22" fmla="*/ 80 w 886"/>
                <a:gd name="T23" fmla="*/ 79 h 566"/>
                <a:gd name="T24" fmla="*/ 806 w 886"/>
                <a:gd name="T25" fmla="*/ 79 h 566"/>
                <a:gd name="T26" fmla="*/ 806 w 886"/>
                <a:gd name="T27" fmla="*/ 487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6" h="566">
                  <a:moveTo>
                    <a:pt x="830" y="0"/>
                  </a:moveTo>
                  <a:cubicBezTo>
                    <a:pt x="57" y="0"/>
                    <a:pt x="57" y="0"/>
                    <a:pt x="57" y="0"/>
                  </a:cubicBezTo>
                  <a:cubicBezTo>
                    <a:pt x="26" y="0"/>
                    <a:pt x="0" y="25"/>
                    <a:pt x="0" y="57"/>
                  </a:cubicBezTo>
                  <a:cubicBezTo>
                    <a:pt x="0" y="509"/>
                    <a:pt x="0" y="509"/>
                    <a:pt x="0" y="509"/>
                  </a:cubicBezTo>
                  <a:cubicBezTo>
                    <a:pt x="0" y="540"/>
                    <a:pt x="26" y="566"/>
                    <a:pt x="57" y="566"/>
                  </a:cubicBezTo>
                  <a:cubicBezTo>
                    <a:pt x="830" y="566"/>
                    <a:pt x="830" y="566"/>
                    <a:pt x="830" y="566"/>
                  </a:cubicBezTo>
                  <a:cubicBezTo>
                    <a:pt x="861" y="566"/>
                    <a:pt x="886" y="540"/>
                    <a:pt x="886" y="509"/>
                  </a:cubicBezTo>
                  <a:cubicBezTo>
                    <a:pt x="886" y="57"/>
                    <a:pt x="886" y="57"/>
                    <a:pt x="886" y="57"/>
                  </a:cubicBezTo>
                  <a:cubicBezTo>
                    <a:pt x="886" y="25"/>
                    <a:pt x="861" y="0"/>
                    <a:pt x="830" y="0"/>
                  </a:cubicBezTo>
                  <a:close/>
                  <a:moveTo>
                    <a:pt x="806" y="487"/>
                  </a:moveTo>
                  <a:cubicBezTo>
                    <a:pt x="80" y="487"/>
                    <a:pt x="80" y="487"/>
                    <a:pt x="80" y="487"/>
                  </a:cubicBezTo>
                  <a:cubicBezTo>
                    <a:pt x="80" y="79"/>
                    <a:pt x="80" y="79"/>
                    <a:pt x="80" y="79"/>
                  </a:cubicBezTo>
                  <a:cubicBezTo>
                    <a:pt x="806" y="79"/>
                    <a:pt x="806" y="79"/>
                    <a:pt x="806" y="79"/>
                  </a:cubicBezTo>
                  <a:lnTo>
                    <a:pt x="806" y="487"/>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1" name="Rectangle 35">
              <a:extLst>
                <a:ext uri="{FF2B5EF4-FFF2-40B4-BE49-F238E27FC236}">
                  <a16:creationId xmlns:a16="http://schemas.microsoft.com/office/drawing/2014/main" id="{225717F5-E020-40DD-8E30-2FF2483A048D}"/>
                </a:ext>
              </a:extLst>
            </p:cNvPr>
            <p:cNvSpPr>
              <a:spLocks noChangeArrowheads="1"/>
            </p:cNvSpPr>
            <p:nvPr/>
          </p:nvSpPr>
          <p:spPr bwMode="auto">
            <a:xfrm>
              <a:off x="-5916613" y="6254750"/>
              <a:ext cx="3094038" cy="130175"/>
            </a:xfrm>
            <a:prstGeom prst="rect">
              <a:avLst/>
            </a:pr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2" name="Freeform 36">
              <a:extLst>
                <a:ext uri="{FF2B5EF4-FFF2-40B4-BE49-F238E27FC236}">
                  <a16:creationId xmlns:a16="http://schemas.microsoft.com/office/drawing/2014/main" id="{4B7938EB-EF59-452A-820A-6C4FC93306EB}"/>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close/>
                  <a:moveTo>
                    <a:pt x="1955" y="0"/>
                  </a:moveTo>
                  <a:lnTo>
                    <a:pt x="0" y="0"/>
                  </a:lnTo>
                  <a:lnTo>
                    <a:pt x="0" y="88"/>
                  </a:lnTo>
                  <a:lnTo>
                    <a:pt x="1955" y="88"/>
                  </a:lnTo>
                  <a:lnTo>
                    <a:pt x="1955" y="0"/>
                  </a:lnTo>
                  <a:lnTo>
                    <a:pt x="195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Freeform 37">
              <a:extLst>
                <a:ext uri="{FF2B5EF4-FFF2-40B4-BE49-F238E27FC236}">
                  <a16:creationId xmlns:a16="http://schemas.microsoft.com/office/drawing/2014/main" id="{F2ABBF09-2BF5-4860-928C-02EE9DDDBEF7}"/>
                </a:ext>
              </a:extLst>
            </p:cNvPr>
            <p:cNvSpPr>
              <a:spLocks noEditPoints="1"/>
            </p:cNvSpPr>
            <p:nvPr/>
          </p:nvSpPr>
          <p:spPr bwMode="auto">
            <a:xfrm>
              <a:off x="-5922963" y="6251575"/>
              <a:ext cx="3103563" cy="139700"/>
            </a:xfrm>
            <a:custGeom>
              <a:avLst/>
              <a:gdLst>
                <a:gd name="T0" fmla="*/ 1949 w 1955"/>
                <a:gd name="T1" fmla="*/ 6 h 88"/>
                <a:gd name="T2" fmla="*/ 1949 w 1955"/>
                <a:gd name="T3" fmla="*/ 82 h 88"/>
                <a:gd name="T4" fmla="*/ 6 w 1955"/>
                <a:gd name="T5" fmla="*/ 82 h 88"/>
                <a:gd name="T6" fmla="*/ 6 w 1955"/>
                <a:gd name="T7" fmla="*/ 6 h 88"/>
                <a:gd name="T8" fmla="*/ 1949 w 1955"/>
                <a:gd name="T9" fmla="*/ 6 h 88"/>
                <a:gd name="T10" fmla="*/ 1955 w 1955"/>
                <a:gd name="T11" fmla="*/ 0 h 88"/>
                <a:gd name="T12" fmla="*/ 0 w 1955"/>
                <a:gd name="T13" fmla="*/ 0 h 88"/>
                <a:gd name="T14" fmla="*/ 0 w 1955"/>
                <a:gd name="T15" fmla="*/ 88 h 88"/>
                <a:gd name="T16" fmla="*/ 1955 w 1955"/>
                <a:gd name="T17" fmla="*/ 88 h 88"/>
                <a:gd name="T18" fmla="*/ 1955 w 1955"/>
                <a:gd name="T19" fmla="*/ 0 h 88"/>
                <a:gd name="T20" fmla="*/ 1955 w 1955"/>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5" h="88">
                  <a:moveTo>
                    <a:pt x="1949" y="6"/>
                  </a:moveTo>
                  <a:lnTo>
                    <a:pt x="1949" y="82"/>
                  </a:lnTo>
                  <a:lnTo>
                    <a:pt x="6" y="82"/>
                  </a:lnTo>
                  <a:lnTo>
                    <a:pt x="6" y="6"/>
                  </a:lnTo>
                  <a:lnTo>
                    <a:pt x="1949" y="6"/>
                  </a:lnTo>
                  <a:moveTo>
                    <a:pt x="1955" y="0"/>
                  </a:moveTo>
                  <a:lnTo>
                    <a:pt x="0" y="0"/>
                  </a:lnTo>
                  <a:lnTo>
                    <a:pt x="0" y="88"/>
                  </a:lnTo>
                  <a:lnTo>
                    <a:pt x="1955" y="88"/>
                  </a:lnTo>
                  <a:lnTo>
                    <a:pt x="1955" y="0"/>
                  </a:lnTo>
                  <a:lnTo>
                    <a:pt x="1955"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38">
              <a:extLst>
                <a:ext uri="{FF2B5EF4-FFF2-40B4-BE49-F238E27FC236}">
                  <a16:creationId xmlns:a16="http://schemas.microsoft.com/office/drawing/2014/main" id="{D58A4A8A-FC22-4079-818C-A183F7438BFA}"/>
                </a:ext>
              </a:extLst>
            </p:cNvPr>
            <p:cNvSpPr>
              <a:spLocks noEditPoints="1"/>
            </p:cNvSpPr>
            <p:nvPr/>
          </p:nvSpPr>
          <p:spPr bwMode="auto">
            <a:xfrm>
              <a:off x="-5910263" y="5943600"/>
              <a:ext cx="3081338" cy="303213"/>
            </a:xfrm>
            <a:custGeom>
              <a:avLst/>
              <a:gdLst>
                <a:gd name="T0" fmla="*/ 0 w 1017"/>
                <a:gd name="T1" fmla="*/ 100 h 100"/>
                <a:gd name="T2" fmla="*/ 109 w 1017"/>
                <a:gd name="T3" fmla="*/ 0 h 100"/>
                <a:gd name="T4" fmla="*/ 908 w 1017"/>
                <a:gd name="T5" fmla="*/ 0 h 100"/>
                <a:gd name="T6" fmla="*/ 1017 w 1017"/>
                <a:gd name="T7" fmla="*/ 100 h 100"/>
                <a:gd name="T8" fmla="*/ 0 w 1017"/>
                <a:gd name="T9" fmla="*/ 100 h 100"/>
                <a:gd name="T10" fmla="*/ 421 w 1017"/>
                <a:gd name="T11" fmla="*/ 56 h 100"/>
                <a:gd name="T12" fmla="*/ 420 w 1017"/>
                <a:gd name="T13" fmla="*/ 57 h 100"/>
                <a:gd name="T14" fmla="*/ 394 w 1017"/>
                <a:gd name="T15" fmla="*/ 83 h 100"/>
                <a:gd name="T16" fmla="*/ 393 w 1017"/>
                <a:gd name="T17" fmla="*/ 84 h 100"/>
                <a:gd name="T18" fmla="*/ 395 w 1017"/>
                <a:gd name="T19" fmla="*/ 85 h 100"/>
                <a:gd name="T20" fmla="*/ 622 w 1017"/>
                <a:gd name="T21" fmla="*/ 85 h 100"/>
                <a:gd name="T22" fmla="*/ 624 w 1017"/>
                <a:gd name="T23" fmla="*/ 84 h 100"/>
                <a:gd name="T24" fmla="*/ 623 w 1017"/>
                <a:gd name="T25" fmla="*/ 83 h 100"/>
                <a:gd name="T26" fmla="*/ 597 w 1017"/>
                <a:gd name="T27" fmla="*/ 57 h 100"/>
                <a:gd name="T28" fmla="*/ 596 w 1017"/>
                <a:gd name="T29" fmla="*/ 56 h 100"/>
                <a:gd name="T30" fmla="*/ 421 w 1017"/>
                <a:gd name="T31" fmla="*/ 5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7" h="100">
                  <a:moveTo>
                    <a:pt x="0" y="100"/>
                  </a:moveTo>
                  <a:cubicBezTo>
                    <a:pt x="109" y="0"/>
                    <a:pt x="109" y="0"/>
                    <a:pt x="109" y="0"/>
                  </a:cubicBezTo>
                  <a:cubicBezTo>
                    <a:pt x="908" y="0"/>
                    <a:pt x="908" y="0"/>
                    <a:pt x="908" y="0"/>
                  </a:cubicBezTo>
                  <a:cubicBezTo>
                    <a:pt x="1017" y="100"/>
                    <a:pt x="1017" y="100"/>
                    <a:pt x="1017" y="100"/>
                  </a:cubicBezTo>
                  <a:lnTo>
                    <a:pt x="0" y="100"/>
                  </a:lnTo>
                  <a:close/>
                  <a:moveTo>
                    <a:pt x="421" y="56"/>
                  </a:moveTo>
                  <a:cubicBezTo>
                    <a:pt x="421" y="56"/>
                    <a:pt x="420" y="57"/>
                    <a:pt x="420" y="57"/>
                  </a:cubicBezTo>
                  <a:cubicBezTo>
                    <a:pt x="394" y="83"/>
                    <a:pt x="394" y="83"/>
                    <a:pt x="394" y="83"/>
                  </a:cubicBezTo>
                  <a:cubicBezTo>
                    <a:pt x="393" y="83"/>
                    <a:pt x="393" y="84"/>
                    <a:pt x="393" y="84"/>
                  </a:cubicBezTo>
                  <a:cubicBezTo>
                    <a:pt x="393" y="85"/>
                    <a:pt x="394" y="85"/>
                    <a:pt x="395" y="85"/>
                  </a:cubicBezTo>
                  <a:cubicBezTo>
                    <a:pt x="622" y="85"/>
                    <a:pt x="622" y="85"/>
                    <a:pt x="622" y="85"/>
                  </a:cubicBezTo>
                  <a:cubicBezTo>
                    <a:pt x="623" y="85"/>
                    <a:pt x="623" y="85"/>
                    <a:pt x="624" y="84"/>
                  </a:cubicBezTo>
                  <a:cubicBezTo>
                    <a:pt x="624" y="84"/>
                    <a:pt x="624" y="83"/>
                    <a:pt x="623" y="83"/>
                  </a:cubicBezTo>
                  <a:cubicBezTo>
                    <a:pt x="597" y="57"/>
                    <a:pt x="597" y="57"/>
                    <a:pt x="597" y="57"/>
                  </a:cubicBezTo>
                  <a:cubicBezTo>
                    <a:pt x="597" y="57"/>
                    <a:pt x="596" y="56"/>
                    <a:pt x="596" y="56"/>
                  </a:cubicBezTo>
                  <a:lnTo>
                    <a:pt x="421" y="56"/>
                  </a:ln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5" name="Freeform 39">
              <a:extLst>
                <a:ext uri="{FF2B5EF4-FFF2-40B4-BE49-F238E27FC236}">
                  <a16:creationId xmlns:a16="http://schemas.microsoft.com/office/drawing/2014/main" id="{83A7FDBA-5ECC-41BB-B896-90D87FB8CF34}"/>
                </a:ext>
              </a:extLst>
            </p:cNvPr>
            <p:cNvSpPr>
              <a:spLocks noEditPoints="1"/>
            </p:cNvSpPr>
            <p:nvPr/>
          </p:nvSpPr>
          <p:spPr bwMode="auto">
            <a:xfrm>
              <a:off x="-5922963" y="5937250"/>
              <a:ext cx="3103563" cy="314325"/>
            </a:xfrm>
            <a:custGeom>
              <a:avLst/>
              <a:gdLst>
                <a:gd name="T0" fmla="*/ 911 w 1024"/>
                <a:gd name="T1" fmla="*/ 3 h 104"/>
                <a:gd name="T2" fmla="*/ 1017 w 1024"/>
                <a:gd name="T3" fmla="*/ 101 h 104"/>
                <a:gd name="T4" fmla="*/ 8 w 1024"/>
                <a:gd name="T5" fmla="*/ 101 h 104"/>
                <a:gd name="T6" fmla="*/ 114 w 1024"/>
                <a:gd name="T7" fmla="*/ 3 h 104"/>
                <a:gd name="T8" fmla="*/ 911 w 1024"/>
                <a:gd name="T9" fmla="*/ 3 h 104"/>
                <a:gd name="T10" fmla="*/ 399 w 1024"/>
                <a:gd name="T11" fmla="*/ 89 h 104"/>
                <a:gd name="T12" fmla="*/ 626 w 1024"/>
                <a:gd name="T13" fmla="*/ 89 h 104"/>
                <a:gd name="T14" fmla="*/ 629 w 1024"/>
                <a:gd name="T15" fmla="*/ 87 h 104"/>
                <a:gd name="T16" fmla="*/ 628 w 1024"/>
                <a:gd name="T17" fmla="*/ 84 h 104"/>
                <a:gd name="T18" fmla="*/ 602 w 1024"/>
                <a:gd name="T19" fmla="*/ 58 h 104"/>
                <a:gd name="T20" fmla="*/ 600 w 1024"/>
                <a:gd name="T21" fmla="*/ 57 h 104"/>
                <a:gd name="T22" fmla="*/ 425 w 1024"/>
                <a:gd name="T23" fmla="*/ 57 h 104"/>
                <a:gd name="T24" fmla="*/ 423 w 1024"/>
                <a:gd name="T25" fmla="*/ 58 h 104"/>
                <a:gd name="T26" fmla="*/ 396 w 1024"/>
                <a:gd name="T27" fmla="*/ 84 h 104"/>
                <a:gd name="T28" fmla="*/ 396 w 1024"/>
                <a:gd name="T29" fmla="*/ 87 h 104"/>
                <a:gd name="T30" fmla="*/ 399 w 1024"/>
                <a:gd name="T31" fmla="*/ 89 h 104"/>
                <a:gd name="T32" fmla="*/ 912 w 1024"/>
                <a:gd name="T33" fmla="*/ 0 h 104"/>
                <a:gd name="T34" fmla="*/ 112 w 1024"/>
                <a:gd name="T35" fmla="*/ 0 h 104"/>
                <a:gd name="T36" fmla="*/ 0 w 1024"/>
                <a:gd name="T37" fmla="*/ 104 h 104"/>
                <a:gd name="T38" fmla="*/ 1024 w 1024"/>
                <a:gd name="T39" fmla="*/ 104 h 104"/>
                <a:gd name="T40" fmla="*/ 912 w 1024"/>
                <a:gd name="T41" fmla="*/ 0 h 104"/>
                <a:gd name="T42" fmla="*/ 399 w 1024"/>
                <a:gd name="T43" fmla="*/ 86 h 104"/>
                <a:gd name="T44" fmla="*/ 425 w 1024"/>
                <a:gd name="T45" fmla="*/ 60 h 104"/>
                <a:gd name="T46" fmla="*/ 600 w 1024"/>
                <a:gd name="T47" fmla="*/ 60 h 104"/>
                <a:gd name="T48" fmla="*/ 626 w 1024"/>
                <a:gd name="T49" fmla="*/ 86 h 104"/>
                <a:gd name="T50" fmla="*/ 399 w 1024"/>
                <a:gd name="T51" fmla="*/ 8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24" h="104">
                  <a:moveTo>
                    <a:pt x="911" y="3"/>
                  </a:moveTo>
                  <a:cubicBezTo>
                    <a:pt x="1017" y="101"/>
                    <a:pt x="1017" y="101"/>
                    <a:pt x="1017" y="101"/>
                  </a:cubicBezTo>
                  <a:cubicBezTo>
                    <a:pt x="8" y="101"/>
                    <a:pt x="8" y="101"/>
                    <a:pt x="8" y="101"/>
                  </a:cubicBezTo>
                  <a:cubicBezTo>
                    <a:pt x="114" y="3"/>
                    <a:pt x="114" y="3"/>
                    <a:pt x="114" y="3"/>
                  </a:cubicBezTo>
                  <a:cubicBezTo>
                    <a:pt x="911" y="3"/>
                    <a:pt x="911" y="3"/>
                    <a:pt x="911" y="3"/>
                  </a:cubicBezTo>
                  <a:moveTo>
                    <a:pt x="399" y="89"/>
                  </a:moveTo>
                  <a:cubicBezTo>
                    <a:pt x="626" y="89"/>
                    <a:pt x="626" y="89"/>
                    <a:pt x="626" y="89"/>
                  </a:cubicBezTo>
                  <a:cubicBezTo>
                    <a:pt x="627" y="89"/>
                    <a:pt x="629" y="88"/>
                    <a:pt x="629" y="87"/>
                  </a:cubicBezTo>
                  <a:cubicBezTo>
                    <a:pt x="629" y="86"/>
                    <a:pt x="629" y="85"/>
                    <a:pt x="628" y="84"/>
                  </a:cubicBezTo>
                  <a:cubicBezTo>
                    <a:pt x="602" y="58"/>
                    <a:pt x="602" y="58"/>
                    <a:pt x="602" y="58"/>
                  </a:cubicBezTo>
                  <a:cubicBezTo>
                    <a:pt x="601" y="57"/>
                    <a:pt x="601" y="57"/>
                    <a:pt x="600" y="57"/>
                  </a:cubicBezTo>
                  <a:cubicBezTo>
                    <a:pt x="425" y="57"/>
                    <a:pt x="425" y="57"/>
                    <a:pt x="425" y="57"/>
                  </a:cubicBezTo>
                  <a:cubicBezTo>
                    <a:pt x="424" y="57"/>
                    <a:pt x="423" y="57"/>
                    <a:pt x="423" y="58"/>
                  </a:cubicBezTo>
                  <a:cubicBezTo>
                    <a:pt x="396" y="84"/>
                    <a:pt x="396" y="84"/>
                    <a:pt x="396" y="84"/>
                  </a:cubicBezTo>
                  <a:cubicBezTo>
                    <a:pt x="396" y="85"/>
                    <a:pt x="395" y="86"/>
                    <a:pt x="396" y="87"/>
                  </a:cubicBezTo>
                  <a:cubicBezTo>
                    <a:pt x="396" y="88"/>
                    <a:pt x="397" y="89"/>
                    <a:pt x="399" y="89"/>
                  </a:cubicBezTo>
                  <a:moveTo>
                    <a:pt x="912" y="0"/>
                  </a:moveTo>
                  <a:cubicBezTo>
                    <a:pt x="112" y="0"/>
                    <a:pt x="112" y="0"/>
                    <a:pt x="112" y="0"/>
                  </a:cubicBezTo>
                  <a:cubicBezTo>
                    <a:pt x="0" y="104"/>
                    <a:pt x="0" y="104"/>
                    <a:pt x="0" y="104"/>
                  </a:cubicBezTo>
                  <a:cubicBezTo>
                    <a:pt x="1024" y="104"/>
                    <a:pt x="1024" y="104"/>
                    <a:pt x="1024" y="104"/>
                  </a:cubicBezTo>
                  <a:cubicBezTo>
                    <a:pt x="912" y="0"/>
                    <a:pt x="912" y="0"/>
                    <a:pt x="912" y="0"/>
                  </a:cubicBezTo>
                  <a:close/>
                  <a:moveTo>
                    <a:pt x="399" y="86"/>
                  </a:moveTo>
                  <a:cubicBezTo>
                    <a:pt x="425" y="60"/>
                    <a:pt x="425" y="60"/>
                    <a:pt x="425" y="60"/>
                  </a:cubicBezTo>
                  <a:cubicBezTo>
                    <a:pt x="600" y="60"/>
                    <a:pt x="600" y="60"/>
                    <a:pt x="600" y="60"/>
                  </a:cubicBezTo>
                  <a:cubicBezTo>
                    <a:pt x="626" y="86"/>
                    <a:pt x="626" y="86"/>
                    <a:pt x="626" y="86"/>
                  </a:cubicBezTo>
                  <a:cubicBezTo>
                    <a:pt x="399" y="86"/>
                    <a:pt x="399" y="86"/>
                    <a:pt x="399"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46" name="吹き出し: 角を丸めた四角形 45">
            <a:extLst>
              <a:ext uri="{FF2B5EF4-FFF2-40B4-BE49-F238E27FC236}">
                <a16:creationId xmlns:a16="http://schemas.microsoft.com/office/drawing/2014/main" id="{341148A6-CB72-460F-AB9E-A88AFF193687}"/>
              </a:ext>
            </a:extLst>
          </p:cNvPr>
          <p:cNvSpPr/>
          <p:nvPr/>
        </p:nvSpPr>
        <p:spPr>
          <a:xfrm>
            <a:off x="2521754" y="4585473"/>
            <a:ext cx="1973866" cy="560469"/>
          </a:xfrm>
          <a:prstGeom prst="wedgeRoundRectCallout">
            <a:avLst>
              <a:gd name="adj1" fmla="val 58507"/>
              <a:gd name="adj2" fmla="val -36273"/>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「詳細設定」の出力ファイル形式から「</a:t>
            </a:r>
            <a:r>
              <a:rPr lang="en-US" altLang="ja-JP" sz="1000" dirty="0">
                <a:solidFill>
                  <a:schemeClr val="bg1"/>
                </a:solidFill>
                <a:latin typeface="メイリオ" panose="020B0604030504040204" pitchFamily="50" charset="-128"/>
                <a:ea typeface="メイリオ" panose="020B0604030504040204" pitchFamily="50" charset="-128"/>
              </a:rPr>
              <a:t>RPA</a:t>
            </a:r>
            <a:r>
              <a:rPr lang="ja-JP" altLang="en-US" sz="1000" dirty="0">
                <a:solidFill>
                  <a:schemeClr val="bg1"/>
                </a:solidFill>
                <a:latin typeface="メイリオ" panose="020B0604030504040204" pitchFamily="50" charset="-128"/>
                <a:ea typeface="メイリオ" panose="020B0604030504040204" pitchFamily="50" charset="-128"/>
              </a:rPr>
              <a:t>」を選択してスキャン</a:t>
            </a:r>
            <a:endParaRPr kumimoji="1" lang="ja-JP" altLang="en-US" sz="1000" dirty="0">
              <a:solidFill>
                <a:schemeClr val="bg1"/>
              </a:solidFill>
              <a:latin typeface="メイリオ" panose="020B0604030504040204" pitchFamily="50" charset="-128"/>
              <a:ea typeface="メイリオ" panose="020B0604030504040204" pitchFamily="50" charset="-128"/>
            </a:endParaRPr>
          </a:p>
        </p:txBody>
      </p:sp>
      <p:sp>
        <p:nvSpPr>
          <p:cNvPr id="47" name="矢印: 右 46">
            <a:extLst>
              <a:ext uri="{FF2B5EF4-FFF2-40B4-BE49-F238E27FC236}">
                <a16:creationId xmlns:a16="http://schemas.microsoft.com/office/drawing/2014/main" id="{DE94F019-1CBB-42BD-B9D0-8D51C79CAD67}"/>
              </a:ext>
            </a:extLst>
          </p:cNvPr>
          <p:cNvSpPr/>
          <p:nvPr/>
        </p:nvSpPr>
        <p:spPr>
          <a:xfrm>
            <a:off x="2216696" y="3573015"/>
            <a:ext cx="408980"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48" name="矢印: 右 47">
            <a:extLst>
              <a:ext uri="{FF2B5EF4-FFF2-40B4-BE49-F238E27FC236}">
                <a16:creationId xmlns:a16="http://schemas.microsoft.com/office/drawing/2014/main" id="{6AF7DA13-27C6-4824-9ABD-C1967AF86EA0}"/>
              </a:ext>
            </a:extLst>
          </p:cNvPr>
          <p:cNvSpPr/>
          <p:nvPr/>
        </p:nvSpPr>
        <p:spPr>
          <a:xfrm>
            <a:off x="6346012" y="3573015"/>
            <a:ext cx="408980"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grpSp>
        <p:nvGrpSpPr>
          <p:cNvPr id="49" name="グラフィックス 1">
            <a:extLst>
              <a:ext uri="{FF2B5EF4-FFF2-40B4-BE49-F238E27FC236}">
                <a16:creationId xmlns:a16="http://schemas.microsoft.com/office/drawing/2014/main" id="{4DF4C993-1F51-4107-9E64-A4EAEF6638A0}"/>
              </a:ext>
            </a:extLst>
          </p:cNvPr>
          <p:cNvGrpSpPr/>
          <p:nvPr/>
        </p:nvGrpSpPr>
        <p:grpSpPr>
          <a:xfrm>
            <a:off x="7378769" y="3482732"/>
            <a:ext cx="958607" cy="789186"/>
            <a:chOff x="2514600" y="990600"/>
            <a:chExt cx="4876800" cy="4876800"/>
          </a:xfrm>
          <a:solidFill>
            <a:schemeClr val="bg1">
              <a:lumMod val="50000"/>
            </a:schemeClr>
          </a:solidFill>
        </p:grpSpPr>
        <p:sp>
          <p:nvSpPr>
            <p:cNvPr id="50" name="フリーフォーム: 図形 49">
              <a:extLst>
                <a:ext uri="{FF2B5EF4-FFF2-40B4-BE49-F238E27FC236}">
                  <a16:creationId xmlns:a16="http://schemas.microsoft.com/office/drawing/2014/main" id="{A26A8CDD-9F32-42BE-A5AA-EA94A75AD243}"/>
                </a:ext>
              </a:extLst>
            </p:cNvPr>
            <p:cNvSpPr/>
            <p:nvPr/>
          </p:nvSpPr>
          <p:spPr>
            <a:xfrm>
              <a:off x="3860644" y="2776042"/>
              <a:ext cx="2181225" cy="2066925"/>
            </a:xfrm>
            <a:custGeom>
              <a:avLst/>
              <a:gdLst>
                <a:gd name="connsiteX0" fmla="*/ 7144 w 2181225"/>
                <a:gd name="connsiteY0" fmla="*/ 7144 h 2066925"/>
                <a:gd name="connsiteX1" fmla="*/ 2177491 w 2181225"/>
                <a:gd name="connsiteY1" fmla="*/ 7144 h 2066925"/>
                <a:gd name="connsiteX2" fmla="*/ 2177491 w 2181225"/>
                <a:gd name="connsiteY2" fmla="*/ 2061134 h 2066925"/>
                <a:gd name="connsiteX3" fmla="*/ 7144 w 2181225"/>
                <a:gd name="connsiteY3" fmla="*/ 2061134 h 2066925"/>
              </a:gdLst>
              <a:ahLst/>
              <a:cxnLst>
                <a:cxn ang="0">
                  <a:pos x="connsiteX0" y="connsiteY0"/>
                </a:cxn>
                <a:cxn ang="0">
                  <a:pos x="connsiteX1" y="connsiteY1"/>
                </a:cxn>
                <a:cxn ang="0">
                  <a:pos x="connsiteX2" y="connsiteY2"/>
                </a:cxn>
                <a:cxn ang="0">
                  <a:pos x="connsiteX3" y="connsiteY3"/>
                </a:cxn>
              </a:cxnLst>
              <a:rect l="l" t="t" r="r" b="b"/>
              <a:pathLst>
                <a:path w="2181225" h="2066925">
                  <a:moveTo>
                    <a:pt x="7144" y="7144"/>
                  </a:moveTo>
                  <a:lnTo>
                    <a:pt x="2177491" y="7144"/>
                  </a:lnTo>
                  <a:lnTo>
                    <a:pt x="2177491" y="2061134"/>
                  </a:lnTo>
                  <a:lnTo>
                    <a:pt x="7144" y="2061134"/>
                  </a:lnTo>
                  <a:close/>
                </a:path>
              </a:pathLst>
            </a:custGeom>
            <a:grpFill/>
            <a:ln w="9525" cap="flat">
              <a:noFill/>
              <a:prstDash val="solid"/>
              <a:miter/>
            </a:ln>
          </p:spPr>
          <p:txBody>
            <a:bodyPr rtlCol="0" anchor="ctr"/>
            <a:lstStyle/>
            <a:p>
              <a:endParaRPr lang="ja-JP" altLang="en-US"/>
            </a:p>
          </p:txBody>
        </p:sp>
        <p:sp>
          <p:nvSpPr>
            <p:cNvPr id="51" name="フリーフォーム: 図形 50">
              <a:extLst>
                <a:ext uri="{FF2B5EF4-FFF2-40B4-BE49-F238E27FC236}">
                  <a16:creationId xmlns:a16="http://schemas.microsoft.com/office/drawing/2014/main" id="{F0347C30-1ECF-4BB6-9D3B-BCDF253151F0}"/>
                </a:ext>
              </a:extLst>
            </p:cNvPr>
            <p:cNvSpPr/>
            <p:nvPr/>
          </p:nvSpPr>
          <p:spPr>
            <a:xfrm>
              <a:off x="4024179" y="4959829"/>
              <a:ext cx="657225" cy="914400"/>
            </a:xfrm>
            <a:custGeom>
              <a:avLst/>
              <a:gdLst>
                <a:gd name="connsiteX0" fmla="*/ 7144 w 657225"/>
                <a:gd name="connsiteY0" fmla="*/ 7144 h 914400"/>
                <a:gd name="connsiteX1" fmla="*/ 654348 w 657225"/>
                <a:gd name="connsiteY1" fmla="*/ 7144 h 914400"/>
                <a:gd name="connsiteX2" fmla="*/ 654348 w 657225"/>
                <a:gd name="connsiteY2" fmla="*/ 907571 h 914400"/>
                <a:gd name="connsiteX3" fmla="*/ 7144 w 657225"/>
                <a:gd name="connsiteY3" fmla="*/ 907571 h 914400"/>
              </a:gdLst>
              <a:ahLst/>
              <a:cxnLst>
                <a:cxn ang="0">
                  <a:pos x="connsiteX0" y="connsiteY0"/>
                </a:cxn>
                <a:cxn ang="0">
                  <a:pos x="connsiteX1" y="connsiteY1"/>
                </a:cxn>
                <a:cxn ang="0">
                  <a:pos x="connsiteX2" y="connsiteY2"/>
                </a:cxn>
                <a:cxn ang="0">
                  <a:pos x="connsiteX3" y="connsiteY3"/>
                </a:cxn>
              </a:cxnLst>
              <a:rect l="l" t="t" r="r" b="b"/>
              <a:pathLst>
                <a:path w="657225" h="914400">
                  <a:moveTo>
                    <a:pt x="7144" y="7144"/>
                  </a:moveTo>
                  <a:lnTo>
                    <a:pt x="654348" y="7144"/>
                  </a:lnTo>
                  <a:lnTo>
                    <a:pt x="654348" y="907571"/>
                  </a:lnTo>
                  <a:lnTo>
                    <a:pt x="7144" y="907571"/>
                  </a:lnTo>
                  <a:close/>
                </a:path>
              </a:pathLst>
            </a:custGeom>
            <a:grpFill/>
            <a:ln w="9525" cap="flat">
              <a:noFill/>
              <a:prstDash val="solid"/>
              <a:miter/>
            </a:ln>
          </p:spPr>
          <p:txBody>
            <a:bodyPr rtlCol="0" anchor="ctr"/>
            <a:lstStyle/>
            <a:p>
              <a:endParaRPr lang="ja-JP" altLang="en-US"/>
            </a:p>
          </p:txBody>
        </p:sp>
        <p:sp>
          <p:nvSpPr>
            <p:cNvPr id="52" name="フリーフォーム: 図形 51">
              <a:extLst>
                <a:ext uri="{FF2B5EF4-FFF2-40B4-BE49-F238E27FC236}">
                  <a16:creationId xmlns:a16="http://schemas.microsoft.com/office/drawing/2014/main" id="{76A99E73-00E8-4529-8721-AFC89B04E95E}"/>
                </a:ext>
              </a:extLst>
            </p:cNvPr>
            <p:cNvSpPr/>
            <p:nvPr/>
          </p:nvSpPr>
          <p:spPr>
            <a:xfrm>
              <a:off x="5220338" y="4959829"/>
              <a:ext cx="657225" cy="914400"/>
            </a:xfrm>
            <a:custGeom>
              <a:avLst/>
              <a:gdLst>
                <a:gd name="connsiteX0" fmla="*/ 7144 w 657225"/>
                <a:gd name="connsiteY0" fmla="*/ 7144 h 914400"/>
                <a:gd name="connsiteX1" fmla="*/ 654263 w 657225"/>
                <a:gd name="connsiteY1" fmla="*/ 7144 h 914400"/>
                <a:gd name="connsiteX2" fmla="*/ 654263 w 657225"/>
                <a:gd name="connsiteY2" fmla="*/ 907571 h 914400"/>
                <a:gd name="connsiteX3" fmla="*/ 7144 w 657225"/>
                <a:gd name="connsiteY3" fmla="*/ 907571 h 914400"/>
              </a:gdLst>
              <a:ahLst/>
              <a:cxnLst>
                <a:cxn ang="0">
                  <a:pos x="connsiteX0" y="connsiteY0"/>
                </a:cxn>
                <a:cxn ang="0">
                  <a:pos x="connsiteX1" y="connsiteY1"/>
                </a:cxn>
                <a:cxn ang="0">
                  <a:pos x="connsiteX2" y="connsiteY2"/>
                </a:cxn>
                <a:cxn ang="0">
                  <a:pos x="connsiteX3" y="connsiteY3"/>
                </a:cxn>
              </a:cxnLst>
              <a:rect l="l" t="t" r="r" b="b"/>
              <a:pathLst>
                <a:path w="657225" h="914400">
                  <a:moveTo>
                    <a:pt x="7144" y="7144"/>
                  </a:moveTo>
                  <a:lnTo>
                    <a:pt x="654263" y="7144"/>
                  </a:lnTo>
                  <a:lnTo>
                    <a:pt x="654263" y="907571"/>
                  </a:lnTo>
                  <a:lnTo>
                    <a:pt x="7144" y="907571"/>
                  </a:lnTo>
                  <a:close/>
                </a:path>
              </a:pathLst>
            </a:custGeom>
            <a:grpFill/>
            <a:ln w="9525" cap="flat">
              <a:noFill/>
              <a:prstDash val="solid"/>
              <a:miter/>
            </a:ln>
          </p:spPr>
          <p:txBody>
            <a:bodyPr rtlCol="0" anchor="ctr"/>
            <a:lstStyle/>
            <a:p>
              <a:endParaRPr lang="ja-JP" altLang="en-US"/>
            </a:p>
          </p:txBody>
        </p:sp>
        <p:sp>
          <p:nvSpPr>
            <p:cNvPr id="53" name="フリーフォーム: 図形 52">
              <a:extLst>
                <a:ext uri="{FF2B5EF4-FFF2-40B4-BE49-F238E27FC236}">
                  <a16:creationId xmlns:a16="http://schemas.microsoft.com/office/drawing/2014/main" id="{079D7AE9-60A6-48AA-8BB9-712B88E6588F}"/>
                </a:ext>
              </a:extLst>
            </p:cNvPr>
            <p:cNvSpPr/>
            <p:nvPr/>
          </p:nvSpPr>
          <p:spPr>
            <a:xfrm>
              <a:off x="3078223" y="2776042"/>
              <a:ext cx="657225" cy="1619250"/>
            </a:xfrm>
            <a:custGeom>
              <a:avLst/>
              <a:gdLst>
                <a:gd name="connsiteX0" fmla="*/ 654282 w 657225"/>
                <a:gd name="connsiteY0" fmla="*/ 7144 h 1619250"/>
                <a:gd name="connsiteX1" fmla="*/ 486842 w 657225"/>
                <a:gd name="connsiteY1" fmla="*/ 7144 h 1619250"/>
                <a:gd name="connsiteX2" fmla="*/ 7144 w 657225"/>
                <a:gd name="connsiteY2" fmla="*/ 486832 h 1619250"/>
                <a:gd name="connsiteX3" fmla="*/ 7144 w 657225"/>
                <a:gd name="connsiteY3" fmla="*/ 1615621 h 1619250"/>
                <a:gd name="connsiteX4" fmla="*/ 654272 w 657225"/>
                <a:gd name="connsiteY4" fmla="*/ 1615621 h 1619250"/>
                <a:gd name="connsiteX5" fmla="*/ 654272 w 657225"/>
                <a:gd name="connsiteY5" fmla="*/ 7144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7225" h="1619250">
                  <a:moveTo>
                    <a:pt x="654282" y="7144"/>
                  </a:moveTo>
                  <a:lnTo>
                    <a:pt x="486842" y="7144"/>
                  </a:lnTo>
                  <a:cubicBezTo>
                    <a:pt x="221904" y="7144"/>
                    <a:pt x="7144" y="221904"/>
                    <a:pt x="7144" y="486832"/>
                  </a:cubicBezTo>
                  <a:lnTo>
                    <a:pt x="7144" y="1615621"/>
                  </a:lnTo>
                  <a:lnTo>
                    <a:pt x="654272" y="1615621"/>
                  </a:lnTo>
                  <a:lnTo>
                    <a:pt x="654272" y="7144"/>
                  </a:lnTo>
                  <a:close/>
                </a:path>
              </a:pathLst>
            </a:custGeom>
            <a:grpFill/>
            <a:ln w="9525" cap="flat">
              <a:noFill/>
              <a:prstDash val="solid"/>
              <a:miter/>
            </a:ln>
          </p:spPr>
          <p:txBody>
            <a:bodyPr rtlCol="0" anchor="ctr"/>
            <a:lstStyle/>
            <a:p>
              <a:endParaRPr lang="ja-JP" altLang="en-US"/>
            </a:p>
          </p:txBody>
        </p:sp>
        <p:sp>
          <p:nvSpPr>
            <p:cNvPr id="54" name="フリーフォーム: 図形 53">
              <a:extLst>
                <a:ext uri="{FF2B5EF4-FFF2-40B4-BE49-F238E27FC236}">
                  <a16:creationId xmlns:a16="http://schemas.microsoft.com/office/drawing/2014/main" id="{9663AA4D-A053-4C01-AFD5-456C5F03508E}"/>
                </a:ext>
              </a:extLst>
            </p:cNvPr>
            <p:cNvSpPr/>
            <p:nvPr/>
          </p:nvSpPr>
          <p:spPr>
            <a:xfrm>
              <a:off x="3047819" y="4519793"/>
              <a:ext cx="714375" cy="685800"/>
            </a:xfrm>
            <a:custGeom>
              <a:avLst/>
              <a:gdLst>
                <a:gd name="connsiteX0" fmla="*/ 559175 w 714375"/>
                <a:gd name="connsiteY0" fmla="*/ 67618 h 685800"/>
                <a:gd name="connsiteX1" fmla="*/ 361160 w 714375"/>
                <a:gd name="connsiteY1" fmla="*/ 7144 h 685800"/>
                <a:gd name="connsiteX2" fmla="*/ 223333 w 714375"/>
                <a:gd name="connsiteY2" fmla="*/ 35014 h 685800"/>
                <a:gd name="connsiteX3" fmla="*/ 67609 w 714375"/>
                <a:gd name="connsiteY3" fmla="*/ 163163 h 685800"/>
                <a:gd name="connsiteX4" fmla="*/ 7144 w 714375"/>
                <a:gd name="connsiteY4" fmla="*/ 361169 h 685800"/>
                <a:gd name="connsiteX5" fmla="*/ 67761 w 714375"/>
                <a:gd name="connsiteY5" fmla="*/ 559403 h 685800"/>
                <a:gd name="connsiteX6" fmla="*/ 223857 w 714375"/>
                <a:gd name="connsiteY6" fmla="*/ 687553 h 685800"/>
                <a:gd name="connsiteX7" fmla="*/ 288227 w 714375"/>
                <a:gd name="connsiteY7" fmla="*/ 534619 h 685800"/>
                <a:gd name="connsiteX8" fmla="*/ 205226 w 714375"/>
                <a:gd name="connsiteY8" fmla="*/ 466411 h 685800"/>
                <a:gd name="connsiteX9" fmla="*/ 173069 w 714375"/>
                <a:gd name="connsiteY9" fmla="*/ 361178 h 685800"/>
                <a:gd name="connsiteX10" fmla="*/ 187795 w 714375"/>
                <a:gd name="connsiteY10" fmla="*/ 288017 h 685800"/>
                <a:gd name="connsiteX11" fmla="*/ 256070 w 714375"/>
                <a:gd name="connsiteY11" fmla="*/ 205168 h 685800"/>
                <a:gd name="connsiteX12" fmla="*/ 361160 w 714375"/>
                <a:gd name="connsiteY12" fmla="*/ 173098 h 685800"/>
                <a:gd name="connsiteX13" fmla="*/ 434331 w 714375"/>
                <a:gd name="connsiteY13" fmla="*/ 187900 h 685800"/>
                <a:gd name="connsiteX14" fmla="*/ 517189 w 714375"/>
                <a:gd name="connsiteY14" fmla="*/ 256099 h 685800"/>
                <a:gd name="connsiteX15" fmla="*/ 549259 w 714375"/>
                <a:gd name="connsiteY15" fmla="*/ 361188 h 685800"/>
                <a:gd name="connsiteX16" fmla="*/ 517113 w 714375"/>
                <a:gd name="connsiteY16" fmla="*/ 466420 h 685800"/>
                <a:gd name="connsiteX17" fmla="*/ 434112 w 714375"/>
                <a:gd name="connsiteY17" fmla="*/ 534629 h 685800"/>
                <a:gd name="connsiteX18" fmla="*/ 498482 w 714375"/>
                <a:gd name="connsiteY18" fmla="*/ 687562 h 685800"/>
                <a:gd name="connsiteX19" fmla="*/ 654501 w 714375"/>
                <a:gd name="connsiteY19" fmla="*/ 559413 h 685800"/>
                <a:gd name="connsiteX20" fmla="*/ 715194 w 714375"/>
                <a:gd name="connsiteY20" fmla="*/ 361178 h 685800"/>
                <a:gd name="connsiteX21" fmla="*/ 687324 w 714375"/>
                <a:gd name="connsiteY21" fmla="*/ 223342 h 685800"/>
                <a:gd name="connsiteX22" fmla="*/ 559175 w 714375"/>
                <a:gd name="connsiteY22" fmla="*/ 67618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4375" h="685800">
                  <a:moveTo>
                    <a:pt x="559175" y="67618"/>
                  </a:moveTo>
                  <a:cubicBezTo>
                    <a:pt x="502758" y="29461"/>
                    <a:pt x="434178" y="7077"/>
                    <a:pt x="361160" y="7144"/>
                  </a:cubicBezTo>
                  <a:cubicBezTo>
                    <a:pt x="312487" y="7144"/>
                    <a:pt x="265691" y="17059"/>
                    <a:pt x="223333" y="35014"/>
                  </a:cubicBezTo>
                  <a:cubicBezTo>
                    <a:pt x="159706" y="61913"/>
                    <a:pt x="105766" y="106680"/>
                    <a:pt x="67609" y="163163"/>
                  </a:cubicBezTo>
                  <a:cubicBezTo>
                    <a:pt x="29452" y="219580"/>
                    <a:pt x="7068" y="288160"/>
                    <a:pt x="7144" y="361169"/>
                  </a:cubicBezTo>
                  <a:cubicBezTo>
                    <a:pt x="7068" y="434340"/>
                    <a:pt x="29528" y="502987"/>
                    <a:pt x="67761" y="559403"/>
                  </a:cubicBezTo>
                  <a:cubicBezTo>
                    <a:pt x="106071" y="615896"/>
                    <a:pt x="160077" y="660740"/>
                    <a:pt x="223857" y="687553"/>
                  </a:cubicBezTo>
                  <a:lnTo>
                    <a:pt x="288227" y="534619"/>
                  </a:lnTo>
                  <a:cubicBezTo>
                    <a:pt x="254575" y="520418"/>
                    <a:pt x="225590" y="496462"/>
                    <a:pt x="205226" y="466411"/>
                  </a:cubicBezTo>
                  <a:cubicBezTo>
                    <a:pt x="184871" y="436293"/>
                    <a:pt x="173146" y="400460"/>
                    <a:pt x="173069" y="361178"/>
                  </a:cubicBezTo>
                  <a:cubicBezTo>
                    <a:pt x="173069" y="334966"/>
                    <a:pt x="178327" y="310477"/>
                    <a:pt x="187795" y="288017"/>
                  </a:cubicBezTo>
                  <a:cubicBezTo>
                    <a:pt x="201997" y="254365"/>
                    <a:pt x="225952" y="225438"/>
                    <a:pt x="256070" y="205168"/>
                  </a:cubicBezTo>
                  <a:cubicBezTo>
                    <a:pt x="286198" y="184890"/>
                    <a:pt x="321879" y="173165"/>
                    <a:pt x="361160" y="173098"/>
                  </a:cubicBezTo>
                  <a:cubicBezTo>
                    <a:pt x="387382" y="173098"/>
                    <a:pt x="411871" y="178356"/>
                    <a:pt x="434331" y="187900"/>
                  </a:cubicBezTo>
                  <a:cubicBezTo>
                    <a:pt x="467983" y="202016"/>
                    <a:pt x="496910" y="226057"/>
                    <a:pt x="517189" y="256099"/>
                  </a:cubicBezTo>
                  <a:cubicBezTo>
                    <a:pt x="537458" y="286217"/>
                    <a:pt x="549183" y="321897"/>
                    <a:pt x="549259" y="361188"/>
                  </a:cubicBezTo>
                  <a:cubicBezTo>
                    <a:pt x="549183" y="400469"/>
                    <a:pt x="537391" y="436302"/>
                    <a:pt x="517113" y="466420"/>
                  </a:cubicBezTo>
                  <a:cubicBezTo>
                    <a:pt x="496748" y="496472"/>
                    <a:pt x="467754" y="520427"/>
                    <a:pt x="434112" y="534629"/>
                  </a:cubicBezTo>
                  <a:lnTo>
                    <a:pt x="498482" y="687562"/>
                  </a:lnTo>
                  <a:cubicBezTo>
                    <a:pt x="562251" y="660749"/>
                    <a:pt x="616268" y="615906"/>
                    <a:pt x="654501" y="559413"/>
                  </a:cubicBezTo>
                  <a:cubicBezTo>
                    <a:pt x="692811" y="503006"/>
                    <a:pt x="715271" y="434350"/>
                    <a:pt x="715194" y="361178"/>
                  </a:cubicBezTo>
                  <a:cubicBezTo>
                    <a:pt x="715194" y="312506"/>
                    <a:pt x="705279" y="265776"/>
                    <a:pt x="687324" y="223342"/>
                  </a:cubicBezTo>
                  <a:cubicBezTo>
                    <a:pt x="660426" y="159706"/>
                    <a:pt x="615649" y="105775"/>
                    <a:pt x="559175" y="67618"/>
                  </a:cubicBezTo>
                  <a:close/>
                </a:path>
              </a:pathLst>
            </a:custGeom>
            <a:grpFill/>
            <a:ln w="9525" cap="flat">
              <a:noFill/>
              <a:prstDash val="solid"/>
              <a:miter/>
            </a:ln>
          </p:spPr>
          <p:txBody>
            <a:bodyPr rtlCol="0" anchor="ctr"/>
            <a:lstStyle/>
            <a:p>
              <a:endParaRPr lang="ja-JP" altLang="en-US"/>
            </a:p>
          </p:txBody>
        </p:sp>
        <p:sp>
          <p:nvSpPr>
            <p:cNvPr id="55" name="フリーフォーム: 図形 54">
              <a:extLst>
                <a:ext uri="{FF2B5EF4-FFF2-40B4-BE49-F238E27FC236}">
                  <a16:creationId xmlns:a16="http://schemas.microsoft.com/office/drawing/2014/main" id="{31A716E3-5A1A-4489-96C0-8C305019C813}"/>
                </a:ext>
              </a:extLst>
            </p:cNvPr>
            <p:cNvSpPr/>
            <p:nvPr/>
          </p:nvSpPr>
          <p:spPr>
            <a:xfrm>
              <a:off x="6166275" y="2776042"/>
              <a:ext cx="657225" cy="1619250"/>
            </a:xfrm>
            <a:custGeom>
              <a:avLst/>
              <a:gdLst>
                <a:gd name="connsiteX0" fmla="*/ 654272 w 657225"/>
                <a:gd name="connsiteY0" fmla="*/ 486832 h 1619250"/>
                <a:gd name="connsiteX1" fmla="*/ 174584 w 657225"/>
                <a:gd name="connsiteY1" fmla="*/ 7144 h 1619250"/>
                <a:gd name="connsiteX2" fmla="*/ 7144 w 657225"/>
                <a:gd name="connsiteY2" fmla="*/ 7144 h 1619250"/>
                <a:gd name="connsiteX3" fmla="*/ 7144 w 657225"/>
                <a:gd name="connsiteY3" fmla="*/ 1615621 h 1619250"/>
                <a:gd name="connsiteX4" fmla="*/ 654272 w 657225"/>
                <a:gd name="connsiteY4" fmla="*/ 1615621 h 1619250"/>
                <a:gd name="connsiteX5" fmla="*/ 654272 w 657225"/>
                <a:gd name="connsiteY5" fmla="*/ 486832 h 1619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7225" h="1619250">
                  <a:moveTo>
                    <a:pt x="654272" y="486832"/>
                  </a:moveTo>
                  <a:cubicBezTo>
                    <a:pt x="654272" y="221904"/>
                    <a:pt x="439512" y="7144"/>
                    <a:pt x="174584" y="7144"/>
                  </a:cubicBezTo>
                  <a:lnTo>
                    <a:pt x="7144" y="7144"/>
                  </a:lnTo>
                  <a:lnTo>
                    <a:pt x="7144" y="1615621"/>
                  </a:lnTo>
                  <a:lnTo>
                    <a:pt x="654272" y="1615621"/>
                  </a:lnTo>
                  <a:lnTo>
                    <a:pt x="654272" y="486832"/>
                  </a:lnTo>
                  <a:close/>
                </a:path>
              </a:pathLst>
            </a:custGeom>
            <a:grpFill/>
            <a:ln w="9525" cap="flat">
              <a:noFill/>
              <a:prstDash val="solid"/>
              <a:miter/>
            </a:ln>
          </p:spPr>
          <p:txBody>
            <a:bodyPr rtlCol="0" anchor="ctr"/>
            <a:lstStyle/>
            <a:p>
              <a:endParaRPr lang="ja-JP" altLang="en-US"/>
            </a:p>
          </p:txBody>
        </p:sp>
        <p:sp>
          <p:nvSpPr>
            <p:cNvPr id="56" name="フリーフォーム: 図形 55">
              <a:extLst>
                <a:ext uri="{FF2B5EF4-FFF2-40B4-BE49-F238E27FC236}">
                  <a16:creationId xmlns:a16="http://schemas.microsoft.com/office/drawing/2014/main" id="{10ADF09D-57F9-448E-AFC7-A7099787B240}"/>
                </a:ext>
              </a:extLst>
            </p:cNvPr>
            <p:cNvSpPr/>
            <p:nvPr/>
          </p:nvSpPr>
          <p:spPr>
            <a:xfrm>
              <a:off x="6135786" y="4519793"/>
              <a:ext cx="714375" cy="685800"/>
            </a:xfrm>
            <a:custGeom>
              <a:avLst/>
              <a:gdLst>
                <a:gd name="connsiteX0" fmla="*/ 687400 w 714375"/>
                <a:gd name="connsiteY0" fmla="*/ 223333 h 685800"/>
                <a:gd name="connsiteX1" fmla="*/ 559175 w 714375"/>
                <a:gd name="connsiteY1" fmla="*/ 67618 h 685800"/>
                <a:gd name="connsiteX2" fmla="*/ 361236 w 714375"/>
                <a:gd name="connsiteY2" fmla="*/ 7144 h 685800"/>
                <a:gd name="connsiteX3" fmla="*/ 223399 w 714375"/>
                <a:gd name="connsiteY3" fmla="*/ 35014 h 685800"/>
                <a:gd name="connsiteX4" fmla="*/ 67685 w 714375"/>
                <a:gd name="connsiteY4" fmla="*/ 163163 h 685800"/>
                <a:gd name="connsiteX5" fmla="*/ 7144 w 714375"/>
                <a:gd name="connsiteY5" fmla="*/ 361169 h 685800"/>
                <a:gd name="connsiteX6" fmla="*/ 67837 w 714375"/>
                <a:gd name="connsiteY6" fmla="*/ 559403 h 685800"/>
                <a:gd name="connsiteX7" fmla="*/ 223933 w 714375"/>
                <a:gd name="connsiteY7" fmla="*/ 687553 h 685800"/>
                <a:gd name="connsiteX8" fmla="*/ 288303 w 714375"/>
                <a:gd name="connsiteY8" fmla="*/ 534619 h 685800"/>
                <a:gd name="connsiteX9" fmla="*/ 205302 w 714375"/>
                <a:gd name="connsiteY9" fmla="*/ 466411 h 685800"/>
                <a:gd name="connsiteX10" fmla="*/ 173155 w 714375"/>
                <a:gd name="connsiteY10" fmla="*/ 361178 h 685800"/>
                <a:gd name="connsiteX11" fmla="*/ 187881 w 714375"/>
                <a:gd name="connsiteY11" fmla="*/ 288017 h 685800"/>
                <a:gd name="connsiteX12" fmla="*/ 256080 w 714375"/>
                <a:gd name="connsiteY12" fmla="*/ 205168 h 685800"/>
                <a:gd name="connsiteX13" fmla="*/ 361245 w 714375"/>
                <a:gd name="connsiteY13" fmla="*/ 173098 h 685800"/>
                <a:gd name="connsiteX14" fmla="*/ 434416 w 714375"/>
                <a:gd name="connsiteY14" fmla="*/ 187900 h 685800"/>
                <a:gd name="connsiteX15" fmla="*/ 517274 w 714375"/>
                <a:gd name="connsiteY15" fmla="*/ 256099 h 685800"/>
                <a:gd name="connsiteX16" fmla="*/ 549345 w 714375"/>
                <a:gd name="connsiteY16" fmla="*/ 361188 h 685800"/>
                <a:gd name="connsiteX17" fmla="*/ 517198 w 714375"/>
                <a:gd name="connsiteY17" fmla="*/ 466420 h 685800"/>
                <a:gd name="connsiteX18" fmla="*/ 434121 w 714375"/>
                <a:gd name="connsiteY18" fmla="*/ 534629 h 685800"/>
                <a:gd name="connsiteX19" fmla="*/ 498567 w 714375"/>
                <a:gd name="connsiteY19" fmla="*/ 687562 h 685800"/>
                <a:gd name="connsiteX20" fmla="*/ 654587 w 714375"/>
                <a:gd name="connsiteY20" fmla="*/ 559413 h 685800"/>
                <a:gd name="connsiteX21" fmla="*/ 715280 w 714375"/>
                <a:gd name="connsiteY21" fmla="*/ 361178 h 685800"/>
                <a:gd name="connsiteX22" fmla="*/ 687400 w 714375"/>
                <a:gd name="connsiteY22" fmla="*/ 223333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4375" h="685800">
                  <a:moveTo>
                    <a:pt x="687400" y="223333"/>
                  </a:moveTo>
                  <a:cubicBezTo>
                    <a:pt x="660435" y="159706"/>
                    <a:pt x="615667" y="105775"/>
                    <a:pt x="559175" y="67618"/>
                  </a:cubicBezTo>
                  <a:cubicBezTo>
                    <a:pt x="502844" y="29461"/>
                    <a:pt x="434264" y="7077"/>
                    <a:pt x="361236" y="7144"/>
                  </a:cubicBezTo>
                  <a:cubicBezTo>
                    <a:pt x="312563" y="7144"/>
                    <a:pt x="265767" y="17059"/>
                    <a:pt x="223399" y="35014"/>
                  </a:cubicBezTo>
                  <a:cubicBezTo>
                    <a:pt x="159706" y="61913"/>
                    <a:pt x="105842" y="106680"/>
                    <a:pt x="67685" y="163163"/>
                  </a:cubicBezTo>
                  <a:cubicBezTo>
                    <a:pt x="29528" y="219580"/>
                    <a:pt x="7144" y="288160"/>
                    <a:pt x="7144" y="361169"/>
                  </a:cubicBezTo>
                  <a:cubicBezTo>
                    <a:pt x="7144" y="434340"/>
                    <a:pt x="29604" y="502987"/>
                    <a:pt x="67837" y="559403"/>
                  </a:cubicBezTo>
                  <a:cubicBezTo>
                    <a:pt x="106070" y="615896"/>
                    <a:pt x="160153" y="660740"/>
                    <a:pt x="223933" y="687553"/>
                  </a:cubicBezTo>
                  <a:lnTo>
                    <a:pt x="288303" y="534619"/>
                  </a:lnTo>
                  <a:cubicBezTo>
                    <a:pt x="254575" y="520418"/>
                    <a:pt x="225647" y="496462"/>
                    <a:pt x="205302" y="466411"/>
                  </a:cubicBezTo>
                  <a:cubicBezTo>
                    <a:pt x="184937" y="436293"/>
                    <a:pt x="173155" y="400460"/>
                    <a:pt x="173155" y="361178"/>
                  </a:cubicBezTo>
                  <a:cubicBezTo>
                    <a:pt x="173155" y="334966"/>
                    <a:pt x="178413" y="310477"/>
                    <a:pt x="187881" y="288017"/>
                  </a:cubicBezTo>
                  <a:cubicBezTo>
                    <a:pt x="202082" y="254365"/>
                    <a:pt x="226038" y="225438"/>
                    <a:pt x="256080" y="205168"/>
                  </a:cubicBezTo>
                  <a:cubicBezTo>
                    <a:pt x="286198" y="184890"/>
                    <a:pt x="321964" y="173165"/>
                    <a:pt x="361245" y="173098"/>
                  </a:cubicBezTo>
                  <a:cubicBezTo>
                    <a:pt x="387391" y="173098"/>
                    <a:pt x="411956" y="178356"/>
                    <a:pt x="434416" y="187900"/>
                  </a:cubicBezTo>
                  <a:cubicBezTo>
                    <a:pt x="468068" y="202016"/>
                    <a:pt x="496910" y="226057"/>
                    <a:pt x="517274" y="256099"/>
                  </a:cubicBezTo>
                  <a:cubicBezTo>
                    <a:pt x="537553" y="286217"/>
                    <a:pt x="549278" y="321897"/>
                    <a:pt x="549345" y="361188"/>
                  </a:cubicBezTo>
                  <a:cubicBezTo>
                    <a:pt x="549278" y="400469"/>
                    <a:pt x="537477" y="436302"/>
                    <a:pt x="517198" y="466420"/>
                  </a:cubicBezTo>
                  <a:cubicBezTo>
                    <a:pt x="496834" y="496472"/>
                    <a:pt x="467849" y="520427"/>
                    <a:pt x="434121" y="534629"/>
                  </a:cubicBezTo>
                  <a:lnTo>
                    <a:pt x="498567" y="687562"/>
                  </a:lnTo>
                  <a:cubicBezTo>
                    <a:pt x="562347" y="660749"/>
                    <a:pt x="616344" y="615906"/>
                    <a:pt x="654587" y="559413"/>
                  </a:cubicBezTo>
                  <a:cubicBezTo>
                    <a:pt x="692820" y="503006"/>
                    <a:pt x="715356" y="434350"/>
                    <a:pt x="715280" y="361178"/>
                  </a:cubicBezTo>
                  <a:cubicBezTo>
                    <a:pt x="715261" y="312506"/>
                    <a:pt x="705345" y="265776"/>
                    <a:pt x="687400" y="223333"/>
                  </a:cubicBezTo>
                  <a:close/>
                </a:path>
              </a:pathLst>
            </a:custGeom>
            <a:grpFill/>
            <a:ln w="9525" cap="flat">
              <a:noFill/>
              <a:prstDash val="solid"/>
              <a:miter/>
            </a:ln>
          </p:spPr>
          <p:txBody>
            <a:bodyPr rtlCol="0" anchor="ctr"/>
            <a:lstStyle/>
            <a:p>
              <a:endParaRPr lang="ja-JP" altLang="en-US"/>
            </a:p>
          </p:txBody>
        </p:sp>
        <p:sp>
          <p:nvSpPr>
            <p:cNvPr id="57" name="フリーフォーム: 図形 56">
              <a:extLst>
                <a:ext uri="{FF2B5EF4-FFF2-40B4-BE49-F238E27FC236}">
                  <a16:creationId xmlns:a16="http://schemas.microsoft.com/office/drawing/2014/main" id="{8C1E3A25-6574-458A-AF81-F8B134631E1E}"/>
                </a:ext>
              </a:extLst>
            </p:cNvPr>
            <p:cNvSpPr/>
            <p:nvPr/>
          </p:nvSpPr>
          <p:spPr>
            <a:xfrm>
              <a:off x="3860644" y="983456"/>
              <a:ext cx="2181225" cy="1676400"/>
            </a:xfrm>
            <a:custGeom>
              <a:avLst/>
              <a:gdLst>
                <a:gd name="connsiteX0" fmla="*/ 1092356 w 2181225"/>
                <a:gd name="connsiteY0" fmla="*/ 7144 h 1676400"/>
                <a:gd name="connsiteX1" fmla="*/ 7144 w 2181225"/>
                <a:gd name="connsiteY1" fmla="*/ 1134799 h 1676400"/>
                <a:gd name="connsiteX2" fmla="*/ 7144 w 2181225"/>
                <a:gd name="connsiteY2" fmla="*/ 1677972 h 1676400"/>
                <a:gd name="connsiteX3" fmla="*/ 2177491 w 2181225"/>
                <a:gd name="connsiteY3" fmla="*/ 1677972 h 1676400"/>
                <a:gd name="connsiteX4" fmla="*/ 2177491 w 2181225"/>
                <a:gd name="connsiteY4" fmla="*/ 1134799 h 1676400"/>
                <a:gd name="connsiteX5" fmla="*/ 1092356 w 2181225"/>
                <a:gd name="connsiteY5" fmla="*/ 7144 h 1676400"/>
                <a:gd name="connsiteX6" fmla="*/ 1526229 w 2181225"/>
                <a:gd name="connsiteY6" fmla="*/ 1401089 h 1676400"/>
                <a:gd name="connsiteX7" fmla="*/ 641128 w 2181225"/>
                <a:gd name="connsiteY7" fmla="*/ 1401089 h 1676400"/>
                <a:gd name="connsiteX8" fmla="*/ 320230 w 2181225"/>
                <a:gd name="connsiteY8" fmla="*/ 1080268 h 1676400"/>
                <a:gd name="connsiteX9" fmla="*/ 641128 w 2181225"/>
                <a:gd name="connsiteY9" fmla="*/ 759447 h 1676400"/>
                <a:gd name="connsiteX10" fmla="*/ 1526229 w 2181225"/>
                <a:gd name="connsiteY10" fmla="*/ 759447 h 1676400"/>
                <a:gd name="connsiteX11" fmla="*/ 1847050 w 2181225"/>
                <a:gd name="connsiteY11" fmla="*/ 1080268 h 1676400"/>
                <a:gd name="connsiteX12" fmla="*/ 1526229 w 2181225"/>
                <a:gd name="connsiteY12" fmla="*/ 1401089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1225" h="1676400">
                  <a:moveTo>
                    <a:pt x="1092356" y="7144"/>
                  </a:moveTo>
                  <a:cubicBezTo>
                    <a:pt x="493005" y="7144"/>
                    <a:pt x="7144" y="512083"/>
                    <a:pt x="7144" y="1134799"/>
                  </a:cubicBezTo>
                  <a:lnTo>
                    <a:pt x="7144" y="1677972"/>
                  </a:lnTo>
                  <a:lnTo>
                    <a:pt x="2177491" y="1677972"/>
                  </a:lnTo>
                  <a:lnTo>
                    <a:pt x="2177491" y="1134799"/>
                  </a:lnTo>
                  <a:cubicBezTo>
                    <a:pt x="2177491" y="512083"/>
                    <a:pt x="1691640" y="7144"/>
                    <a:pt x="1092356" y="7144"/>
                  </a:cubicBezTo>
                  <a:close/>
                  <a:moveTo>
                    <a:pt x="1526229" y="1401089"/>
                  </a:moveTo>
                  <a:lnTo>
                    <a:pt x="641128" y="1401089"/>
                  </a:lnTo>
                  <a:cubicBezTo>
                    <a:pt x="463925" y="1401089"/>
                    <a:pt x="320230" y="1257462"/>
                    <a:pt x="320230" y="1080268"/>
                  </a:cubicBezTo>
                  <a:cubicBezTo>
                    <a:pt x="320230" y="903075"/>
                    <a:pt x="463934" y="759447"/>
                    <a:pt x="641128" y="759447"/>
                  </a:cubicBezTo>
                  <a:lnTo>
                    <a:pt x="1526229" y="759447"/>
                  </a:lnTo>
                  <a:cubicBezTo>
                    <a:pt x="1703432" y="759447"/>
                    <a:pt x="1847050" y="903065"/>
                    <a:pt x="1847050" y="1080268"/>
                  </a:cubicBezTo>
                  <a:cubicBezTo>
                    <a:pt x="1847050" y="1257472"/>
                    <a:pt x="1703432" y="1401089"/>
                    <a:pt x="1526229" y="1401089"/>
                  </a:cubicBezTo>
                  <a:close/>
                </a:path>
              </a:pathLst>
            </a:custGeom>
            <a:grpFill/>
            <a:ln w="9525" cap="flat">
              <a:noFill/>
              <a:prstDash val="solid"/>
              <a:miter/>
            </a:ln>
          </p:spPr>
          <p:txBody>
            <a:bodyPr rtlCol="0" anchor="ctr"/>
            <a:lstStyle/>
            <a:p>
              <a:endParaRPr lang="ja-JP" altLang="en-US"/>
            </a:p>
          </p:txBody>
        </p:sp>
        <p:sp>
          <p:nvSpPr>
            <p:cNvPr id="58" name="フリーフォーム: 図形 57">
              <a:extLst>
                <a:ext uri="{FF2B5EF4-FFF2-40B4-BE49-F238E27FC236}">
                  <a16:creationId xmlns:a16="http://schemas.microsoft.com/office/drawing/2014/main" id="{E7BF6D65-70F8-4C84-A6BA-6F2524C3822E}"/>
                </a:ext>
              </a:extLst>
            </p:cNvPr>
            <p:cNvSpPr/>
            <p:nvPr/>
          </p:nvSpPr>
          <p:spPr>
            <a:xfrm>
              <a:off x="4412447" y="1894399"/>
              <a:ext cx="333375" cy="333375"/>
            </a:xfrm>
            <a:custGeom>
              <a:avLst/>
              <a:gdLst>
                <a:gd name="connsiteX0" fmla="*/ 169326 w 333375"/>
                <a:gd name="connsiteY0" fmla="*/ 7144 h 333375"/>
                <a:gd name="connsiteX1" fmla="*/ 7144 w 333375"/>
                <a:gd name="connsiteY1" fmla="*/ 169316 h 333375"/>
                <a:gd name="connsiteX2" fmla="*/ 169326 w 333375"/>
                <a:gd name="connsiteY2" fmla="*/ 331499 h 333375"/>
                <a:gd name="connsiteX3" fmla="*/ 331499 w 333375"/>
                <a:gd name="connsiteY3" fmla="*/ 169316 h 333375"/>
                <a:gd name="connsiteX4" fmla="*/ 169326 w 333375"/>
                <a:gd name="connsiteY4" fmla="*/ 7144 h 333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375" h="333375">
                  <a:moveTo>
                    <a:pt x="169326" y="7144"/>
                  </a:moveTo>
                  <a:cubicBezTo>
                    <a:pt x="79791" y="7144"/>
                    <a:pt x="7144" y="79781"/>
                    <a:pt x="7144" y="169316"/>
                  </a:cubicBezTo>
                  <a:cubicBezTo>
                    <a:pt x="7144" y="258861"/>
                    <a:pt x="79791" y="331499"/>
                    <a:pt x="169326" y="331499"/>
                  </a:cubicBezTo>
                  <a:cubicBezTo>
                    <a:pt x="258947" y="331499"/>
                    <a:pt x="331499" y="258861"/>
                    <a:pt x="331499" y="169316"/>
                  </a:cubicBezTo>
                  <a:cubicBezTo>
                    <a:pt x="331508" y="79781"/>
                    <a:pt x="258947" y="7144"/>
                    <a:pt x="169326" y="7144"/>
                  </a:cubicBezTo>
                  <a:close/>
                </a:path>
              </a:pathLst>
            </a:custGeom>
            <a:grpFill/>
            <a:ln w="9525" cap="flat">
              <a:noFill/>
              <a:prstDash val="solid"/>
              <a:miter/>
            </a:ln>
          </p:spPr>
          <p:txBody>
            <a:bodyPr rtlCol="0" anchor="ctr"/>
            <a:lstStyle/>
            <a:p>
              <a:endParaRPr lang="ja-JP" altLang="en-US"/>
            </a:p>
          </p:txBody>
        </p:sp>
        <p:sp>
          <p:nvSpPr>
            <p:cNvPr id="59" name="フリーフォーム: 図形 58">
              <a:extLst>
                <a:ext uri="{FF2B5EF4-FFF2-40B4-BE49-F238E27FC236}">
                  <a16:creationId xmlns:a16="http://schemas.microsoft.com/office/drawing/2014/main" id="{CB094AF2-F414-4111-A583-7DE3C069FEB8}"/>
                </a:ext>
              </a:extLst>
            </p:cNvPr>
            <p:cNvSpPr/>
            <p:nvPr/>
          </p:nvSpPr>
          <p:spPr>
            <a:xfrm>
              <a:off x="5227472" y="1979133"/>
              <a:ext cx="161925" cy="161925"/>
            </a:xfrm>
            <a:custGeom>
              <a:avLst/>
              <a:gdLst>
                <a:gd name="connsiteX0" fmla="*/ 84515 w 161925"/>
                <a:gd name="connsiteY0" fmla="*/ 7144 h 161925"/>
                <a:gd name="connsiteX1" fmla="*/ 7144 w 161925"/>
                <a:gd name="connsiteY1" fmla="*/ 84582 h 161925"/>
                <a:gd name="connsiteX2" fmla="*/ 84515 w 161925"/>
                <a:gd name="connsiteY2" fmla="*/ 162020 h 161925"/>
                <a:gd name="connsiteX3" fmla="*/ 161953 w 161925"/>
                <a:gd name="connsiteY3" fmla="*/ 84582 h 161925"/>
                <a:gd name="connsiteX4" fmla="*/ 84515 w 161925"/>
                <a:gd name="connsiteY4" fmla="*/ 7144 h 161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925" h="161925">
                  <a:moveTo>
                    <a:pt x="84515" y="7144"/>
                  </a:moveTo>
                  <a:cubicBezTo>
                    <a:pt x="41767" y="7144"/>
                    <a:pt x="7144" y="41843"/>
                    <a:pt x="7144" y="84582"/>
                  </a:cubicBezTo>
                  <a:cubicBezTo>
                    <a:pt x="7144" y="127321"/>
                    <a:pt x="41777" y="162020"/>
                    <a:pt x="84515" y="162020"/>
                  </a:cubicBezTo>
                  <a:cubicBezTo>
                    <a:pt x="127330" y="162020"/>
                    <a:pt x="161953" y="127321"/>
                    <a:pt x="161953" y="84582"/>
                  </a:cubicBezTo>
                  <a:cubicBezTo>
                    <a:pt x="161953" y="41843"/>
                    <a:pt x="127321" y="7144"/>
                    <a:pt x="84515" y="7144"/>
                  </a:cubicBezTo>
                  <a:close/>
                </a:path>
              </a:pathLst>
            </a:custGeom>
            <a:grpFill/>
            <a:ln w="9525" cap="flat">
              <a:noFill/>
              <a:prstDash val="solid"/>
              <a:miter/>
            </a:ln>
          </p:spPr>
          <p:txBody>
            <a:bodyPr rtlCol="0" anchor="ctr"/>
            <a:lstStyle/>
            <a:p>
              <a:endParaRPr lang="ja-JP" altLang="en-US"/>
            </a:p>
          </p:txBody>
        </p:sp>
      </p:grpSp>
      <p:sp>
        <p:nvSpPr>
          <p:cNvPr id="60" name="テキスト ボックス 59">
            <a:extLst>
              <a:ext uri="{FF2B5EF4-FFF2-40B4-BE49-F238E27FC236}">
                <a16:creationId xmlns:a16="http://schemas.microsoft.com/office/drawing/2014/main" id="{B82C737A-62B1-4044-BE47-06C543A89B3B}"/>
              </a:ext>
            </a:extLst>
          </p:cNvPr>
          <p:cNvSpPr txBox="1"/>
          <p:nvPr/>
        </p:nvSpPr>
        <p:spPr>
          <a:xfrm>
            <a:off x="4304928" y="6036300"/>
            <a:ext cx="1997207" cy="338554"/>
          </a:xfrm>
          <a:prstGeom prst="rect">
            <a:avLst/>
          </a:prstGeom>
          <a:noFill/>
        </p:spPr>
        <p:txBody>
          <a:bodyPr wrap="square" rtlCol="0">
            <a:spAutoFit/>
          </a:bodyPr>
          <a:lstStyle/>
          <a:p>
            <a:pPr algn="ctr"/>
            <a:r>
              <a:rPr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rPr>
              <a:t>カスタマイズ可能</a:t>
            </a:r>
            <a:endParaRPr kumimoji="1" lang="ja-JP" altLang="en-US" sz="1600" b="1" dirty="0">
              <a:solidFill>
                <a:schemeClr val="tx1">
                  <a:lumMod val="75000"/>
                  <a:lumOff val="25000"/>
                </a:schemeClr>
              </a:solidFill>
              <a:latin typeface="メイリオ" panose="020B0604030504040204" pitchFamily="50" charset="-128"/>
              <a:ea typeface="メイリオ" panose="020B0604030504040204" pitchFamily="50" charset="-128"/>
            </a:endParaRPr>
          </a:p>
        </p:txBody>
      </p:sp>
      <p:sp>
        <p:nvSpPr>
          <p:cNvPr id="61" name="正方形/長方形 60">
            <a:extLst>
              <a:ext uri="{FF2B5EF4-FFF2-40B4-BE49-F238E27FC236}">
                <a16:creationId xmlns:a16="http://schemas.microsoft.com/office/drawing/2014/main" id="{3336AB76-2F2D-49A8-B967-A87C705E28ED}"/>
              </a:ext>
            </a:extLst>
          </p:cNvPr>
          <p:cNvSpPr/>
          <p:nvPr/>
        </p:nvSpPr>
        <p:spPr bwMode="auto">
          <a:xfrm>
            <a:off x="8246749" y="5229199"/>
            <a:ext cx="1530787" cy="602350"/>
          </a:xfrm>
          <a:prstGeom prst="rect">
            <a:avLst/>
          </a:prstGeom>
          <a:solidFill>
            <a:schemeClr val="bg1"/>
          </a:solid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9B071826-7151-44DA-8CA8-3F9430D8790E}"/>
              </a:ext>
            </a:extLst>
          </p:cNvPr>
          <p:cNvSpPr txBox="1"/>
          <p:nvPr/>
        </p:nvSpPr>
        <p:spPr>
          <a:xfrm>
            <a:off x="8246749" y="5394701"/>
            <a:ext cx="1530787" cy="338554"/>
          </a:xfrm>
          <a:prstGeom prst="rect">
            <a:avLst/>
          </a:prstGeom>
          <a:noFill/>
        </p:spPr>
        <p:txBody>
          <a:bodyPr wrap="square" rtlCol="0">
            <a:spAutoFit/>
          </a:bodyPr>
          <a:lstStyle/>
          <a:p>
            <a:pPr algn="ct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rPr>
              <a:t>システム登録</a:t>
            </a:r>
            <a:endParaRPr kumimoji="1"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endParaRPr>
          </a:p>
        </p:txBody>
      </p:sp>
      <p:sp>
        <p:nvSpPr>
          <p:cNvPr id="63" name="矢印: 右 62">
            <a:extLst>
              <a:ext uri="{FF2B5EF4-FFF2-40B4-BE49-F238E27FC236}">
                <a16:creationId xmlns:a16="http://schemas.microsoft.com/office/drawing/2014/main" id="{C1536B3D-58CC-4AFF-9686-18607A13832F}"/>
              </a:ext>
            </a:extLst>
          </p:cNvPr>
          <p:cNvSpPr/>
          <p:nvPr/>
        </p:nvSpPr>
        <p:spPr>
          <a:xfrm>
            <a:off x="8265368" y="3573015"/>
            <a:ext cx="408980"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grpSp>
        <p:nvGrpSpPr>
          <p:cNvPr id="64" name="グラフィックス 16">
            <a:extLst>
              <a:ext uri="{FF2B5EF4-FFF2-40B4-BE49-F238E27FC236}">
                <a16:creationId xmlns:a16="http://schemas.microsoft.com/office/drawing/2014/main" id="{D63AE1D1-02AB-438D-B1CA-1E9A77C8A280}"/>
              </a:ext>
            </a:extLst>
          </p:cNvPr>
          <p:cNvGrpSpPr/>
          <p:nvPr/>
        </p:nvGrpSpPr>
        <p:grpSpPr>
          <a:xfrm>
            <a:off x="8625408" y="3501007"/>
            <a:ext cx="966259" cy="956531"/>
            <a:chOff x="2514600" y="990600"/>
            <a:chExt cx="4876800" cy="4876800"/>
          </a:xfrm>
          <a:solidFill>
            <a:schemeClr val="bg1">
              <a:lumMod val="50000"/>
            </a:schemeClr>
          </a:solidFill>
        </p:grpSpPr>
        <p:sp>
          <p:nvSpPr>
            <p:cNvPr id="65" name="フリーフォーム: 図形 64">
              <a:extLst>
                <a:ext uri="{FF2B5EF4-FFF2-40B4-BE49-F238E27FC236}">
                  <a16:creationId xmlns:a16="http://schemas.microsoft.com/office/drawing/2014/main" id="{9CD8D94B-0ECC-448C-BA22-9CBA75AB1E0F}"/>
                </a:ext>
              </a:extLst>
            </p:cNvPr>
            <p:cNvSpPr/>
            <p:nvPr/>
          </p:nvSpPr>
          <p:spPr>
            <a:xfrm>
              <a:off x="2507456" y="1673952"/>
              <a:ext cx="4886325" cy="3505200"/>
            </a:xfrm>
            <a:custGeom>
              <a:avLst/>
              <a:gdLst>
                <a:gd name="connsiteX0" fmla="*/ 4866408 w 4886325"/>
                <a:gd name="connsiteY0" fmla="*/ 3050648 h 3505200"/>
                <a:gd name="connsiteX1" fmla="*/ 4432211 w 4886325"/>
                <a:gd name="connsiteY1" fmla="*/ 2504628 h 3505200"/>
                <a:gd name="connsiteX2" fmla="*/ 4432211 w 4886325"/>
                <a:gd name="connsiteY2" fmla="*/ 208312 h 3505200"/>
                <a:gd name="connsiteX3" fmla="*/ 4231043 w 4886325"/>
                <a:gd name="connsiteY3" fmla="*/ 7144 h 3505200"/>
                <a:gd name="connsiteX4" fmla="*/ 660121 w 4886325"/>
                <a:gd name="connsiteY4" fmla="*/ 7144 h 3505200"/>
                <a:gd name="connsiteX5" fmla="*/ 458962 w 4886325"/>
                <a:gd name="connsiteY5" fmla="*/ 208312 h 3505200"/>
                <a:gd name="connsiteX6" fmla="*/ 458962 w 4886325"/>
                <a:gd name="connsiteY6" fmla="*/ 2504628 h 3505200"/>
                <a:gd name="connsiteX7" fmla="*/ 24679 w 4886325"/>
                <a:gd name="connsiteY7" fmla="*/ 3050648 h 3505200"/>
                <a:gd name="connsiteX8" fmla="*/ 7144 w 4886325"/>
                <a:gd name="connsiteY8" fmla="*/ 3100788 h 3505200"/>
                <a:gd name="connsiteX9" fmla="*/ 7144 w 4886325"/>
                <a:gd name="connsiteY9" fmla="*/ 3342465 h 3505200"/>
                <a:gd name="connsiteX10" fmla="*/ 167716 w 4886325"/>
                <a:gd name="connsiteY10" fmla="*/ 3502952 h 3505200"/>
                <a:gd name="connsiteX11" fmla="*/ 4723467 w 4886325"/>
                <a:gd name="connsiteY11" fmla="*/ 3502952 h 3505200"/>
                <a:gd name="connsiteX12" fmla="*/ 4883953 w 4886325"/>
                <a:gd name="connsiteY12" fmla="*/ 3342465 h 3505200"/>
                <a:gd name="connsiteX13" fmla="*/ 4883953 w 4886325"/>
                <a:gd name="connsiteY13" fmla="*/ 3100788 h 3505200"/>
                <a:gd name="connsiteX14" fmla="*/ 4866408 w 4886325"/>
                <a:gd name="connsiteY14" fmla="*/ 3050648 h 3505200"/>
                <a:gd name="connsiteX15" fmla="*/ 742798 w 4886325"/>
                <a:gd name="connsiteY15" fmla="*/ 290989 h 3505200"/>
                <a:gd name="connsiteX16" fmla="*/ 4148366 w 4886325"/>
                <a:gd name="connsiteY16" fmla="*/ 290989 h 3505200"/>
                <a:gd name="connsiteX17" fmla="*/ 4148366 w 4886325"/>
                <a:gd name="connsiteY17" fmla="*/ 2220792 h 3505200"/>
                <a:gd name="connsiteX18" fmla="*/ 742798 w 4886325"/>
                <a:gd name="connsiteY18" fmla="*/ 2220792 h 3505200"/>
                <a:gd name="connsiteX19" fmla="*/ 742798 w 4886325"/>
                <a:gd name="connsiteY19" fmla="*/ 290989 h 3505200"/>
                <a:gd name="connsiteX20" fmla="*/ 2903906 w 4886325"/>
                <a:gd name="connsiteY20" fmla="*/ 3312090 h 3505200"/>
                <a:gd name="connsiteX21" fmla="*/ 1987172 w 4886325"/>
                <a:gd name="connsiteY21" fmla="*/ 3312090 h 3505200"/>
                <a:gd name="connsiteX22" fmla="*/ 1987172 w 4886325"/>
                <a:gd name="connsiteY22" fmla="*/ 3069412 h 3505200"/>
                <a:gd name="connsiteX23" fmla="*/ 2903906 w 4886325"/>
                <a:gd name="connsiteY23" fmla="*/ 3069412 h 3505200"/>
                <a:gd name="connsiteX24" fmla="*/ 2903906 w 4886325"/>
                <a:gd name="connsiteY24" fmla="*/ 331209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86325" h="3505200">
                  <a:moveTo>
                    <a:pt x="4866408" y="3050648"/>
                  </a:moveTo>
                  <a:lnTo>
                    <a:pt x="4432211" y="2504628"/>
                  </a:lnTo>
                  <a:lnTo>
                    <a:pt x="4432211" y="208312"/>
                  </a:lnTo>
                  <a:cubicBezTo>
                    <a:pt x="4432211" y="97231"/>
                    <a:pt x="4342124" y="7144"/>
                    <a:pt x="4231043" y="7144"/>
                  </a:cubicBezTo>
                  <a:lnTo>
                    <a:pt x="660121" y="7144"/>
                  </a:lnTo>
                  <a:cubicBezTo>
                    <a:pt x="548964" y="7144"/>
                    <a:pt x="458962" y="97231"/>
                    <a:pt x="458962" y="208312"/>
                  </a:cubicBezTo>
                  <a:lnTo>
                    <a:pt x="458962" y="2504628"/>
                  </a:lnTo>
                  <a:lnTo>
                    <a:pt x="24679" y="3050648"/>
                  </a:lnTo>
                  <a:cubicBezTo>
                    <a:pt x="13402" y="3064888"/>
                    <a:pt x="7144" y="3082509"/>
                    <a:pt x="7144" y="3100788"/>
                  </a:cubicBezTo>
                  <a:lnTo>
                    <a:pt x="7144" y="3342465"/>
                  </a:lnTo>
                  <a:cubicBezTo>
                    <a:pt x="7144" y="3431153"/>
                    <a:pt x="79029" y="3502952"/>
                    <a:pt x="167716" y="3502952"/>
                  </a:cubicBezTo>
                  <a:lnTo>
                    <a:pt x="4723467" y="3502952"/>
                  </a:lnTo>
                  <a:cubicBezTo>
                    <a:pt x="4812068" y="3502952"/>
                    <a:pt x="4883953" y="3431153"/>
                    <a:pt x="4883953" y="3342465"/>
                  </a:cubicBezTo>
                  <a:lnTo>
                    <a:pt x="4883953" y="3100788"/>
                  </a:lnTo>
                  <a:cubicBezTo>
                    <a:pt x="4883944" y="3082509"/>
                    <a:pt x="4877772" y="3064888"/>
                    <a:pt x="4866408" y="3050648"/>
                  </a:cubicBezTo>
                  <a:close/>
                  <a:moveTo>
                    <a:pt x="742798" y="290989"/>
                  </a:moveTo>
                  <a:lnTo>
                    <a:pt x="4148366" y="290989"/>
                  </a:lnTo>
                  <a:lnTo>
                    <a:pt x="4148366" y="2220792"/>
                  </a:lnTo>
                  <a:lnTo>
                    <a:pt x="742798" y="2220792"/>
                  </a:lnTo>
                  <a:lnTo>
                    <a:pt x="742798" y="290989"/>
                  </a:lnTo>
                  <a:close/>
                  <a:moveTo>
                    <a:pt x="2903906" y="3312090"/>
                  </a:moveTo>
                  <a:lnTo>
                    <a:pt x="1987172" y="3312090"/>
                  </a:lnTo>
                  <a:lnTo>
                    <a:pt x="1987172" y="3069412"/>
                  </a:lnTo>
                  <a:lnTo>
                    <a:pt x="2903906" y="3069412"/>
                  </a:lnTo>
                  <a:lnTo>
                    <a:pt x="2903906" y="3312090"/>
                  </a:lnTo>
                  <a:close/>
                </a:path>
              </a:pathLst>
            </a:custGeom>
            <a:grpFill/>
            <a:ln w="9525" cap="flat">
              <a:noFill/>
              <a:prstDash val="solid"/>
              <a:miter/>
            </a:ln>
          </p:spPr>
          <p:txBody>
            <a:bodyPr rtlCol="0" anchor="ctr"/>
            <a:lstStyle/>
            <a:p>
              <a:endParaRPr lang="ja-JP" altLang="en-US"/>
            </a:p>
          </p:txBody>
        </p:sp>
        <p:sp>
          <p:nvSpPr>
            <p:cNvPr id="66" name="フリーフォーム: 図形 65">
              <a:extLst>
                <a:ext uri="{FF2B5EF4-FFF2-40B4-BE49-F238E27FC236}">
                  <a16:creationId xmlns:a16="http://schemas.microsoft.com/office/drawing/2014/main" id="{C35B7318-420A-4287-AC61-46B77711756D}"/>
                </a:ext>
              </a:extLst>
            </p:cNvPr>
            <p:cNvSpPr/>
            <p:nvPr/>
          </p:nvSpPr>
          <p:spPr>
            <a:xfrm>
              <a:off x="4769809" y="2120946"/>
              <a:ext cx="1476375" cy="1476375"/>
            </a:xfrm>
            <a:custGeom>
              <a:avLst/>
              <a:gdLst>
                <a:gd name="connsiteX0" fmla="*/ 1451159 w 1476375"/>
                <a:gd name="connsiteY0" fmla="*/ 548759 h 1476375"/>
                <a:gd name="connsiteX1" fmla="*/ 1411725 w 1476375"/>
                <a:gd name="connsiteY1" fmla="*/ 515003 h 1476375"/>
                <a:gd name="connsiteX2" fmla="*/ 1253210 w 1476375"/>
                <a:gd name="connsiteY2" fmla="*/ 508735 h 1476375"/>
                <a:gd name="connsiteX3" fmla="*/ 1151512 w 1476375"/>
                <a:gd name="connsiteY3" fmla="*/ 355497 h 1476375"/>
                <a:gd name="connsiteX4" fmla="*/ 1207595 w 1476375"/>
                <a:gd name="connsiteY4" fmla="*/ 207021 h 1476375"/>
                <a:gd name="connsiteX5" fmla="*/ 1191698 w 1476375"/>
                <a:gd name="connsiteY5" fmla="*/ 157530 h 1476375"/>
                <a:gd name="connsiteX6" fmla="*/ 1107878 w 1476375"/>
                <a:gd name="connsiteY6" fmla="*/ 101132 h 1476375"/>
                <a:gd name="connsiteX7" fmla="*/ 1056081 w 1476375"/>
                <a:gd name="connsiteY7" fmla="*/ 105161 h 1476375"/>
                <a:gd name="connsiteX8" fmla="*/ 939723 w 1476375"/>
                <a:gd name="connsiteY8" fmla="*/ 212946 h 1476375"/>
                <a:gd name="connsiteX9" fmla="*/ 759320 w 1476375"/>
                <a:gd name="connsiteY9" fmla="*/ 176389 h 1476375"/>
                <a:gd name="connsiteX10" fmla="*/ 694017 w 1476375"/>
                <a:gd name="connsiteY10" fmla="*/ 31714 h 1476375"/>
                <a:gd name="connsiteX11" fmla="*/ 647906 w 1476375"/>
                <a:gd name="connsiteY11" fmla="*/ 7920 h 1476375"/>
                <a:gd name="connsiteX12" fmla="*/ 548675 w 1476375"/>
                <a:gd name="connsiteY12" fmla="*/ 27351 h 1476375"/>
                <a:gd name="connsiteX13" fmla="*/ 514908 w 1476375"/>
                <a:gd name="connsiteY13" fmla="*/ 66709 h 1476375"/>
                <a:gd name="connsiteX14" fmla="*/ 508736 w 1476375"/>
                <a:gd name="connsiteY14" fmla="*/ 225300 h 1476375"/>
                <a:gd name="connsiteX15" fmla="*/ 355412 w 1476375"/>
                <a:gd name="connsiteY15" fmla="*/ 326998 h 1476375"/>
                <a:gd name="connsiteX16" fmla="*/ 206946 w 1476375"/>
                <a:gd name="connsiteY16" fmla="*/ 270915 h 1476375"/>
                <a:gd name="connsiteX17" fmla="*/ 157540 w 1476375"/>
                <a:gd name="connsiteY17" fmla="*/ 286727 h 1476375"/>
                <a:gd name="connsiteX18" fmla="*/ 101057 w 1476375"/>
                <a:gd name="connsiteY18" fmla="*/ 370556 h 1476375"/>
                <a:gd name="connsiteX19" fmla="*/ 105010 w 1476375"/>
                <a:gd name="connsiteY19" fmla="*/ 422429 h 1476375"/>
                <a:gd name="connsiteX20" fmla="*/ 212794 w 1476375"/>
                <a:gd name="connsiteY20" fmla="*/ 538863 h 1476375"/>
                <a:gd name="connsiteX21" fmla="*/ 176314 w 1476375"/>
                <a:gd name="connsiteY21" fmla="*/ 719190 h 1476375"/>
                <a:gd name="connsiteX22" fmla="*/ 31724 w 1476375"/>
                <a:gd name="connsiteY22" fmla="*/ 784494 h 1476375"/>
                <a:gd name="connsiteX23" fmla="*/ 7921 w 1476375"/>
                <a:gd name="connsiteY23" fmla="*/ 830604 h 1476375"/>
                <a:gd name="connsiteX24" fmla="*/ 27276 w 1476375"/>
                <a:gd name="connsiteY24" fmla="*/ 929836 h 1476375"/>
                <a:gd name="connsiteX25" fmla="*/ 66633 w 1476375"/>
                <a:gd name="connsiteY25" fmla="*/ 963602 h 1476375"/>
                <a:gd name="connsiteX26" fmla="*/ 225320 w 1476375"/>
                <a:gd name="connsiteY26" fmla="*/ 969774 h 1476375"/>
                <a:gd name="connsiteX27" fmla="*/ 327094 w 1476375"/>
                <a:gd name="connsiteY27" fmla="*/ 1123012 h 1476375"/>
                <a:gd name="connsiteX28" fmla="*/ 271021 w 1476375"/>
                <a:gd name="connsiteY28" fmla="*/ 1271554 h 1476375"/>
                <a:gd name="connsiteX29" fmla="*/ 286747 w 1476375"/>
                <a:gd name="connsiteY29" fmla="*/ 1321047 h 1476375"/>
                <a:gd name="connsiteX30" fmla="*/ 370490 w 1476375"/>
                <a:gd name="connsiteY30" fmla="*/ 1377377 h 1476375"/>
                <a:gd name="connsiteX31" fmla="*/ 422287 w 1476375"/>
                <a:gd name="connsiteY31" fmla="*/ 1373424 h 1476375"/>
                <a:gd name="connsiteX32" fmla="*/ 538797 w 1476375"/>
                <a:gd name="connsiteY32" fmla="*/ 1265725 h 1476375"/>
                <a:gd name="connsiteX33" fmla="*/ 719048 w 1476375"/>
                <a:gd name="connsiteY33" fmla="*/ 1302120 h 1476375"/>
                <a:gd name="connsiteX34" fmla="*/ 784514 w 1476375"/>
                <a:gd name="connsiteY34" fmla="*/ 1446796 h 1476375"/>
                <a:gd name="connsiteX35" fmla="*/ 830633 w 1476375"/>
                <a:gd name="connsiteY35" fmla="*/ 1470598 h 1476375"/>
                <a:gd name="connsiteX36" fmla="*/ 929856 w 1476375"/>
                <a:gd name="connsiteY36" fmla="*/ 1451244 h 1476375"/>
                <a:gd name="connsiteX37" fmla="*/ 963612 w 1476375"/>
                <a:gd name="connsiteY37" fmla="*/ 1411886 h 1476375"/>
                <a:gd name="connsiteX38" fmla="*/ 969794 w 1476375"/>
                <a:gd name="connsiteY38" fmla="*/ 1253200 h 1476375"/>
                <a:gd name="connsiteX39" fmla="*/ 1123032 w 1476375"/>
                <a:gd name="connsiteY39" fmla="*/ 1151511 h 1476375"/>
                <a:gd name="connsiteX40" fmla="*/ 1271508 w 1476375"/>
                <a:gd name="connsiteY40" fmla="*/ 1207585 h 1476375"/>
                <a:gd name="connsiteX41" fmla="*/ 1321000 w 1476375"/>
                <a:gd name="connsiteY41" fmla="*/ 1191697 h 1476375"/>
                <a:gd name="connsiteX42" fmla="*/ 1377397 w 1476375"/>
                <a:gd name="connsiteY42" fmla="*/ 1108039 h 1476375"/>
                <a:gd name="connsiteX43" fmla="*/ 1373454 w 1476375"/>
                <a:gd name="connsiteY43" fmla="*/ 1056080 h 1476375"/>
                <a:gd name="connsiteX44" fmla="*/ 1265659 w 1476375"/>
                <a:gd name="connsiteY44" fmla="*/ 939646 h 1476375"/>
                <a:gd name="connsiteX45" fmla="*/ 1302140 w 1476375"/>
                <a:gd name="connsiteY45" fmla="*/ 759395 h 1476375"/>
                <a:gd name="connsiteX46" fmla="*/ 1446815 w 1476375"/>
                <a:gd name="connsiteY46" fmla="*/ 694016 h 1476375"/>
                <a:gd name="connsiteX47" fmla="*/ 1470609 w 1476375"/>
                <a:gd name="connsiteY47" fmla="*/ 647896 h 1476375"/>
                <a:gd name="connsiteX48" fmla="*/ 1451159 w 1476375"/>
                <a:gd name="connsiteY48" fmla="*/ 548759 h 1476375"/>
                <a:gd name="connsiteX49" fmla="*/ 795134 w 1476375"/>
                <a:gd name="connsiteY49" fmla="*/ 1025200 h 1476375"/>
                <a:gd name="connsiteX50" fmla="*/ 453405 w 1476375"/>
                <a:gd name="connsiteY50" fmla="*/ 795133 h 1476375"/>
                <a:gd name="connsiteX51" fmla="*/ 683396 w 1476375"/>
                <a:gd name="connsiteY51" fmla="*/ 453328 h 1476375"/>
                <a:gd name="connsiteX52" fmla="*/ 1025286 w 1476375"/>
                <a:gd name="connsiteY52" fmla="*/ 683395 h 1476375"/>
                <a:gd name="connsiteX53" fmla="*/ 795134 w 1476375"/>
                <a:gd name="connsiteY53" fmla="*/ 1025200 h 1476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76375" h="1476375">
                  <a:moveTo>
                    <a:pt x="1451159" y="548759"/>
                  </a:moveTo>
                  <a:cubicBezTo>
                    <a:pt x="1447453" y="529662"/>
                    <a:pt x="1431156" y="515669"/>
                    <a:pt x="1411725" y="515003"/>
                  </a:cubicBezTo>
                  <a:lnTo>
                    <a:pt x="1253210" y="508735"/>
                  </a:lnTo>
                  <a:cubicBezTo>
                    <a:pt x="1227521" y="451585"/>
                    <a:pt x="1193012" y="400046"/>
                    <a:pt x="1151512" y="355497"/>
                  </a:cubicBezTo>
                  <a:lnTo>
                    <a:pt x="1207595" y="207021"/>
                  </a:lnTo>
                  <a:cubicBezTo>
                    <a:pt x="1214424" y="188829"/>
                    <a:pt x="1207671" y="168407"/>
                    <a:pt x="1191698" y="157530"/>
                  </a:cubicBezTo>
                  <a:lnTo>
                    <a:pt x="1107878" y="101132"/>
                  </a:lnTo>
                  <a:cubicBezTo>
                    <a:pt x="1091895" y="90340"/>
                    <a:pt x="1070321" y="91817"/>
                    <a:pt x="1056081" y="105161"/>
                  </a:cubicBezTo>
                  <a:lnTo>
                    <a:pt x="939723" y="212946"/>
                  </a:lnTo>
                  <a:cubicBezTo>
                    <a:pt x="882821" y="191124"/>
                    <a:pt x="822051" y="178523"/>
                    <a:pt x="759320" y="176389"/>
                  </a:cubicBezTo>
                  <a:lnTo>
                    <a:pt x="694017" y="31714"/>
                  </a:lnTo>
                  <a:cubicBezTo>
                    <a:pt x="685939" y="14093"/>
                    <a:pt x="666756" y="4206"/>
                    <a:pt x="647906" y="7920"/>
                  </a:cubicBezTo>
                  <a:lnTo>
                    <a:pt x="548675" y="27351"/>
                  </a:lnTo>
                  <a:cubicBezTo>
                    <a:pt x="529653" y="31047"/>
                    <a:pt x="515651" y="47363"/>
                    <a:pt x="514908" y="66709"/>
                  </a:cubicBezTo>
                  <a:lnTo>
                    <a:pt x="508736" y="225300"/>
                  </a:lnTo>
                  <a:cubicBezTo>
                    <a:pt x="451510" y="250903"/>
                    <a:pt x="399884" y="285498"/>
                    <a:pt x="355412" y="326998"/>
                  </a:cubicBezTo>
                  <a:lnTo>
                    <a:pt x="206946" y="270915"/>
                  </a:lnTo>
                  <a:cubicBezTo>
                    <a:pt x="188753" y="264086"/>
                    <a:pt x="168246" y="270839"/>
                    <a:pt x="157540" y="286727"/>
                  </a:cubicBezTo>
                  <a:lnTo>
                    <a:pt x="101057" y="370556"/>
                  </a:lnTo>
                  <a:cubicBezTo>
                    <a:pt x="90351" y="386606"/>
                    <a:pt x="91760" y="408104"/>
                    <a:pt x="105010" y="422429"/>
                  </a:cubicBezTo>
                  <a:lnTo>
                    <a:pt x="212794" y="538863"/>
                  </a:lnTo>
                  <a:cubicBezTo>
                    <a:pt x="191144" y="595680"/>
                    <a:pt x="178542" y="656535"/>
                    <a:pt x="176314" y="719190"/>
                  </a:cubicBezTo>
                  <a:lnTo>
                    <a:pt x="31724" y="784494"/>
                  </a:lnTo>
                  <a:cubicBezTo>
                    <a:pt x="14017" y="792571"/>
                    <a:pt x="4216" y="811668"/>
                    <a:pt x="7921" y="830604"/>
                  </a:cubicBezTo>
                  <a:lnTo>
                    <a:pt x="27276" y="929836"/>
                  </a:lnTo>
                  <a:cubicBezTo>
                    <a:pt x="30991" y="948933"/>
                    <a:pt x="47288" y="962773"/>
                    <a:pt x="66633" y="963602"/>
                  </a:cubicBezTo>
                  <a:lnTo>
                    <a:pt x="225320" y="969774"/>
                  </a:lnTo>
                  <a:cubicBezTo>
                    <a:pt x="250847" y="1027000"/>
                    <a:pt x="285423" y="1078549"/>
                    <a:pt x="327094" y="1123012"/>
                  </a:cubicBezTo>
                  <a:lnTo>
                    <a:pt x="271021" y="1271554"/>
                  </a:lnTo>
                  <a:cubicBezTo>
                    <a:pt x="264182" y="1289747"/>
                    <a:pt x="270678" y="1310178"/>
                    <a:pt x="286747" y="1321047"/>
                  </a:cubicBezTo>
                  <a:lnTo>
                    <a:pt x="370490" y="1377377"/>
                  </a:lnTo>
                  <a:cubicBezTo>
                    <a:pt x="386626" y="1388160"/>
                    <a:pt x="408047" y="1386759"/>
                    <a:pt x="422287" y="1373424"/>
                  </a:cubicBezTo>
                  <a:lnTo>
                    <a:pt x="538797" y="1265725"/>
                  </a:lnTo>
                  <a:cubicBezTo>
                    <a:pt x="595700" y="1287375"/>
                    <a:pt x="656545" y="1299977"/>
                    <a:pt x="719048" y="1302120"/>
                  </a:cubicBezTo>
                  <a:lnTo>
                    <a:pt x="784514" y="1446796"/>
                  </a:lnTo>
                  <a:cubicBezTo>
                    <a:pt x="792495" y="1464417"/>
                    <a:pt x="811603" y="1474304"/>
                    <a:pt x="830633" y="1470598"/>
                  </a:cubicBezTo>
                  <a:lnTo>
                    <a:pt x="929856" y="1451244"/>
                  </a:lnTo>
                  <a:cubicBezTo>
                    <a:pt x="948791" y="1447529"/>
                    <a:pt x="962793" y="1431232"/>
                    <a:pt x="963612" y="1411886"/>
                  </a:cubicBezTo>
                  <a:lnTo>
                    <a:pt x="969794" y="1253200"/>
                  </a:lnTo>
                  <a:cubicBezTo>
                    <a:pt x="1026849" y="1227673"/>
                    <a:pt x="1078484" y="1193097"/>
                    <a:pt x="1123032" y="1151511"/>
                  </a:cubicBezTo>
                  <a:lnTo>
                    <a:pt x="1271508" y="1207585"/>
                  </a:lnTo>
                  <a:cubicBezTo>
                    <a:pt x="1289701" y="1214509"/>
                    <a:pt x="1310208" y="1207756"/>
                    <a:pt x="1321000" y="1191697"/>
                  </a:cubicBezTo>
                  <a:lnTo>
                    <a:pt x="1377397" y="1108039"/>
                  </a:lnTo>
                  <a:cubicBezTo>
                    <a:pt x="1388189" y="1091980"/>
                    <a:pt x="1386617" y="1070482"/>
                    <a:pt x="1373454" y="1056080"/>
                  </a:cubicBezTo>
                  <a:lnTo>
                    <a:pt x="1265659" y="939646"/>
                  </a:lnTo>
                  <a:cubicBezTo>
                    <a:pt x="1287405" y="882830"/>
                    <a:pt x="1299921" y="821974"/>
                    <a:pt x="1302140" y="759395"/>
                  </a:cubicBezTo>
                  <a:lnTo>
                    <a:pt x="1446815" y="694016"/>
                  </a:lnTo>
                  <a:cubicBezTo>
                    <a:pt x="1464437" y="685948"/>
                    <a:pt x="1474324" y="666927"/>
                    <a:pt x="1470609" y="647896"/>
                  </a:cubicBezTo>
                  <a:lnTo>
                    <a:pt x="1451159" y="548759"/>
                  </a:lnTo>
                  <a:close/>
                  <a:moveTo>
                    <a:pt x="795134" y="1025200"/>
                  </a:moveTo>
                  <a:cubicBezTo>
                    <a:pt x="637276" y="1056089"/>
                    <a:pt x="484124" y="952991"/>
                    <a:pt x="453405" y="795133"/>
                  </a:cubicBezTo>
                  <a:cubicBezTo>
                    <a:pt x="422440" y="637285"/>
                    <a:pt x="525538" y="484208"/>
                    <a:pt x="683396" y="453328"/>
                  </a:cubicBezTo>
                  <a:cubicBezTo>
                    <a:pt x="841244" y="422534"/>
                    <a:pt x="994321" y="525547"/>
                    <a:pt x="1025286" y="683395"/>
                  </a:cubicBezTo>
                  <a:cubicBezTo>
                    <a:pt x="1055985" y="841253"/>
                    <a:pt x="952973" y="994406"/>
                    <a:pt x="795134" y="1025200"/>
                  </a:cubicBezTo>
                  <a:close/>
                </a:path>
              </a:pathLst>
            </a:custGeom>
            <a:grpFill/>
            <a:ln w="9525" cap="flat">
              <a:noFill/>
              <a:prstDash val="solid"/>
              <a:miter/>
            </a:ln>
          </p:spPr>
          <p:txBody>
            <a:bodyPr rtlCol="0" anchor="ctr"/>
            <a:lstStyle/>
            <a:p>
              <a:endParaRPr lang="ja-JP" altLang="en-US"/>
            </a:p>
          </p:txBody>
        </p:sp>
        <p:sp>
          <p:nvSpPr>
            <p:cNvPr id="67" name="フリーフォーム: 図形 66">
              <a:extLst>
                <a:ext uri="{FF2B5EF4-FFF2-40B4-BE49-F238E27FC236}">
                  <a16:creationId xmlns:a16="http://schemas.microsoft.com/office/drawing/2014/main" id="{4F3FEE69-B476-4C57-AB77-D7430CA26BD0}"/>
                </a:ext>
              </a:extLst>
            </p:cNvPr>
            <p:cNvSpPr/>
            <p:nvPr/>
          </p:nvSpPr>
          <p:spPr>
            <a:xfrm>
              <a:off x="3718369" y="2630599"/>
              <a:ext cx="1104900" cy="1104900"/>
            </a:xfrm>
            <a:custGeom>
              <a:avLst/>
              <a:gdLst>
                <a:gd name="connsiteX0" fmla="*/ 1083326 w 1104900"/>
                <a:gd name="connsiteY0" fmla="*/ 530958 h 1104900"/>
                <a:gd name="connsiteX1" fmla="*/ 970931 w 1104900"/>
                <a:gd name="connsiteY1" fmla="*/ 494553 h 1104900"/>
                <a:gd name="connsiteX2" fmla="*/ 929012 w 1104900"/>
                <a:gd name="connsiteY2" fmla="*/ 364118 h 1104900"/>
                <a:gd name="connsiteX3" fmla="*/ 999097 w 1104900"/>
                <a:gd name="connsiteY3" fmla="*/ 269011 h 1104900"/>
                <a:gd name="connsiteX4" fmla="*/ 997697 w 1104900"/>
                <a:gd name="connsiteY4" fmla="*/ 230396 h 1104900"/>
                <a:gd name="connsiteX5" fmla="*/ 949024 w 1104900"/>
                <a:gd name="connsiteY5" fmla="*/ 172923 h 1104900"/>
                <a:gd name="connsiteX6" fmla="*/ 911067 w 1104900"/>
                <a:gd name="connsiteY6" fmla="*/ 165512 h 1104900"/>
                <a:gd name="connsiteX7" fmla="*/ 805834 w 1104900"/>
                <a:gd name="connsiteY7" fmla="*/ 219281 h 1104900"/>
                <a:gd name="connsiteX8" fmla="*/ 684124 w 1104900"/>
                <a:gd name="connsiteY8" fmla="*/ 156616 h 1104900"/>
                <a:gd name="connsiteX9" fmla="*/ 666255 w 1104900"/>
                <a:gd name="connsiteY9" fmla="*/ 39849 h 1104900"/>
                <a:gd name="connsiteX10" fmla="*/ 638099 w 1104900"/>
                <a:gd name="connsiteY10" fmla="*/ 13426 h 1104900"/>
                <a:gd name="connsiteX11" fmla="*/ 563004 w 1104900"/>
                <a:gd name="connsiteY11" fmla="*/ 7245 h 1104900"/>
                <a:gd name="connsiteX12" fmla="*/ 530895 w 1104900"/>
                <a:gd name="connsiteY12" fmla="*/ 28819 h 1104900"/>
                <a:gd name="connsiteX13" fmla="*/ 494491 w 1104900"/>
                <a:gd name="connsiteY13" fmla="*/ 141138 h 1104900"/>
                <a:gd name="connsiteX14" fmla="*/ 364141 w 1104900"/>
                <a:gd name="connsiteY14" fmla="*/ 183048 h 1104900"/>
                <a:gd name="connsiteX15" fmla="*/ 268948 w 1104900"/>
                <a:gd name="connsiteY15" fmla="*/ 112972 h 1104900"/>
                <a:gd name="connsiteX16" fmla="*/ 230334 w 1104900"/>
                <a:gd name="connsiteY16" fmla="*/ 114458 h 1104900"/>
                <a:gd name="connsiteX17" fmla="*/ 172936 w 1104900"/>
                <a:gd name="connsiteY17" fmla="*/ 163045 h 1104900"/>
                <a:gd name="connsiteX18" fmla="*/ 165450 w 1104900"/>
                <a:gd name="connsiteY18" fmla="*/ 201002 h 1104900"/>
                <a:gd name="connsiteX19" fmla="*/ 219133 w 1104900"/>
                <a:gd name="connsiteY19" fmla="*/ 306234 h 1104900"/>
                <a:gd name="connsiteX20" fmla="*/ 156630 w 1104900"/>
                <a:gd name="connsiteY20" fmla="*/ 428021 h 1104900"/>
                <a:gd name="connsiteX21" fmla="*/ 39777 w 1104900"/>
                <a:gd name="connsiteY21" fmla="*/ 445804 h 1104900"/>
                <a:gd name="connsiteX22" fmla="*/ 13431 w 1104900"/>
                <a:gd name="connsiteY22" fmla="*/ 473960 h 1104900"/>
                <a:gd name="connsiteX23" fmla="*/ 7258 w 1104900"/>
                <a:gd name="connsiteY23" fmla="*/ 549055 h 1104900"/>
                <a:gd name="connsiteX24" fmla="*/ 28585 w 1104900"/>
                <a:gd name="connsiteY24" fmla="*/ 581174 h 1104900"/>
                <a:gd name="connsiteX25" fmla="*/ 141151 w 1104900"/>
                <a:gd name="connsiteY25" fmla="*/ 617569 h 1104900"/>
                <a:gd name="connsiteX26" fmla="*/ 183061 w 1104900"/>
                <a:gd name="connsiteY26" fmla="*/ 747918 h 1104900"/>
                <a:gd name="connsiteX27" fmla="*/ 112986 w 1104900"/>
                <a:gd name="connsiteY27" fmla="*/ 843111 h 1104900"/>
                <a:gd name="connsiteX28" fmla="*/ 114386 w 1104900"/>
                <a:gd name="connsiteY28" fmla="*/ 881811 h 1104900"/>
                <a:gd name="connsiteX29" fmla="*/ 162973 w 1104900"/>
                <a:gd name="connsiteY29" fmla="*/ 939123 h 1104900"/>
                <a:gd name="connsiteX30" fmla="*/ 201007 w 1104900"/>
                <a:gd name="connsiteY30" fmla="*/ 946696 h 1104900"/>
                <a:gd name="connsiteX31" fmla="*/ 306162 w 1104900"/>
                <a:gd name="connsiteY31" fmla="*/ 893013 h 1104900"/>
                <a:gd name="connsiteX32" fmla="*/ 427949 w 1104900"/>
                <a:gd name="connsiteY32" fmla="*/ 955420 h 1104900"/>
                <a:gd name="connsiteX33" fmla="*/ 445732 w 1104900"/>
                <a:gd name="connsiteY33" fmla="*/ 1072273 h 1104900"/>
                <a:gd name="connsiteX34" fmla="*/ 473888 w 1104900"/>
                <a:gd name="connsiteY34" fmla="*/ 1098705 h 1104900"/>
                <a:gd name="connsiteX35" fmla="*/ 549069 w 1104900"/>
                <a:gd name="connsiteY35" fmla="*/ 1104791 h 1104900"/>
                <a:gd name="connsiteX36" fmla="*/ 581102 w 1104900"/>
                <a:gd name="connsiteY36" fmla="*/ 1083465 h 1104900"/>
                <a:gd name="connsiteX37" fmla="*/ 617497 w 1104900"/>
                <a:gd name="connsiteY37" fmla="*/ 970898 h 1104900"/>
                <a:gd name="connsiteX38" fmla="*/ 747932 w 1104900"/>
                <a:gd name="connsiteY38" fmla="*/ 929065 h 1104900"/>
                <a:gd name="connsiteX39" fmla="*/ 843039 w 1104900"/>
                <a:gd name="connsiteY39" fmla="*/ 999150 h 1104900"/>
                <a:gd name="connsiteX40" fmla="*/ 881654 w 1104900"/>
                <a:gd name="connsiteY40" fmla="*/ 997835 h 1104900"/>
                <a:gd name="connsiteX41" fmla="*/ 939137 w 1104900"/>
                <a:gd name="connsiteY41" fmla="*/ 949086 h 1104900"/>
                <a:gd name="connsiteX42" fmla="*/ 946709 w 1104900"/>
                <a:gd name="connsiteY42" fmla="*/ 911215 h 1104900"/>
                <a:gd name="connsiteX43" fmla="*/ 892855 w 1104900"/>
                <a:gd name="connsiteY43" fmla="*/ 805897 h 1104900"/>
                <a:gd name="connsiteX44" fmla="*/ 955348 w 1104900"/>
                <a:gd name="connsiteY44" fmla="*/ 684110 h 1104900"/>
                <a:gd name="connsiteX45" fmla="*/ 1072201 w 1104900"/>
                <a:gd name="connsiteY45" fmla="*/ 666318 h 1104900"/>
                <a:gd name="connsiteX46" fmla="*/ 1098633 w 1104900"/>
                <a:gd name="connsiteY46" fmla="*/ 638152 h 1104900"/>
                <a:gd name="connsiteX47" fmla="*/ 1104805 w 1104900"/>
                <a:gd name="connsiteY47" fmla="*/ 563057 h 1104900"/>
                <a:gd name="connsiteX48" fmla="*/ 1083326 w 1104900"/>
                <a:gd name="connsiteY48" fmla="*/ 530958 h 1104900"/>
                <a:gd name="connsiteX49" fmla="*/ 536315 w 1104900"/>
                <a:gd name="connsiteY49" fmla="*/ 797744 h 1104900"/>
                <a:gd name="connsiteX50" fmla="*/ 314316 w 1104900"/>
                <a:gd name="connsiteY50" fmla="*/ 536301 h 1104900"/>
                <a:gd name="connsiteX51" fmla="*/ 575758 w 1104900"/>
                <a:gd name="connsiteY51" fmla="*/ 314302 h 1104900"/>
                <a:gd name="connsiteX52" fmla="*/ 797672 w 1104900"/>
                <a:gd name="connsiteY52" fmla="*/ 575744 h 1104900"/>
                <a:gd name="connsiteX53" fmla="*/ 536315 w 1104900"/>
                <a:gd name="connsiteY53" fmla="*/ 797744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104900" h="1104900">
                  <a:moveTo>
                    <a:pt x="1083326" y="530958"/>
                  </a:moveTo>
                  <a:lnTo>
                    <a:pt x="970931" y="494553"/>
                  </a:lnTo>
                  <a:cubicBezTo>
                    <a:pt x="964016" y="448357"/>
                    <a:pt x="949767" y="404390"/>
                    <a:pt x="929012" y="364118"/>
                  </a:cubicBezTo>
                  <a:lnTo>
                    <a:pt x="999097" y="269011"/>
                  </a:lnTo>
                  <a:cubicBezTo>
                    <a:pt x="1007660" y="257314"/>
                    <a:pt x="1007003" y="241426"/>
                    <a:pt x="997697" y="230396"/>
                  </a:cubicBezTo>
                  <a:lnTo>
                    <a:pt x="949024" y="172923"/>
                  </a:lnTo>
                  <a:cubicBezTo>
                    <a:pt x="939727" y="162131"/>
                    <a:pt x="924068" y="158845"/>
                    <a:pt x="911067" y="165512"/>
                  </a:cubicBezTo>
                  <a:lnTo>
                    <a:pt x="805834" y="219281"/>
                  </a:lnTo>
                  <a:cubicBezTo>
                    <a:pt x="769439" y="192192"/>
                    <a:pt x="728425" y="171027"/>
                    <a:pt x="684124" y="156616"/>
                  </a:cubicBezTo>
                  <a:lnTo>
                    <a:pt x="666255" y="39849"/>
                  </a:lnTo>
                  <a:cubicBezTo>
                    <a:pt x="664112" y="25523"/>
                    <a:pt x="652425" y="14569"/>
                    <a:pt x="638099" y="13426"/>
                  </a:cubicBezTo>
                  <a:lnTo>
                    <a:pt x="563004" y="7245"/>
                  </a:lnTo>
                  <a:cubicBezTo>
                    <a:pt x="548764" y="6092"/>
                    <a:pt x="535344" y="14903"/>
                    <a:pt x="530895" y="28819"/>
                  </a:cubicBezTo>
                  <a:lnTo>
                    <a:pt x="494491" y="141138"/>
                  </a:lnTo>
                  <a:cubicBezTo>
                    <a:pt x="448295" y="148053"/>
                    <a:pt x="404327" y="162302"/>
                    <a:pt x="364141" y="183048"/>
                  </a:cubicBezTo>
                  <a:lnTo>
                    <a:pt x="268948" y="112972"/>
                  </a:lnTo>
                  <a:cubicBezTo>
                    <a:pt x="257252" y="104333"/>
                    <a:pt x="241288" y="105067"/>
                    <a:pt x="230334" y="114458"/>
                  </a:cubicBezTo>
                  <a:lnTo>
                    <a:pt x="172936" y="163045"/>
                  </a:lnTo>
                  <a:cubicBezTo>
                    <a:pt x="162068" y="172427"/>
                    <a:pt x="158858" y="187991"/>
                    <a:pt x="165450" y="201002"/>
                  </a:cubicBezTo>
                  <a:lnTo>
                    <a:pt x="219133" y="306234"/>
                  </a:lnTo>
                  <a:cubicBezTo>
                    <a:pt x="192215" y="342553"/>
                    <a:pt x="170879" y="383720"/>
                    <a:pt x="156630" y="428021"/>
                  </a:cubicBezTo>
                  <a:lnTo>
                    <a:pt x="39777" y="445804"/>
                  </a:lnTo>
                  <a:cubicBezTo>
                    <a:pt x="25451" y="447947"/>
                    <a:pt x="14583" y="459711"/>
                    <a:pt x="13431" y="473960"/>
                  </a:cubicBezTo>
                  <a:lnTo>
                    <a:pt x="7258" y="549055"/>
                  </a:lnTo>
                  <a:cubicBezTo>
                    <a:pt x="6020" y="563381"/>
                    <a:pt x="14917" y="576640"/>
                    <a:pt x="28585" y="581174"/>
                  </a:cubicBezTo>
                  <a:lnTo>
                    <a:pt x="141151" y="617569"/>
                  </a:lnTo>
                  <a:cubicBezTo>
                    <a:pt x="147981" y="663765"/>
                    <a:pt x="162316" y="707732"/>
                    <a:pt x="183061" y="747918"/>
                  </a:cubicBezTo>
                  <a:lnTo>
                    <a:pt x="112986" y="843111"/>
                  </a:lnTo>
                  <a:cubicBezTo>
                    <a:pt x="104423" y="854808"/>
                    <a:pt x="105090" y="870772"/>
                    <a:pt x="114386" y="881811"/>
                  </a:cubicBezTo>
                  <a:lnTo>
                    <a:pt x="162973" y="939123"/>
                  </a:lnTo>
                  <a:cubicBezTo>
                    <a:pt x="172355" y="950077"/>
                    <a:pt x="187995" y="953277"/>
                    <a:pt x="201007" y="946696"/>
                  </a:cubicBezTo>
                  <a:lnTo>
                    <a:pt x="306162" y="893013"/>
                  </a:lnTo>
                  <a:cubicBezTo>
                    <a:pt x="342481" y="919854"/>
                    <a:pt x="383648" y="941266"/>
                    <a:pt x="427949" y="955420"/>
                  </a:cubicBezTo>
                  <a:lnTo>
                    <a:pt x="445732" y="1072273"/>
                  </a:lnTo>
                  <a:cubicBezTo>
                    <a:pt x="447961" y="1086599"/>
                    <a:pt x="459639" y="1097553"/>
                    <a:pt x="473888" y="1098705"/>
                  </a:cubicBezTo>
                  <a:lnTo>
                    <a:pt x="549069" y="1104791"/>
                  </a:lnTo>
                  <a:cubicBezTo>
                    <a:pt x="563309" y="1106030"/>
                    <a:pt x="576654" y="1097133"/>
                    <a:pt x="581102" y="1083465"/>
                  </a:cubicBezTo>
                  <a:lnTo>
                    <a:pt x="617497" y="970898"/>
                  </a:lnTo>
                  <a:cubicBezTo>
                    <a:pt x="663693" y="964155"/>
                    <a:pt x="707746" y="949820"/>
                    <a:pt x="747932" y="929065"/>
                  </a:cubicBezTo>
                  <a:lnTo>
                    <a:pt x="843039" y="999150"/>
                  </a:lnTo>
                  <a:cubicBezTo>
                    <a:pt x="854736" y="1007713"/>
                    <a:pt x="870700" y="1006970"/>
                    <a:pt x="881654" y="997835"/>
                  </a:cubicBezTo>
                  <a:lnTo>
                    <a:pt x="939137" y="949086"/>
                  </a:lnTo>
                  <a:cubicBezTo>
                    <a:pt x="950005" y="939866"/>
                    <a:pt x="953205" y="924131"/>
                    <a:pt x="946709" y="911215"/>
                  </a:cubicBezTo>
                  <a:lnTo>
                    <a:pt x="892855" y="805897"/>
                  </a:lnTo>
                  <a:cubicBezTo>
                    <a:pt x="919858" y="769502"/>
                    <a:pt x="941194" y="728487"/>
                    <a:pt x="955348" y="684110"/>
                  </a:cubicBezTo>
                  <a:lnTo>
                    <a:pt x="1072201" y="666318"/>
                  </a:lnTo>
                  <a:cubicBezTo>
                    <a:pt x="1086613" y="664098"/>
                    <a:pt x="1097481" y="652402"/>
                    <a:pt x="1098633" y="638152"/>
                  </a:cubicBezTo>
                  <a:lnTo>
                    <a:pt x="1104805" y="563057"/>
                  </a:lnTo>
                  <a:cubicBezTo>
                    <a:pt x="1105967" y="548741"/>
                    <a:pt x="1097157" y="535482"/>
                    <a:pt x="1083326" y="530958"/>
                  </a:cubicBezTo>
                  <a:close/>
                  <a:moveTo>
                    <a:pt x="536315" y="797744"/>
                  </a:moveTo>
                  <a:cubicBezTo>
                    <a:pt x="402927" y="786875"/>
                    <a:pt x="303534" y="669709"/>
                    <a:pt x="314316" y="536301"/>
                  </a:cubicBezTo>
                  <a:cubicBezTo>
                    <a:pt x="325270" y="402818"/>
                    <a:pt x="442361" y="303520"/>
                    <a:pt x="575758" y="314302"/>
                  </a:cubicBezTo>
                  <a:cubicBezTo>
                    <a:pt x="709242" y="325256"/>
                    <a:pt x="808625" y="442347"/>
                    <a:pt x="797672" y="575744"/>
                  </a:cubicBezTo>
                  <a:cubicBezTo>
                    <a:pt x="786804" y="709314"/>
                    <a:pt x="669713" y="808612"/>
                    <a:pt x="536315" y="797744"/>
                  </a:cubicBezTo>
                  <a:close/>
                </a:path>
              </a:pathLst>
            </a:custGeom>
            <a:grpFill/>
            <a:ln w="9525" cap="flat">
              <a:noFill/>
              <a:prstDash val="solid"/>
              <a:miter/>
            </a:ln>
          </p:spPr>
          <p:txBody>
            <a:bodyPr rtlCol="0" anchor="ctr"/>
            <a:lstStyle/>
            <a:p>
              <a:endParaRPr lang="ja-JP" altLang="en-US"/>
            </a:p>
          </p:txBody>
        </p:sp>
      </p:grpSp>
      <p:grpSp>
        <p:nvGrpSpPr>
          <p:cNvPr id="68" name="グループ化 67">
            <a:extLst>
              <a:ext uri="{FF2B5EF4-FFF2-40B4-BE49-F238E27FC236}">
                <a16:creationId xmlns:a16="http://schemas.microsoft.com/office/drawing/2014/main" id="{5886E236-6591-4A58-8893-10B0C0B9CD63}"/>
              </a:ext>
            </a:extLst>
          </p:cNvPr>
          <p:cNvGrpSpPr/>
          <p:nvPr/>
        </p:nvGrpSpPr>
        <p:grpSpPr>
          <a:xfrm>
            <a:off x="3649740" y="5741088"/>
            <a:ext cx="439164" cy="366455"/>
            <a:chOff x="3834199" y="5741088"/>
            <a:chExt cx="439164" cy="366455"/>
          </a:xfrm>
        </p:grpSpPr>
        <p:pic>
          <p:nvPicPr>
            <p:cNvPr id="69" name="グラフィックス 68">
              <a:extLst>
                <a:ext uri="{FF2B5EF4-FFF2-40B4-BE49-F238E27FC236}">
                  <a16:creationId xmlns:a16="http://schemas.microsoft.com/office/drawing/2014/main" id="{33836BC5-276C-4246-A628-B2EE849110C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4199" y="5741088"/>
              <a:ext cx="429731" cy="208192"/>
            </a:xfrm>
            <a:prstGeom prst="rect">
              <a:avLst/>
            </a:prstGeom>
          </p:spPr>
        </p:pic>
        <p:pic>
          <p:nvPicPr>
            <p:cNvPr id="70" name="グラフィックス 69">
              <a:extLst>
                <a:ext uri="{FF2B5EF4-FFF2-40B4-BE49-F238E27FC236}">
                  <a16:creationId xmlns:a16="http://schemas.microsoft.com/office/drawing/2014/main" id="{49E38350-1830-433A-B72F-411F050B41B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43632" y="5899351"/>
              <a:ext cx="429731" cy="208192"/>
            </a:xfrm>
            <a:prstGeom prst="rect">
              <a:avLst/>
            </a:prstGeom>
          </p:spPr>
        </p:pic>
      </p:grpSp>
      <p:grpSp>
        <p:nvGrpSpPr>
          <p:cNvPr id="71" name="グループ化 70">
            <a:extLst>
              <a:ext uri="{FF2B5EF4-FFF2-40B4-BE49-F238E27FC236}">
                <a16:creationId xmlns:a16="http://schemas.microsoft.com/office/drawing/2014/main" id="{85BEA370-1DBF-4354-9ABC-6E4E4DF0FE94}"/>
              </a:ext>
            </a:extLst>
          </p:cNvPr>
          <p:cNvGrpSpPr/>
          <p:nvPr/>
        </p:nvGrpSpPr>
        <p:grpSpPr>
          <a:xfrm>
            <a:off x="6609184" y="5733256"/>
            <a:ext cx="439164" cy="366455"/>
            <a:chOff x="3834199" y="5741088"/>
            <a:chExt cx="439164" cy="366455"/>
          </a:xfrm>
        </p:grpSpPr>
        <p:pic>
          <p:nvPicPr>
            <p:cNvPr id="72" name="グラフィックス 71">
              <a:extLst>
                <a:ext uri="{FF2B5EF4-FFF2-40B4-BE49-F238E27FC236}">
                  <a16:creationId xmlns:a16="http://schemas.microsoft.com/office/drawing/2014/main" id="{9F90F965-0DBD-49AE-B78B-EEC5CF4B1B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34199" y="5741088"/>
              <a:ext cx="429731" cy="208192"/>
            </a:xfrm>
            <a:prstGeom prst="rect">
              <a:avLst/>
            </a:prstGeom>
          </p:spPr>
        </p:pic>
        <p:pic>
          <p:nvPicPr>
            <p:cNvPr id="73" name="グラフィックス 72">
              <a:extLst>
                <a:ext uri="{FF2B5EF4-FFF2-40B4-BE49-F238E27FC236}">
                  <a16:creationId xmlns:a16="http://schemas.microsoft.com/office/drawing/2014/main" id="{B80525F5-360B-4D3D-A301-B479E4EE815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43632" y="5899351"/>
              <a:ext cx="429731" cy="208192"/>
            </a:xfrm>
            <a:prstGeom prst="rect">
              <a:avLst/>
            </a:prstGeom>
          </p:spPr>
        </p:pic>
      </p:grpSp>
      <p:sp>
        <p:nvSpPr>
          <p:cNvPr id="74" name="正方形/長方形 73">
            <a:extLst>
              <a:ext uri="{FF2B5EF4-FFF2-40B4-BE49-F238E27FC236}">
                <a16:creationId xmlns:a16="http://schemas.microsoft.com/office/drawing/2014/main" id="{464E94A9-F7C3-42ED-919B-63432AA22E31}"/>
              </a:ext>
            </a:extLst>
          </p:cNvPr>
          <p:cNvSpPr/>
          <p:nvPr/>
        </p:nvSpPr>
        <p:spPr bwMode="auto">
          <a:xfrm>
            <a:off x="6464342" y="2616402"/>
            <a:ext cx="3252449" cy="830997"/>
          </a:xfrm>
          <a:prstGeom prst="rect">
            <a:avLst/>
          </a:prstGeom>
          <a:noFill/>
          <a:ln>
            <a:no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eaLnBrk="1" hangingPunct="1">
              <a:defRPr/>
            </a:pP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あらかじめ指定していたフォルダにスキャンした画像と</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OCR</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変換したデータを格納。</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OCR</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でテキスト化したデータを申請書アプリの画面に自動入力。</a:t>
            </a:r>
          </a:p>
        </p:txBody>
      </p:sp>
      <p:sp>
        <p:nvSpPr>
          <p:cNvPr id="75" name="四角形: 角を丸くする 74">
            <a:extLst>
              <a:ext uri="{FF2B5EF4-FFF2-40B4-BE49-F238E27FC236}">
                <a16:creationId xmlns:a16="http://schemas.microsoft.com/office/drawing/2014/main" id="{1348058A-E8C7-4891-9C9A-8FD0A8103EC2}"/>
              </a:ext>
            </a:extLst>
          </p:cNvPr>
          <p:cNvSpPr/>
          <p:nvPr/>
        </p:nvSpPr>
        <p:spPr bwMode="auto">
          <a:xfrm>
            <a:off x="5120646" y="4098531"/>
            <a:ext cx="1110510" cy="107081"/>
          </a:xfrm>
          <a:prstGeom prst="roundRect">
            <a:avLst/>
          </a:prstGeom>
          <a:noFill/>
          <a:ln w="19050">
            <a:solidFill>
              <a:srgbClr val="FF00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rgbClr val="C00000"/>
              </a:solidFill>
              <a:effectLst/>
              <a:latin typeface="メイリオ" panose="020B0604030504040204" pitchFamily="50" charset="-128"/>
              <a:ea typeface="メイリオ" panose="020B0604030504040204" pitchFamily="50" charset="-128"/>
            </a:endParaRPr>
          </a:p>
        </p:txBody>
      </p:sp>
      <p:pic>
        <p:nvPicPr>
          <p:cNvPr id="76" name="図 75" descr="挿絵, 光 が含まれている画像&#10;&#10;自動的に生成された説明">
            <a:extLst>
              <a:ext uri="{FF2B5EF4-FFF2-40B4-BE49-F238E27FC236}">
                <a16:creationId xmlns:a16="http://schemas.microsoft.com/office/drawing/2014/main" id="{DA738DE0-C5C3-43A6-B76D-C64872C22BC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21754" y="2472794"/>
            <a:ext cx="2085312" cy="469195"/>
          </a:xfrm>
          <a:prstGeom prst="rect">
            <a:avLst/>
          </a:prstGeom>
        </p:spPr>
      </p:pic>
    </p:spTree>
    <p:extLst>
      <p:ext uri="{BB962C8B-B14F-4D97-AF65-F5344CB8AC3E}">
        <p14:creationId xmlns:p14="http://schemas.microsoft.com/office/powerpoint/2010/main" val="1743745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10</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6873F839-867B-4E29-9A7D-391DE35C1E27}"/>
              </a:ext>
            </a:extLst>
          </p:cNvPr>
          <p:cNvSpPr/>
          <p:nvPr/>
        </p:nvSpPr>
        <p:spPr>
          <a:xfrm>
            <a:off x="1496616" y="2780928"/>
            <a:ext cx="4173612" cy="3166002"/>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7EC21B1E-9280-4E73-99D9-F1FEE69B3484}"/>
              </a:ext>
            </a:extLst>
          </p:cNvPr>
          <p:cNvSpPr/>
          <p:nvPr/>
        </p:nvSpPr>
        <p:spPr>
          <a:xfrm>
            <a:off x="8409383" y="2958769"/>
            <a:ext cx="1296144" cy="360040"/>
          </a:xfrm>
          <a:prstGeom prst="rect">
            <a:avLst/>
          </a:prstGeom>
          <a:solidFill>
            <a:schemeClr val="tx1">
              <a:lumMod val="65000"/>
              <a:lumOff val="3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ja-JP" altLang="en-US" sz="1100" dirty="0">
                <a:solidFill>
                  <a:schemeClr val="bg1"/>
                </a:solidFill>
                <a:latin typeface="メイリオ" panose="020B0604030504040204" pitchFamily="50" charset="-128"/>
                <a:ea typeface="メイリオ" panose="020B0604030504040204" pitchFamily="50" charset="-128"/>
              </a:rPr>
              <a:t>社外共有者</a:t>
            </a:r>
            <a:endParaRPr kumimoji="1" lang="en-US" altLang="ja-JP" sz="1100" dirty="0">
              <a:solidFill>
                <a:schemeClr val="bg1"/>
              </a:solidFill>
              <a:latin typeface="メイリオ" panose="020B0604030504040204" pitchFamily="50" charset="-128"/>
              <a:ea typeface="メイリオ" panose="020B0604030504040204" pitchFamily="50" charset="-128"/>
            </a:endParaRPr>
          </a:p>
        </p:txBody>
      </p:sp>
      <p:sp>
        <p:nvSpPr>
          <p:cNvPr id="8" name="正方形/長方形 7">
            <a:extLst>
              <a:ext uri="{FF2B5EF4-FFF2-40B4-BE49-F238E27FC236}">
                <a16:creationId xmlns:a16="http://schemas.microsoft.com/office/drawing/2014/main" id="{9A7D9047-7A02-4071-9CDB-4BB55D6215D0}"/>
              </a:ext>
            </a:extLst>
          </p:cNvPr>
          <p:cNvSpPr/>
          <p:nvPr/>
        </p:nvSpPr>
        <p:spPr>
          <a:xfrm>
            <a:off x="8409383" y="4542945"/>
            <a:ext cx="1296144" cy="360040"/>
          </a:xfrm>
          <a:prstGeom prst="rect">
            <a:avLst/>
          </a:prstGeom>
          <a:solidFill>
            <a:schemeClr val="tx1">
              <a:lumMod val="65000"/>
              <a:lumOff val="35000"/>
            </a:schemeClr>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ja-JP" altLang="en-US" sz="1100" dirty="0">
                <a:solidFill>
                  <a:schemeClr val="bg1"/>
                </a:solidFill>
                <a:latin typeface="メイリオ" panose="020B0604030504040204" pitchFamily="50" charset="-128"/>
                <a:ea typeface="メイリオ" panose="020B0604030504040204" pitchFamily="50" charset="-128"/>
              </a:rPr>
              <a:t>社内共有者</a:t>
            </a:r>
            <a:endParaRPr kumimoji="1" lang="en-US" altLang="ja-JP" sz="1100" dirty="0">
              <a:solidFill>
                <a:schemeClr val="bg1"/>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F9B69AC0-E893-4B71-AC9F-3E904F2D0A0A}"/>
              </a:ext>
            </a:extLst>
          </p:cNvPr>
          <p:cNvSpPr/>
          <p:nvPr/>
        </p:nvSpPr>
        <p:spPr>
          <a:xfrm>
            <a:off x="8409381" y="3318777"/>
            <a:ext cx="1296145" cy="1152040"/>
          </a:xfrm>
          <a:prstGeom prst="rect">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indent="358775"/>
            <a:endParaRPr kumimoji="1" lang="en-US" altLang="ja-JP" sz="1200" b="1" dirty="0">
              <a:solidFill>
                <a:srgbClr val="AD2B30"/>
              </a:solidFill>
              <a:latin typeface="メイリオ" panose="020B0604030504040204" pitchFamily="50" charset="-128"/>
              <a:ea typeface="メイリオ" panose="020B0604030504040204" pitchFamily="50" charset="-128"/>
            </a:endParaRPr>
          </a:p>
        </p:txBody>
      </p:sp>
      <p:sp>
        <p:nvSpPr>
          <p:cNvPr id="10" name="正方形/長方形 9">
            <a:extLst>
              <a:ext uri="{FF2B5EF4-FFF2-40B4-BE49-F238E27FC236}">
                <a16:creationId xmlns:a16="http://schemas.microsoft.com/office/drawing/2014/main" id="{7C3E2D3B-D3DC-4AEA-9B0D-DAF911DDB90F}"/>
              </a:ext>
            </a:extLst>
          </p:cNvPr>
          <p:cNvSpPr/>
          <p:nvPr/>
        </p:nvSpPr>
        <p:spPr>
          <a:xfrm>
            <a:off x="8409383" y="4902873"/>
            <a:ext cx="1296145" cy="1152240"/>
          </a:xfrm>
          <a:prstGeom prst="rect">
            <a:avLst/>
          </a:prstGeom>
          <a:solidFill>
            <a:schemeClr val="bg1"/>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indent="358775"/>
            <a:endParaRPr kumimoji="1" lang="en-US" altLang="ja-JP" sz="1200" b="1" dirty="0">
              <a:solidFill>
                <a:srgbClr val="AD2B30"/>
              </a:solidFill>
              <a:latin typeface="メイリオ" panose="020B0604030504040204" pitchFamily="50" charset="-128"/>
              <a:ea typeface="メイリオ" panose="020B0604030504040204" pitchFamily="50" charset="-128"/>
            </a:endParaRPr>
          </a:p>
        </p:txBody>
      </p:sp>
      <p:sp>
        <p:nvSpPr>
          <p:cNvPr id="11" name="矢印: 右 10">
            <a:extLst>
              <a:ext uri="{FF2B5EF4-FFF2-40B4-BE49-F238E27FC236}">
                <a16:creationId xmlns:a16="http://schemas.microsoft.com/office/drawing/2014/main" id="{4238853C-D87F-4F5E-AE56-49580DD8E725}"/>
              </a:ext>
            </a:extLst>
          </p:cNvPr>
          <p:cNvSpPr/>
          <p:nvPr/>
        </p:nvSpPr>
        <p:spPr>
          <a:xfrm>
            <a:off x="7904608" y="3534849"/>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900" b="1" dirty="0">
                <a:latin typeface="メイリオ" panose="020B0604030504040204" pitchFamily="50" charset="-128"/>
                <a:ea typeface="メイリオ" panose="020B0604030504040204" pitchFamily="50" charset="-128"/>
              </a:rPr>
              <a:t>データ</a:t>
            </a:r>
            <a:br>
              <a:rPr kumimoji="1" lang="en-US" altLang="ja-JP" sz="900" b="1" dirty="0">
                <a:latin typeface="メイリオ" panose="020B0604030504040204" pitchFamily="50" charset="-128"/>
                <a:ea typeface="メイリオ" panose="020B0604030504040204" pitchFamily="50" charset="-128"/>
              </a:rPr>
            </a:br>
            <a:r>
              <a:rPr kumimoji="1" lang="ja-JP" altLang="en-US" sz="900" b="1" dirty="0">
                <a:latin typeface="メイリオ" panose="020B0604030504040204" pitchFamily="50" charset="-128"/>
                <a:ea typeface="メイリオ" panose="020B0604030504040204" pitchFamily="50" charset="-128"/>
              </a:rPr>
              <a:t>共有</a:t>
            </a:r>
          </a:p>
        </p:txBody>
      </p:sp>
      <p:sp>
        <p:nvSpPr>
          <p:cNvPr id="12" name="矢印: 右 11">
            <a:extLst>
              <a:ext uri="{FF2B5EF4-FFF2-40B4-BE49-F238E27FC236}">
                <a16:creationId xmlns:a16="http://schemas.microsoft.com/office/drawing/2014/main" id="{EF884A12-9214-4592-B4F9-90DA6C04C5F6}"/>
              </a:ext>
            </a:extLst>
          </p:cNvPr>
          <p:cNvSpPr/>
          <p:nvPr/>
        </p:nvSpPr>
        <p:spPr>
          <a:xfrm>
            <a:off x="7904528" y="4902985"/>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kumimoji="1" lang="ja-JP" altLang="en-US" sz="900" b="1" dirty="0">
                <a:latin typeface="メイリオ" panose="020B0604030504040204" pitchFamily="50" charset="-128"/>
                <a:ea typeface="メイリオ" panose="020B0604030504040204" pitchFamily="50" charset="-128"/>
              </a:rPr>
              <a:t>データ</a:t>
            </a:r>
            <a:br>
              <a:rPr kumimoji="1" lang="en-US" altLang="ja-JP" sz="900" b="1" dirty="0">
                <a:latin typeface="メイリオ" panose="020B0604030504040204" pitchFamily="50" charset="-128"/>
                <a:ea typeface="メイリオ" panose="020B0604030504040204" pitchFamily="50" charset="-128"/>
              </a:rPr>
            </a:br>
            <a:r>
              <a:rPr kumimoji="1" lang="ja-JP" altLang="en-US" sz="900" b="1" dirty="0">
                <a:latin typeface="メイリオ" panose="020B0604030504040204" pitchFamily="50" charset="-128"/>
                <a:ea typeface="メイリオ" panose="020B0604030504040204" pitchFamily="50" charset="-128"/>
              </a:rPr>
              <a:t>共有</a:t>
            </a:r>
          </a:p>
        </p:txBody>
      </p:sp>
      <p:pic>
        <p:nvPicPr>
          <p:cNvPr id="13" name="グラフィックス 12" descr="ユーザー">
            <a:extLst>
              <a:ext uri="{FF2B5EF4-FFF2-40B4-BE49-F238E27FC236}">
                <a16:creationId xmlns:a16="http://schemas.microsoft.com/office/drawing/2014/main" id="{06448182-389A-4697-BC99-C37AD122A4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85447" y="3462889"/>
            <a:ext cx="576000" cy="576000"/>
          </a:xfrm>
          <a:prstGeom prst="rect">
            <a:avLst/>
          </a:prstGeom>
        </p:spPr>
      </p:pic>
      <p:pic>
        <p:nvPicPr>
          <p:cNvPr id="14" name="グラフィックス 13" descr="ユーザー">
            <a:extLst>
              <a:ext uri="{FF2B5EF4-FFF2-40B4-BE49-F238E27FC236}">
                <a16:creationId xmlns:a16="http://schemas.microsoft.com/office/drawing/2014/main" id="{33770150-3646-4F82-8B24-73A037C057B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85447" y="5047001"/>
            <a:ext cx="576000" cy="576000"/>
          </a:xfrm>
          <a:prstGeom prst="rect">
            <a:avLst/>
          </a:prstGeom>
        </p:spPr>
      </p:pic>
      <p:pic>
        <p:nvPicPr>
          <p:cNvPr id="15" name="グラフィックス 14" descr="ドキュメント">
            <a:extLst>
              <a:ext uri="{FF2B5EF4-FFF2-40B4-BE49-F238E27FC236}">
                <a16:creationId xmlns:a16="http://schemas.microsoft.com/office/drawing/2014/main" id="{58CDAF6E-0D90-417D-A9E7-AB3704BBEBF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25407" y="3606841"/>
            <a:ext cx="360000" cy="360000"/>
          </a:xfrm>
          <a:prstGeom prst="rect">
            <a:avLst/>
          </a:prstGeom>
        </p:spPr>
      </p:pic>
      <p:pic>
        <p:nvPicPr>
          <p:cNvPr id="16" name="グラフィックス 15" descr="ドキュメント">
            <a:extLst>
              <a:ext uri="{FF2B5EF4-FFF2-40B4-BE49-F238E27FC236}">
                <a16:creationId xmlns:a16="http://schemas.microsoft.com/office/drawing/2014/main" id="{DAC40C95-3222-490B-BEA1-D96190D2D13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25407" y="5191057"/>
            <a:ext cx="360000" cy="360000"/>
          </a:xfrm>
          <a:prstGeom prst="rect">
            <a:avLst/>
          </a:prstGeom>
        </p:spPr>
      </p:pic>
      <p:sp>
        <p:nvSpPr>
          <p:cNvPr id="17" name="吹き出し: 角を丸めた四角形 16">
            <a:extLst>
              <a:ext uri="{FF2B5EF4-FFF2-40B4-BE49-F238E27FC236}">
                <a16:creationId xmlns:a16="http://schemas.microsoft.com/office/drawing/2014/main" id="{6A42E99F-67F2-4E95-8C41-941C8EB9BBBD}"/>
              </a:ext>
            </a:extLst>
          </p:cNvPr>
          <p:cNvSpPr/>
          <p:nvPr/>
        </p:nvSpPr>
        <p:spPr>
          <a:xfrm>
            <a:off x="8481519" y="5623105"/>
            <a:ext cx="1152000" cy="360000"/>
          </a:xfrm>
          <a:prstGeom prst="wedgeRoundRectCallout">
            <a:avLst>
              <a:gd name="adj1" fmla="val -24766"/>
              <a:gd name="adj2" fmla="val -70221"/>
              <a:gd name="adj3" fmla="val 16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0488" indent="-90488" algn="ctr">
              <a:tabLst>
                <a:tab pos="180975" algn="l"/>
              </a:tabLst>
            </a:pPr>
            <a:r>
              <a:rPr lang="ja-JP" altLang="en-US" sz="800" dirty="0">
                <a:solidFill>
                  <a:schemeClr val="bg1"/>
                </a:solidFill>
                <a:latin typeface="メイリオ" panose="020B0604030504040204" pitchFamily="50" charset="-128"/>
                <a:ea typeface="メイリオ" panose="020B0604030504040204" pitchFamily="50" charset="-128"/>
              </a:rPr>
              <a:t>付与されたアクセス権に応じて参照</a:t>
            </a:r>
          </a:p>
        </p:txBody>
      </p:sp>
      <p:sp>
        <p:nvSpPr>
          <p:cNvPr id="18" name="吹き出し: 角を丸めた四角形 17">
            <a:extLst>
              <a:ext uri="{FF2B5EF4-FFF2-40B4-BE49-F238E27FC236}">
                <a16:creationId xmlns:a16="http://schemas.microsoft.com/office/drawing/2014/main" id="{6E66B743-3CFD-4154-84AB-8FA1F7C5912A}"/>
              </a:ext>
            </a:extLst>
          </p:cNvPr>
          <p:cNvSpPr/>
          <p:nvPr/>
        </p:nvSpPr>
        <p:spPr>
          <a:xfrm>
            <a:off x="8481391" y="4038929"/>
            <a:ext cx="1152000" cy="360000"/>
          </a:xfrm>
          <a:prstGeom prst="wedgeRoundRectCallout">
            <a:avLst>
              <a:gd name="adj1" fmla="val -29604"/>
              <a:gd name="adj2" fmla="val -70221"/>
              <a:gd name="adj3" fmla="val 16667"/>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tabLst>
                <a:tab pos="180975" algn="l"/>
              </a:tabLst>
            </a:pPr>
            <a:r>
              <a:rPr lang="ja-JP" altLang="en-US" sz="800" dirty="0">
                <a:solidFill>
                  <a:schemeClr val="bg1"/>
                </a:solidFill>
                <a:latin typeface="メイリオ" panose="020B0604030504040204" pitchFamily="50" charset="-128"/>
                <a:ea typeface="メイリオ" panose="020B0604030504040204" pitchFamily="50" charset="-128"/>
              </a:rPr>
              <a:t>許可された公開</a:t>
            </a:r>
            <a:br>
              <a:rPr lang="en-US" altLang="ja-JP" sz="800" dirty="0">
                <a:solidFill>
                  <a:schemeClr val="bg1"/>
                </a:solidFill>
                <a:latin typeface="メイリオ" panose="020B0604030504040204" pitchFamily="50" charset="-128"/>
                <a:ea typeface="メイリオ" panose="020B0604030504040204" pitchFamily="50" charset="-128"/>
              </a:rPr>
            </a:br>
            <a:r>
              <a:rPr lang="ja-JP" altLang="en-US" sz="800" dirty="0">
                <a:solidFill>
                  <a:schemeClr val="bg1"/>
                </a:solidFill>
                <a:latin typeface="メイリオ" panose="020B0604030504040204" pitchFamily="50" charset="-128"/>
                <a:ea typeface="メイリオ" panose="020B0604030504040204" pitchFamily="50" charset="-128"/>
              </a:rPr>
              <a:t>フォルダのみ参照</a:t>
            </a:r>
          </a:p>
        </p:txBody>
      </p:sp>
      <p:sp>
        <p:nvSpPr>
          <p:cNvPr id="19" name="正方形/長方形 18">
            <a:extLst>
              <a:ext uri="{FF2B5EF4-FFF2-40B4-BE49-F238E27FC236}">
                <a16:creationId xmlns:a16="http://schemas.microsoft.com/office/drawing/2014/main" id="{8BC339DD-2CCC-45EA-8E85-E6DF5FD6F74E}"/>
              </a:ext>
            </a:extLst>
          </p:cNvPr>
          <p:cNvSpPr/>
          <p:nvPr/>
        </p:nvSpPr>
        <p:spPr>
          <a:xfrm>
            <a:off x="6027120" y="3859521"/>
            <a:ext cx="1804369" cy="2161767"/>
          </a:xfrm>
          <a:prstGeom prst="rect">
            <a:avLst/>
          </a:prstGeom>
          <a:solidFill>
            <a:schemeClr val="bg1"/>
          </a:solid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49FECC67-19DB-40CC-BB6F-1613C372D751}"/>
              </a:ext>
            </a:extLst>
          </p:cNvPr>
          <p:cNvSpPr/>
          <p:nvPr/>
        </p:nvSpPr>
        <p:spPr>
          <a:xfrm>
            <a:off x="6272104" y="4297926"/>
            <a:ext cx="503864" cy="432112"/>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kumimoji="1" lang="ja-JP" altLang="en-US" sz="800" b="1" dirty="0">
              <a:solidFill>
                <a:schemeClr val="bg1"/>
              </a:solidFill>
              <a:latin typeface="メイリオ" panose="020B0604030504040204" pitchFamily="50" charset="-128"/>
              <a:ea typeface="メイリオ" panose="020B0604030504040204" pitchFamily="50" charset="-128"/>
            </a:endParaRPr>
          </a:p>
        </p:txBody>
      </p:sp>
      <p:pic>
        <p:nvPicPr>
          <p:cNvPr id="21" name="グラフィックス 20" descr="フォルダー">
            <a:extLst>
              <a:ext uri="{FF2B5EF4-FFF2-40B4-BE49-F238E27FC236}">
                <a16:creationId xmlns:a16="http://schemas.microsoft.com/office/drawing/2014/main" id="{95AAEE93-3144-42F2-800F-5D262DED3DE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60208" y="4442014"/>
            <a:ext cx="432000" cy="432000"/>
          </a:xfrm>
          <a:prstGeom prst="rect">
            <a:avLst/>
          </a:prstGeom>
        </p:spPr>
      </p:pic>
      <p:pic>
        <p:nvPicPr>
          <p:cNvPr id="22" name="グラフィックス 21" descr="フォルダー">
            <a:extLst>
              <a:ext uri="{FF2B5EF4-FFF2-40B4-BE49-F238E27FC236}">
                <a16:creationId xmlns:a16="http://schemas.microsoft.com/office/drawing/2014/main" id="{E5C5B302-0DB1-4693-98AF-17ED2C3CE76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60208" y="4946070"/>
            <a:ext cx="432000" cy="432000"/>
          </a:xfrm>
          <a:prstGeom prst="rect">
            <a:avLst/>
          </a:prstGeom>
        </p:spPr>
      </p:pic>
      <p:pic>
        <p:nvPicPr>
          <p:cNvPr id="23" name="グラフィックス 22" descr="フォルダー">
            <a:extLst>
              <a:ext uri="{FF2B5EF4-FFF2-40B4-BE49-F238E27FC236}">
                <a16:creationId xmlns:a16="http://schemas.microsoft.com/office/drawing/2014/main" id="{D8CD9E34-566B-4E55-AD0F-259268DD721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60208" y="5450126"/>
            <a:ext cx="432000" cy="432000"/>
          </a:xfrm>
          <a:prstGeom prst="rect">
            <a:avLst/>
          </a:prstGeom>
        </p:spPr>
      </p:pic>
      <p:sp>
        <p:nvSpPr>
          <p:cNvPr id="24" name="正方形/長方形 23">
            <a:extLst>
              <a:ext uri="{FF2B5EF4-FFF2-40B4-BE49-F238E27FC236}">
                <a16:creationId xmlns:a16="http://schemas.microsoft.com/office/drawing/2014/main" id="{AB1E0F5C-80DA-4416-B6E2-429D22F0FF36}"/>
              </a:ext>
            </a:extLst>
          </p:cNvPr>
          <p:cNvSpPr/>
          <p:nvPr/>
        </p:nvSpPr>
        <p:spPr>
          <a:xfrm>
            <a:off x="6468481" y="4226062"/>
            <a:ext cx="1367924" cy="28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900" dirty="0">
                <a:solidFill>
                  <a:schemeClr val="tx1"/>
                </a:solidFill>
                <a:latin typeface="メイリオ" panose="020B0604030504040204" pitchFamily="50" charset="-128"/>
                <a:ea typeface="メイリオ" panose="020B0604030504040204" pitchFamily="50" charset="-128"/>
              </a:rPr>
              <a:t>営業部</a:t>
            </a:r>
          </a:p>
        </p:txBody>
      </p:sp>
      <p:sp>
        <p:nvSpPr>
          <p:cNvPr id="25" name="正方形/長方形 24">
            <a:extLst>
              <a:ext uri="{FF2B5EF4-FFF2-40B4-BE49-F238E27FC236}">
                <a16:creationId xmlns:a16="http://schemas.microsoft.com/office/drawing/2014/main" id="{3FD17BC5-3BA5-4454-A276-B67DABE5848A}"/>
              </a:ext>
            </a:extLst>
          </p:cNvPr>
          <p:cNvSpPr/>
          <p:nvPr/>
        </p:nvSpPr>
        <p:spPr>
          <a:xfrm>
            <a:off x="6900789" y="4442086"/>
            <a:ext cx="935616" cy="5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800" b="1" u="sng" dirty="0">
                <a:solidFill>
                  <a:schemeClr val="tx1"/>
                </a:solidFill>
                <a:latin typeface="メイリオ" panose="020B0604030504040204" pitchFamily="50" charset="-128"/>
                <a:ea typeface="メイリオ" panose="020B0604030504040204" pitchFamily="50" charset="-128"/>
              </a:rPr>
              <a:t>公開情報</a:t>
            </a:r>
            <a:endParaRPr lang="en-US" altLang="ja-JP" sz="800" b="1" u="sng"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800" dirty="0">
                <a:solidFill>
                  <a:schemeClr val="tx1"/>
                </a:solidFill>
                <a:latin typeface="メイリオ" panose="020B0604030504040204" pitchFamily="50" charset="-128"/>
                <a:ea typeface="メイリオ" panose="020B0604030504040204" pitchFamily="50" charset="-128"/>
              </a:rPr>
              <a:t>カタログ</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800" dirty="0">
                <a:solidFill>
                  <a:schemeClr val="tx1"/>
                </a:solidFill>
                <a:latin typeface="メイリオ" panose="020B0604030504040204" pitchFamily="50" charset="-128"/>
                <a:ea typeface="メイリオ" panose="020B0604030504040204" pitchFamily="50" charset="-128"/>
              </a:rPr>
              <a:t>ご紹介資料</a:t>
            </a:r>
            <a:endParaRPr kumimoji="1" lang="ja-JP" altLang="en-US" sz="800" dirty="0">
              <a:solidFill>
                <a:schemeClr val="tx1"/>
              </a:solidFill>
              <a:latin typeface="メイリオ" panose="020B0604030504040204" pitchFamily="50" charset="-128"/>
              <a:ea typeface="メイリオ" panose="020B0604030504040204" pitchFamily="50" charset="-128"/>
            </a:endParaRPr>
          </a:p>
        </p:txBody>
      </p:sp>
      <p:sp>
        <p:nvSpPr>
          <p:cNvPr id="26" name="正方形/長方形 25">
            <a:extLst>
              <a:ext uri="{FF2B5EF4-FFF2-40B4-BE49-F238E27FC236}">
                <a16:creationId xmlns:a16="http://schemas.microsoft.com/office/drawing/2014/main" id="{B666F633-CBC4-4050-B86C-4D8B42906786}"/>
              </a:ext>
            </a:extLst>
          </p:cNvPr>
          <p:cNvSpPr/>
          <p:nvPr/>
        </p:nvSpPr>
        <p:spPr>
          <a:xfrm>
            <a:off x="6900577" y="4946142"/>
            <a:ext cx="935828" cy="5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800" b="1" u="sng" dirty="0">
                <a:solidFill>
                  <a:schemeClr val="tx1"/>
                </a:solidFill>
                <a:latin typeface="メイリオ" panose="020B0604030504040204" pitchFamily="50" charset="-128"/>
                <a:ea typeface="メイリオ" panose="020B0604030504040204" pitchFamily="50" charset="-128"/>
              </a:rPr>
              <a:t>社外秘情報</a:t>
            </a:r>
            <a:endParaRPr lang="en-US" altLang="ja-JP" sz="800" b="1" u="sng"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lang="ja-JP" altLang="en-US" sz="800" dirty="0">
                <a:solidFill>
                  <a:schemeClr val="tx1"/>
                </a:solidFill>
                <a:latin typeface="メイリオ" panose="020B0604030504040204" pitchFamily="50" charset="-128"/>
                <a:ea typeface="メイリオ" panose="020B0604030504040204" pitchFamily="50" charset="-128"/>
              </a:rPr>
              <a:t>提案書</a:t>
            </a:r>
            <a:endParaRPr kumimoji="1" lang="en-US" altLang="ja-JP" sz="800"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800" dirty="0">
                <a:solidFill>
                  <a:schemeClr val="tx1"/>
                </a:solidFill>
                <a:latin typeface="メイリオ" panose="020B0604030504040204" pitchFamily="50" charset="-128"/>
                <a:ea typeface="メイリオ" panose="020B0604030504040204" pitchFamily="50" charset="-128"/>
              </a:rPr>
              <a:t>見積書</a:t>
            </a:r>
          </a:p>
        </p:txBody>
      </p:sp>
      <p:sp>
        <p:nvSpPr>
          <p:cNvPr id="27" name="正方形/長方形 26">
            <a:extLst>
              <a:ext uri="{FF2B5EF4-FFF2-40B4-BE49-F238E27FC236}">
                <a16:creationId xmlns:a16="http://schemas.microsoft.com/office/drawing/2014/main" id="{360E7142-6E76-4757-9DCF-F2DF1FFF131E}"/>
              </a:ext>
            </a:extLst>
          </p:cNvPr>
          <p:cNvSpPr/>
          <p:nvPr/>
        </p:nvSpPr>
        <p:spPr>
          <a:xfrm>
            <a:off x="6900577" y="5450198"/>
            <a:ext cx="935828" cy="50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800" b="1" u="sng" dirty="0">
                <a:solidFill>
                  <a:schemeClr val="tx1"/>
                </a:solidFill>
                <a:latin typeface="メイリオ" panose="020B0604030504040204" pitchFamily="50" charset="-128"/>
                <a:ea typeface="メイリオ" panose="020B0604030504040204" pitchFamily="50" charset="-128"/>
              </a:rPr>
              <a:t>関係社外秘情報</a:t>
            </a:r>
            <a:endParaRPr lang="en-US" altLang="ja-JP" sz="800" b="1" u="sng" dirty="0">
              <a:solidFill>
                <a:schemeClr val="tx1"/>
              </a:solidFill>
              <a:latin typeface="メイリオ" panose="020B0604030504040204" pitchFamily="50" charset="-128"/>
              <a:ea typeface="メイリオ" panose="020B0604030504040204" pitchFamily="50" charset="-128"/>
            </a:endParaRPr>
          </a:p>
          <a:p>
            <a:pPr marL="90488" indent="-90488">
              <a:buFont typeface="Arial" panose="020B0604020202020204" pitchFamily="34" charset="0"/>
              <a:buChar char="•"/>
            </a:pPr>
            <a:r>
              <a:rPr kumimoji="1" lang="ja-JP" altLang="en-US" sz="800" dirty="0">
                <a:solidFill>
                  <a:schemeClr val="tx1"/>
                </a:solidFill>
                <a:latin typeface="メイリオ" panose="020B0604030504040204" pitchFamily="50" charset="-128"/>
                <a:ea typeface="メイリオ" panose="020B0604030504040204" pitchFamily="50" charset="-128"/>
              </a:rPr>
              <a:t>顧客機密情報</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cxnSp>
        <p:nvCxnSpPr>
          <p:cNvPr id="28" name="直線コネクタ 27">
            <a:extLst>
              <a:ext uri="{FF2B5EF4-FFF2-40B4-BE49-F238E27FC236}">
                <a16:creationId xmlns:a16="http://schemas.microsoft.com/office/drawing/2014/main" id="{1F6A9573-D61D-446E-AD36-C54309BCA5DA}"/>
              </a:ext>
            </a:extLst>
          </p:cNvPr>
          <p:cNvCxnSpPr>
            <a:cxnSpLocks/>
          </p:cNvCxnSpPr>
          <p:nvPr/>
        </p:nvCxnSpPr>
        <p:spPr>
          <a:xfrm>
            <a:off x="6344184" y="4435543"/>
            <a:ext cx="0" cy="1242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9" name="グラフィックス 28" descr="フォルダー">
            <a:extLst>
              <a:ext uri="{FF2B5EF4-FFF2-40B4-BE49-F238E27FC236}">
                <a16:creationId xmlns:a16="http://schemas.microsoft.com/office/drawing/2014/main" id="{7B53EAAD-29FF-4C37-953C-78D2E0E4652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28160" y="4153982"/>
            <a:ext cx="432000" cy="432000"/>
          </a:xfrm>
          <a:prstGeom prst="rect">
            <a:avLst/>
          </a:prstGeom>
        </p:spPr>
      </p:pic>
      <p:cxnSp>
        <p:nvCxnSpPr>
          <p:cNvPr id="30" name="直線コネクタ 29">
            <a:extLst>
              <a:ext uri="{FF2B5EF4-FFF2-40B4-BE49-F238E27FC236}">
                <a16:creationId xmlns:a16="http://schemas.microsoft.com/office/drawing/2014/main" id="{3B7C4B45-EE2F-44BA-9E0B-F5E59D864C99}"/>
              </a:ext>
            </a:extLst>
          </p:cNvPr>
          <p:cNvCxnSpPr>
            <a:cxnSpLocks/>
          </p:cNvCxnSpPr>
          <p:nvPr/>
        </p:nvCxnSpPr>
        <p:spPr>
          <a:xfrm>
            <a:off x="6344184" y="4658038"/>
            <a:ext cx="2160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117A590C-8374-4EED-ACD7-7499FDBD28FE}"/>
              </a:ext>
            </a:extLst>
          </p:cNvPr>
          <p:cNvCxnSpPr>
            <a:cxnSpLocks/>
          </p:cNvCxnSpPr>
          <p:nvPr/>
        </p:nvCxnSpPr>
        <p:spPr>
          <a:xfrm>
            <a:off x="6344184" y="5162094"/>
            <a:ext cx="2160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7024B7A8-5772-48D7-BFA1-13495AD1A575}"/>
              </a:ext>
            </a:extLst>
          </p:cNvPr>
          <p:cNvCxnSpPr>
            <a:cxnSpLocks/>
          </p:cNvCxnSpPr>
          <p:nvPr/>
        </p:nvCxnSpPr>
        <p:spPr>
          <a:xfrm>
            <a:off x="6344184" y="5666150"/>
            <a:ext cx="2160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3" name="吹き出し: 角を丸めた四角形 32">
            <a:extLst>
              <a:ext uri="{FF2B5EF4-FFF2-40B4-BE49-F238E27FC236}">
                <a16:creationId xmlns:a16="http://schemas.microsoft.com/office/drawing/2014/main" id="{0CE9EA43-3E47-4E82-9947-9C72EFE30AB5}"/>
              </a:ext>
            </a:extLst>
          </p:cNvPr>
          <p:cNvSpPr/>
          <p:nvPr/>
        </p:nvSpPr>
        <p:spPr>
          <a:xfrm>
            <a:off x="2377788" y="5412748"/>
            <a:ext cx="1709260" cy="461143"/>
          </a:xfrm>
          <a:prstGeom prst="wedgeRoundRectCallout">
            <a:avLst>
              <a:gd name="adj1" fmla="val 41430"/>
              <a:gd name="adj2" fmla="val -70760"/>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複合機の操作パネルから直接</a:t>
            </a:r>
            <a:r>
              <a:rPr lang="en-US" altLang="ja-JP" sz="1000" dirty="0">
                <a:solidFill>
                  <a:schemeClr val="bg1"/>
                </a:solidFill>
                <a:latin typeface="メイリオ" panose="020B0604030504040204" pitchFamily="50" charset="-128"/>
                <a:ea typeface="メイリオ" panose="020B0604030504040204" pitchFamily="50" charset="-128"/>
              </a:rPr>
              <a:t>BOX</a:t>
            </a:r>
            <a:r>
              <a:rPr lang="ja-JP" altLang="en-US" sz="1000" dirty="0">
                <a:solidFill>
                  <a:schemeClr val="bg1"/>
                </a:solidFill>
                <a:latin typeface="メイリオ" panose="020B0604030504040204" pitchFamily="50" charset="-128"/>
                <a:ea typeface="メイリオ" panose="020B0604030504040204" pitchFamily="50" charset="-128"/>
              </a:rPr>
              <a:t>にスキャン実施</a:t>
            </a:r>
            <a:endParaRPr kumimoji="1" lang="ja-JP" altLang="en-US" sz="1000" dirty="0">
              <a:solidFill>
                <a:schemeClr val="bg1"/>
              </a:solidFill>
              <a:latin typeface="メイリオ" panose="020B0604030504040204" pitchFamily="50" charset="-128"/>
              <a:ea typeface="メイリオ" panose="020B0604030504040204" pitchFamily="50" charset="-128"/>
            </a:endParaRPr>
          </a:p>
        </p:txBody>
      </p:sp>
      <p:sp>
        <p:nvSpPr>
          <p:cNvPr id="34" name="正方形/長方形 33">
            <a:extLst>
              <a:ext uri="{FF2B5EF4-FFF2-40B4-BE49-F238E27FC236}">
                <a16:creationId xmlns:a16="http://schemas.microsoft.com/office/drawing/2014/main" id="{B1E5248B-7442-4126-81FC-2CBABC8E2866}"/>
              </a:ext>
            </a:extLst>
          </p:cNvPr>
          <p:cNvSpPr/>
          <p:nvPr/>
        </p:nvSpPr>
        <p:spPr>
          <a:xfrm>
            <a:off x="4956648" y="3677321"/>
            <a:ext cx="569349" cy="1513576"/>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メイリオ" panose="020B0604030504040204" pitchFamily="50" charset="-128"/>
              <a:ea typeface="メイリオ" panose="020B0604030504040204" pitchFamily="50" charset="-128"/>
            </a:endParaRPr>
          </a:p>
        </p:txBody>
      </p:sp>
      <p:pic>
        <p:nvPicPr>
          <p:cNvPr id="35" name="Picture 44">
            <a:extLst>
              <a:ext uri="{FF2B5EF4-FFF2-40B4-BE49-F238E27FC236}">
                <a16:creationId xmlns:a16="http://schemas.microsoft.com/office/drawing/2014/main" id="{84A63F84-551E-40B1-BFF2-FBA95D41615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2126" y="4309439"/>
            <a:ext cx="239941" cy="239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6" name="Picture 46">
            <a:extLst>
              <a:ext uri="{FF2B5EF4-FFF2-40B4-BE49-F238E27FC236}">
                <a16:creationId xmlns:a16="http://schemas.microsoft.com/office/drawing/2014/main" id="{FE2E099C-BBEE-4A9D-98C4-5DE5DBB3777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36922" y="3769348"/>
            <a:ext cx="243755" cy="24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7" name="Picture 45">
            <a:extLst>
              <a:ext uri="{FF2B5EF4-FFF2-40B4-BE49-F238E27FC236}">
                <a16:creationId xmlns:a16="http://schemas.microsoft.com/office/drawing/2014/main" id="{E963EFD9-EB6A-4101-BE1B-5195FE7D89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48670" y="4046551"/>
            <a:ext cx="229439" cy="229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38" name="吹き出し: 角を丸めた四角形 37">
            <a:extLst>
              <a:ext uri="{FF2B5EF4-FFF2-40B4-BE49-F238E27FC236}">
                <a16:creationId xmlns:a16="http://schemas.microsoft.com/office/drawing/2014/main" id="{329EC21E-8E14-4945-8ADA-2D7B5AFB5FEF}"/>
              </a:ext>
            </a:extLst>
          </p:cNvPr>
          <p:cNvSpPr/>
          <p:nvPr/>
        </p:nvSpPr>
        <p:spPr>
          <a:xfrm>
            <a:off x="4405444" y="5410638"/>
            <a:ext cx="1413510" cy="465361"/>
          </a:xfrm>
          <a:prstGeom prst="wedgeRoundRectCallout">
            <a:avLst>
              <a:gd name="adj1" fmla="val 18196"/>
              <a:gd name="adj2" fmla="val -86110"/>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スキャンデータを</a:t>
            </a:r>
            <a:br>
              <a:rPr lang="ja-JP" altLang="en-US" sz="1000" dirty="0">
                <a:solidFill>
                  <a:schemeClr val="bg1"/>
                </a:solidFill>
                <a:latin typeface="メイリオ" panose="020B0604030504040204" pitchFamily="50" charset="-128"/>
                <a:ea typeface="メイリオ" panose="020B0604030504040204" pitchFamily="50" charset="-128"/>
              </a:rPr>
            </a:br>
            <a:r>
              <a:rPr lang="ja-JP" altLang="en-US" sz="1000" dirty="0">
                <a:solidFill>
                  <a:schemeClr val="bg1"/>
                </a:solidFill>
                <a:latin typeface="メイリオ" panose="020B0604030504040204" pitchFamily="50" charset="-128"/>
                <a:ea typeface="メイリオ" panose="020B0604030504040204" pitchFamily="50" charset="-128"/>
              </a:rPr>
              <a:t>  お好みの形式に変換</a:t>
            </a:r>
            <a:endParaRPr lang="en-US" altLang="ja-JP" sz="1000" dirty="0">
              <a:solidFill>
                <a:schemeClr val="bg1"/>
              </a:solidFill>
              <a:latin typeface="メイリオ" panose="020B0604030504040204" pitchFamily="50" charset="-128"/>
              <a:ea typeface="メイリオ" panose="020B0604030504040204" pitchFamily="50" charset="-128"/>
            </a:endParaRPr>
          </a:p>
        </p:txBody>
      </p:sp>
      <p:pic>
        <p:nvPicPr>
          <p:cNvPr id="39" name="Picture 14">
            <a:extLst>
              <a:ext uri="{FF2B5EF4-FFF2-40B4-BE49-F238E27FC236}">
                <a16:creationId xmlns:a16="http://schemas.microsoft.com/office/drawing/2014/main" id="{8B1D41CB-E5AF-4F93-8DC0-AF56122A1E5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83372" y="4576207"/>
            <a:ext cx="314416" cy="265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40" name="Picture 16">
            <a:extLst>
              <a:ext uri="{FF2B5EF4-FFF2-40B4-BE49-F238E27FC236}">
                <a16:creationId xmlns:a16="http://schemas.microsoft.com/office/drawing/2014/main" id="{2F8BC486-0720-44F0-ADAF-D489F162BFC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159021" y="4880229"/>
            <a:ext cx="203347" cy="24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grpSp>
        <p:nvGrpSpPr>
          <p:cNvPr id="41" name="グループ化 40">
            <a:extLst>
              <a:ext uri="{FF2B5EF4-FFF2-40B4-BE49-F238E27FC236}">
                <a16:creationId xmlns:a16="http://schemas.microsoft.com/office/drawing/2014/main" id="{57CAE103-B4F4-4C38-B764-6767B9D3F52B}"/>
              </a:ext>
            </a:extLst>
          </p:cNvPr>
          <p:cNvGrpSpPr/>
          <p:nvPr/>
        </p:nvGrpSpPr>
        <p:grpSpPr>
          <a:xfrm>
            <a:off x="5693304" y="2132857"/>
            <a:ext cx="2376263" cy="2376263"/>
            <a:chOff x="5241032" y="2132856"/>
            <a:chExt cx="2376263" cy="2376263"/>
          </a:xfrm>
        </p:grpSpPr>
        <p:pic>
          <p:nvPicPr>
            <p:cNvPr id="42" name="グラフィックス 41" descr="曇り">
              <a:extLst>
                <a:ext uri="{FF2B5EF4-FFF2-40B4-BE49-F238E27FC236}">
                  <a16:creationId xmlns:a16="http://schemas.microsoft.com/office/drawing/2014/main" id="{8E159DBB-C708-4854-A37F-A2ECC7B6ECB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241032" y="2132856"/>
              <a:ext cx="2376263" cy="2376263"/>
            </a:xfrm>
            <a:prstGeom prst="rect">
              <a:avLst/>
            </a:prstGeom>
          </p:spPr>
        </p:pic>
        <p:pic>
          <p:nvPicPr>
            <p:cNvPr id="43" name="図 42">
              <a:extLst>
                <a:ext uri="{FF2B5EF4-FFF2-40B4-BE49-F238E27FC236}">
                  <a16:creationId xmlns:a16="http://schemas.microsoft.com/office/drawing/2014/main" id="{FAFF4BFA-CB93-4C8D-9D1B-F7125F8AC11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48774" y="2961622"/>
              <a:ext cx="936400" cy="395369"/>
            </a:xfrm>
            <a:prstGeom prst="rect">
              <a:avLst/>
            </a:prstGeom>
          </p:spPr>
        </p:pic>
        <p:pic>
          <p:nvPicPr>
            <p:cNvPr id="44" name="Picture 12" descr="http://ggsoku.com/wp-content/uploads/google_drive_logo_3963.png">
              <a:extLst>
                <a:ext uri="{FF2B5EF4-FFF2-40B4-BE49-F238E27FC236}">
                  <a16:creationId xmlns:a16="http://schemas.microsoft.com/office/drawing/2014/main" id="{B57EFB3E-DC9D-427E-A321-5E7939209E47}"/>
                </a:ext>
              </a:extLst>
            </p:cNvPr>
            <p:cNvPicPr>
              <a:picLocks noChangeAspect="1" noChangeArrowheads="1"/>
            </p:cNvPicPr>
            <p:nvPr/>
          </p:nvPicPr>
          <p:blipFill>
            <a:blip r:embed="rId1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437196" y="3336022"/>
              <a:ext cx="668060" cy="52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図 44">
              <a:extLst>
                <a:ext uri="{FF2B5EF4-FFF2-40B4-BE49-F238E27FC236}">
                  <a16:creationId xmlns:a16="http://schemas.microsoft.com/office/drawing/2014/main" id="{C3436AB3-AEF7-4E12-89B8-C0D240C02469}"/>
                </a:ext>
              </a:extLst>
            </p:cNvPr>
            <p:cNvPicPr>
              <a:picLocks noChangeAspect="1"/>
            </p:cNvPicPr>
            <p:nvPr/>
          </p:nvPicPr>
          <p:blipFill>
            <a:blip r:embed="rId17">
              <a:clrChange>
                <a:clrFrom>
                  <a:srgbClr val="FFFFFF"/>
                </a:clrFrom>
                <a:clrTo>
                  <a:srgbClr val="FFFFFF">
                    <a:alpha val="0"/>
                  </a:srgbClr>
                </a:clrTo>
              </a:clrChange>
            </a:blip>
            <a:stretch>
              <a:fillRect/>
            </a:stretch>
          </p:blipFill>
          <p:spPr>
            <a:xfrm>
              <a:off x="5640552" y="3401535"/>
              <a:ext cx="648941" cy="459512"/>
            </a:xfrm>
            <a:prstGeom prst="rect">
              <a:avLst/>
            </a:prstGeom>
          </p:spPr>
        </p:pic>
      </p:grpSp>
      <p:pic>
        <p:nvPicPr>
          <p:cNvPr id="46" name="図 45">
            <a:extLst>
              <a:ext uri="{FF2B5EF4-FFF2-40B4-BE49-F238E27FC236}">
                <a16:creationId xmlns:a16="http://schemas.microsoft.com/office/drawing/2014/main" id="{089F980F-5878-43D1-A991-C7374DBBFB0C}"/>
              </a:ext>
            </a:extLst>
          </p:cNvPr>
          <p:cNvPicPr>
            <a:picLocks noChangeAspect="1"/>
          </p:cNvPicPr>
          <p:nvPr/>
        </p:nvPicPr>
        <p:blipFill>
          <a:blip r:embed="rId18"/>
          <a:stretch>
            <a:fillRect/>
          </a:stretch>
        </p:blipFill>
        <p:spPr>
          <a:xfrm>
            <a:off x="1676547" y="3443395"/>
            <a:ext cx="2946246" cy="1767251"/>
          </a:xfrm>
          <a:prstGeom prst="rect">
            <a:avLst/>
          </a:prstGeom>
        </p:spPr>
      </p:pic>
      <p:pic>
        <p:nvPicPr>
          <p:cNvPr id="47" name="グラフィックス 46" descr="右向き指示マーク">
            <a:extLst>
              <a:ext uri="{FF2B5EF4-FFF2-40B4-BE49-F238E27FC236}">
                <a16:creationId xmlns:a16="http://schemas.microsoft.com/office/drawing/2014/main" id="{8948C2D2-33B8-4A7D-AE08-5157487A9A5B}"/>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18277543">
            <a:off x="3963647" y="4991378"/>
            <a:ext cx="504000" cy="504000"/>
          </a:xfrm>
          <a:prstGeom prst="rect">
            <a:avLst/>
          </a:prstGeom>
        </p:spPr>
      </p:pic>
      <p:sp>
        <p:nvSpPr>
          <p:cNvPr id="48" name="タイトル 1">
            <a:extLst>
              <a:ext uri="{FF2B5EF4-FFF2-40B4-BE49-F238E27FC236}">
                <a16:creationId xmlns:a16="http://schemas.microsoft.com/office/drawing/2014/main" id="{25501C9B-D2D5-4897-A4B8-119992BDB89B}"/>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クラウドストレージ連携</a:t>
            </a:r>
          </a:p>
        </p:txBody>
      </p:sp>
      <p:sp>
        <p:nvSpPr>
          <p:cNvPr id="49" name="四角形: 角を丸くする 48">
            <a:extLst>
              <a:ext uri="{FF2B5EF4-FFF2-40B4-BE49-F238E27FC236}">
                <a16:creationId xmlns:a16="http://schemas.microsoft.com/office/drawing/2014/main" id="{0CF74756-45CB-4AED-94CE-8445126D65A6}"/>
              </a:ext>
            </a:extLst>
          </p:cNvPr>
          <p:cNvSpPr/>
          <p:nvPr/>
        </p:nvSpPr>
        <p:spPr bwMode="auto">
          <a:xfrm>
            <a:off x="197061" y="3060630"/>
            <a:ext cx="972284" cy="2860745"/>
          </a:xfrm>
          <a:prstGeom prst="roundRect">
            <a:avLst/>
          </a:prstGeom>
          <a:solidFill>
            <a:schemeClr val="bg1"/>
          </a:solid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50" name="正方形/長方形 49">
            <a:extLst>
              <a:ext uri="{FF2B5EF4-FFF2-40B4-BE49-F238E27FC236}">
                <a16:creationId xmlns:a16="http://schemas.microsoft.com/office/drawing/2014/main" id="{58CF3433-8882-42D5-BE20-D4D6B62956C4}"/>
              </a:ext>
            </a:extLst>
          </p:cNvPr>
          <p:cNvSpPr/>
          <p:nvPr/>
        </p:nvSpPr>
        <p:spPr>
          <a:xfrm>
            <a:off x="153291" y="3703684"/>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A</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51" name="グラフィックス 50" descr="コピー機">
            <a:extLst>
              <a:ext uri="{FF2B5EF4-FFF2-40B4-BE49-F238E27FC236}">
                <a16:creationId xmlns:a16="http://schemas.microsoft.com/office/drawing/2014/main" id="{7FBBC0A3-FDA8-4D96-AE97-1E266FE496AB}"/>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88539" y="3060630"/>
            <a:ext cx="755574" cy="755574"/>
          </a:xfrm>
          <a:prstGeom prst="rect">
            <a:avLst/>
          </a:prstGeom>
        </p:spPr>
      </p:pic>
      <p:sp>
        <p:nvSpPr>
          <p:cNvPr id="52" name="正方形/長方形 51">
            <a:extLst>
              <a:ext uri="{FF2B5EF4-FFF2-40B4-BE49-F238E27FC236}">
                <a16:creationId xmlns:a16="http://schemas.microsoft.com/office/drawing/2014/main" id="{4878ACF1-6748-461B-8A4B-07527DFC3A25}"/>
              </a:ext>
            </a:extLst>
          </p:cNvPr>
          <p:cNvSpPr/>
          <p:nvPr/>
        </p:nvSpPr>
        <p:spPr>
          <a:xfrm>
            <a:off x="125879" y="4625231"/>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altLang="ja-JP" sz="1050" dirty="0">
                <a:solidFill>
                  <a:schemeClr val="tx1"/>
                </a:solidFill>
                <a:latin typeface="メイリオ" panose="020B0604030504040204" pitchFamily="50" charset="-128"/>
                <a:ea typeface="メイリオ" panose="020B0604030504040204" pitchFamily="50" charset="-128"/>
              </a:rPr>
              <a:t>B</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53" name="グラフィックス 52" descr="コピー機">
            <a:extLst>
              <a:ext uri="{FF2B5EF4-FFF2-40B4-BE49-F238E27FC236}">
                <a16:creationId xmlns:a16="http://schemas.microsoft.com/office/drawing/2014/main" id="{3988ED6E-0E26-4898-B9F6-1FFA2E380824}"/>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61127" y="3982177"/>
            <a:ext cx="755574" cy="755574"/>
          </a:xfrm>
          <a:prstGeom prst="rect">
            <a:avLst/>
          </a:prstGeom>
        </p:spPr>
      </p:pic>
      <p:sp>
        <p:nvSpPr>
          <p:cNvPr id="54" name="正方形/長方形 53">
            <a:extLst>
              <a:ext uri="{FF2B5EF4-FFF2-40B4-BE49-F238E27FC236}">
                <a16:creationId xmlns:a16="http://schemas.microsoft.com/office/drawing/2014/main" id="{86CC5854-539A-4616-8338-438DF43C4B6A}"/>
              </a:ext>
            </a:extLst>
          </p:cNvPr>
          <p:cNvSpPr/>
          <p:nvPr/>
        </p:nvSpPr>
        <p:spPr>
          <a:xfrm>
            <a:off x="125879" y="5561335"/>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C</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55" name="グラフィックス 54" descr="コピー機">
            <a:extLst>
              <a:ext uri="{FF2B5EF4-FFF2-40B4-BE49-F238E27FC236}">
                <a16:creationId xmlns:a16="http://schemas.microsoft.com/office/drawing/2014/main" id="{89FA3836-07C0-4CE2-B15D-644A5F529499}"/>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61127" y="4918281"/>
            <a:ext cx="755574" cy="755574"/>
          </a:xfrm>
          <a:prstGeom prst="rect">
            <a:avLst/>
          </a:prstGeom>
        </p:spPr>
      </p:pic>
      <p:sp>
        <p:nvSpPr>
          <p:cNvPr id="56" name="正方形/長方形 55">
            <a:extLst>
              <a:ext uri="{FF2B5EF4-FFF2-40B4-BE49-F238E27FC236}">
                <a16:creationId xmlns:a16="http://schemas.microsoft.com/office/drawing/2014/main" id="{427C6EDA-8B1D-4E50-B05D-28CC5E6C5F96}"/>
              </a:ext>
            </a:extLst>
          </p:cNvPr>
          <p:cNvSpPr/>
          <p:nvPr/>
        </p:nvSpPr>
        <p:spPr bwMode="auto">
          <a:xfrm>
            <a:off x="489000" y="1078081"/>
            <a:ext cx="8928000" cy="1533470"/>
          </a:xfrm>
          <a:prstGeom prst="rect">
            <a:avLst/>
          </a:prstGeom>
          <a:solidFill>
            <a:srgbClr val="FFFFFF">
              <a:lumMod val="85000"/>
            </a:srgbClr>
          </a:solidFill>
          <a:ln>
            <a:noFill/>
          </a:ln>
          <a:effectLst/>
        </p:spPr>
        <p:txBody>
          <a:bodyPr vert="horz" wrap="square" lIns="252000" tIns="45720" rIns="252000" bIns="0" numCol="1" rtlCol="0" anchor="ctr" anchorCtr="0" compatLnSpc="1">
            <a:prstTxWarp prst="textNoShape">
              <a:avLst/>
            </a:prstTxWarp>
          </a:bodyPr>
          <a:lstStyle/>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kumimoji="0" lang="ja-JP" altLang="en-US" sz="1500" kern="0" dirty="0">
                <a:solidFill>
                  <a:srgbClr val="000000"/>
                </a:solidFill>
                <a:latin typeface="メイリオ" panose="020B0604030504040204" pitchFamily="50" charset="-128"/>
                <a:ea typeface="メイリオ" panose="020B0604030504040204" pitchFamily="50" charset="-128"/>
              </a:rPr>
              <a:t>必要な資料を社外からセキュアに閲覧することが可能に。</a:t>
            </a:r>
            <a:r>
              <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rPr>
              <a:t>OCR</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連携機能を活用しテキスト付き</a:t>
            </a:r>
            <a:r>
              <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rPr>
              <a:t>PDF</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として保存すれば、文書の全文検索も可能となります。</a:t>
            </a:r>
            <a:endPar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a:p>
            <a:pPr marL="216000" indent="-216000" algn="just" fontAlgn="auto">
              <a:lnSpc>
                <a:spcPct val="120000"/>
              </a:lnSpc>
              <a:spcBef>
                <a:spcPts val="200"/>
              </a:spcBef>
              <a:spcAft>
                <a:spcPts val="0"/>
              </a:spcAft>
              <a:buClr>
                <a:srgbClr val="FFFFFF">
                  <a:lumMod val="50000"/>
                </a:srgbClr>
              </a:buClr>
              <a:buSzPct val="80000"/>
              <a:buFont typeface="Wingdings" panose="05000000000000000000" pitchFamily="2" charset="2"/>
              <a:buChar char="l"/>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ライセンスはユーザーライセンスではなく、複合機ライセンスとなるため、安価で導入できます。</a:t>
            </a:r>
            <a:endPar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a:p>
            <a:pPr marL="216000" indent="-216000" algn="just" fontAlgn="auto">
              <a:lnSpc>
                <a:spcPct val="120000"/>
              </a:lnSpc>
              <a:spcBef>
                <a:spcPts val="200"/>
              </a:spcBef>
              <a:spcAft>
                <a:spcPts val="0"/>
              </a:spcAft>
              <a:buClr>
                <a:srgbClr val="FFFFFF">
                  <a:lumMod val="50000"/>
                </a:srgbClr>
              </a:buClr>
              <a:buSzPct val="80000"/>
              <a:buFont typeface="Wingdings" panose="05000000000000000000" pitchFamily="2" charset="2"/>
              <a:buChar char="l"/>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マルチメーカー対応だから、複合機メーカーが替わっても使い続けることができます。</a:t>
            </a:r>
            <a:endParaRPr lang="en-US" altLang="ja-JP" sz="1500" dirty="0">
              <a:solidFill>
                <a:srgbClr val="FF0000"/>
              </a:solidFill>
              <a:latin typeface="メイリオ" panose="020B0604030504040204" pitchFamily="50" charset="-128"/>
              <a:ea typeface="メイリオ" panose="020B0604030504040204" pitchFamily="50" charset="-128"/>
              <a:cs typeface="ＭＳ Ｐゴシック" panose="020B0600070205080204" pitchFamily="50" charset="-128"/>
            </a:endParaRPr>
          </a:p>
          <a:p>
            <a:pPr marL="216000" indent="-216000" algn="just" fontAlgn="auto">
              <a:lnSpc>
                <a:spcPct val="120000"/>
              </a:lnSpc>
              <a:spcBef>
                <a:spcPts val="200"/>
              </a:spcBef>
              <a:spcAft>
                <a:spcPts val="0"/>
              </a:spcAft>
              <a:buClr>
                <a:srgbClr val="FFFFFF">
                  <a:lumMod val="50000"/>
                </a:srgbClr>
              </a:buClr>
              <a:buSzPct val="80000"/>
              <a:buFont typeface="Wingdings" panose="05000000000000000000" pitchFamily="2" charset="2"/>
              <a:buChar char="l"/>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複合機単位にクラウドストレージ登録やユーザー登録、パスワード登録を行う必要はありません。</a:t>
            </a:r>
            <a:endParaRPr lang="ja-JP"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57" name="矢印: 右 56">
            <a:extLst>
              <a:ext uri="{FF2B5EF4-FFF2-40B4-BE49-F238E27FC236}">
                <a16:creationId xmlns:a16="http://schemas.microsoft.com/office/drawing/2014/main" id="{E770AB5D-E3D6-4DE2-AA42-AD92C2559929}"/>
              </a:ext>
            </a:extLst>
          </p:cNvPr>
          <p:cNvSpPr/>
          <p:nvPr/>
        </p:nvSpPr>
        <p:spPr>
          <a:xfrm>
            <a:off x="5600352" y="3941155"/>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メイリオ" panose="020B0604030504040204" pitchFamily="50" charset="-128"/>
              <a:ea typeface="メイリオ" panose="020B0604030504040204" pitchFamily="50" charset="-128"/>
            </a:endParaRPr>
          </a:p>
        </p:txBody>
      </p:sp>
      <p:sp>
        <p:nvSpPr>
          <p:cNvPr id="58" name="矢印: 右 57">
            <a:extLst>
              <a:ext uri="{FF2B5EF4-FFF2-40B4-BE49-F238E27FC236}">
                <a16:creationId xmlns:a16="http://schemas.microsoft.com/office/drawing/2014/main" id="{9ADA3782-1965-45A1-9D2A-BB597EF56F3F}"/>
              </a:ext>
            </a:extLst>
          </p:cNvPr>
          <p:cNvSpPr/>
          <p:nvPr/>
        </p:nvSpPr>
        <p:spPr>
          <a:xfrm>
            <a:off x="1197046" y="3900295"/>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59" name="矢印: 右 58">
            <a:extLst>
              <a:ext uri="{FF2B5EF4-FFF2-40B4-BE49-F238E27FC236}">
                <a16:creationId xmlns:a16="http://schemas.microsoft.com/office/drawing/2014/main" id="{23901977-1192-44D4-9EAD-68AD7E7B9CA8}"/>
              </a:ext>
            </a:extLst>
          </p:cNvPr>
          <p:cNvSpPr/>
          <p:nvPr/>
        </p:nvSpPr>
        <p:spPr>
          <a:xfrm>
            <a:off x="4486838" y="3955589"/>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60" name="テキスト ボックス 59">
            <a:extLst>
              <a:ext uri="{FF2B5EF4-FFF2-40B4-BE49-F238E27FC236}">
                <a16:creationId xmlns:a16="http://schemas.microsoft.com/office/drawing/2014/main" id="{77B73CCA-1826-42B9-A58D-239C67EDD2B2}"/>
              </a:ext>
            </a:extLst>
          </p:cNvPr>
          <p:cNvSpPr txBox="1"/>
          <p:nvPr/>
        </p:nvSpPr>
        <p:spPr>
          <a:xfrm>
            <a:off x="195554" y="5997151"/>
            <a:ext cx="7776799" cy="461665"/>
          </a:xfrm>
          <a:prstGeom prst="rect">
            <a:avLst/>
          </a:prstGeom>
          <a:noFill/>
        </p:spPr>
        <p:txBody>
          <a:bodyPr wrap="square" rtlCol="0">
            <a:spAutoFit/>
          </a:bodyPr>
          <a:lstStyle/>
          <a:p>
            <a:r>
              <a:rPr lang="ja-JP" altLang="en-US" sz="1200" dirty="0">
                <a:solidFill>
                  <a:srgbClr val="C00000"/>
                </a:solidFill>
                <a:latin typeface="メイリオ" panose="020B0604030504040204" pitchFamily="50" charset="-128"/>
                <a:ea typeface="メイリオ" panose="020B0604030504040204" pitchFamily="50" charset="-128"/>
              </a:rPr>
              <a:t>複合機からクラウドストレージサービスにスキャンする際には、複合機単位に直接インターネットに接続せず、サーバーから接続することでセキュリティを担保します。</a:t>
            </a:r>
            <a:endParaRPr kumimoji="1" lang="ja-JP" altLang="en-US" sz="1200" dirty="0">
              <a:solidFill>
                <a:srgbClr val="C00000"/>
              </a:solidFill>
              <a:latin typeface="メイリオ" panose="020B0604030504040204" pitchFamily="50" charset="-128"/>
              <a:ea typeface="メイリオ" panose="020B0604030504040204" pitchFamily="50" charset="-128"/>
            </a:endParaRPr>
          </a:p>
        </p:txBody>
      </p:sp>
      <p:pic>
        <p:nvPicPr>
          <p:cNvPr id="63" name="図 62" descr="挿絵, 光 が含まれている画像&#10;&#10;自動的に生成された説明">
            <a:extLst>
              <a:ext uri="{FF2B5EF4-FFF2-40B4-BE49-F238E27FC236}">
                <a16:creationId xmlns:a16="http://schemas.microsoft.com/office/drawing/2014/main" id="{C8F4C28C-EAE8-48B0-89C0-69C6981E8403}"/>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1553065" y="2777312"/>
            <a:ext cx="2630117" cy="591776"/>
          </a:xfrm>
          <a:prstGeom prst="rect">
            <a:avLst/>
          </a:prstGeom>
        </p:spPr>
      </p:pic>
    </p:spTree>
    <p:extLst>
      <p:ext uri="{BB962C8B-B14F-4D97-AF65-F5344CB8AC3E}">
        <p14:creationId xmlns:p14="http://schemas.microsoft.com/office/powerpoint/2010/main" val="26716769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11</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EFD44C92-723A-4C57-B6B0-E89BFDC14EB3}"/>
              </a:ext>
            </a:extLst>
          </p:cNvPr>
          <p:cNvSpPr/>
          <p:nvPr/>
        </p:nvSpPr>
        <p:spPr>
          <a:xfrm>
            <a:off x="2507465" y="2492896"/>
            <a:ext cx="4587020" cy="3384376"/>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a:extLst>
              <a:ext uri="{FF2B5EF4-FFF2-40B4-BE49-F238E27FC236}">
                <a16:creationId xmlns:a16="http://schemas.microsoft.com/office/drawing/2014/main" id="{BBF296E7-4E7B-48CC-9A8F-5CB5FD3C44FD}"/>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ワンタッチ収受</a:t>
            </a:r>
            <a:r>
              <a:rPr lang="ja-JP" altLang="en-US" sz="2400" kern="0" dirty="0"/>
              <a:t>（</a:t>
            </a:r>
            <a:r>
              <a:rPr lang="en-US" altLang="ja-JP" sz="2000" kern="0" dirty="0"/>
              <a:t>IPKNOWLEDGE</a:t>
            </a:r>
            <a:r>
              <a:rPr lang="ja-JP" altLang="en-US" sz="2000" kern="0" dirty="0"/>
              <a:t>文書管理連携）</a:t>
            </a:r>
            <a:endParaRPr lang="ja-JP" altLang="en-US" kern="0" dirty="0"/>
          </a:p>
        </p:txBody>
      </p:sp>
      <p:sp>
        <p:nvSpPr>
          <p:cNvPr id="8" name="正方形/長方形 7">
            <a:extLst>
              <a:ext uri="{FF2B5EF4-FFF2-40B4-BE49-F238E27FC236}">
                <a16:creationId xmlns:a16="http://schemas.microsoft.com/office/drawing/2014/main" id="{0E5BECC4-4E27-4048-8505-DAD1E5376AEF}"/>
              </a:ext>
            </a:extLst>
          </p:cNvPr>
          <p:cNvSpPr/>
          <p:nvPr/>
        </p:nvSpPr>
        <p:spPr bwMode="auto">
          <a:xfrm>
            <a:off x="489000" y="1124018"/>
            <a:ext cx="8928000" cy="1212292"/>
          </a:xfrm>
          <a:prstGeom prst="rect">
            <a:avLst/>
          </a:prstGeom>
          <a:solidFill>
            <a:srgbClr val="FFFFFF">
              <a:lumMod val="85000"/>
            </a:srgbClr>
          </a:solidFill>
          <a:ln>
            <a:noFill/>
          </a:ln>
          <a:effectLst/>
        </p:spPr>
        <p:txBody>
          <a:bodyPr vert="horz" wrap="square" lIns="252000" tIns="45720" rIns="252000" bIns="0" numCol="1" rtlCol="0" anchor="ctr" anchorCtr="0" compatLnSpc="1">
            <a:prstTxWarp prst="textNoShape">
              <a:avLst/>
            </a:prstTxWarp>
          </a:bodyPr>
          <a:lstStyle/>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複合機のタッチパネルの操作のみで収受完了。行政文書をシームレスに電子化・管理できます。</a:t>
            </a:r>
            <a:endPar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システム内の検索だけで、目的とする文書を即検索・即照会でき、情報公開請求への即時対応が可能です。</a:t>
            </a:r>
          </a:p>
        </p:txBody>
      </p:sp>
      <p:pic>
        <p:nvPicPr>
          <p:cNvPr id="9" name="図 8">
            <a:extLst>
              <a:ext uri="{FF2B5EF4-FFF2-40B4-BE49-F238E27FC236}">
                <a16:creationId xmlns:a16="http://schemas.microsoft.com/office/drawing/2014/main" id="{292C9E4E-FC09-4E6A-9BE1-E6F9C9994AFF}"/>
              </a:ext>
            </a:extLst>
          </p:cNvPr>
          <p:cNvPicPr>
            <a:picLocks noChangeAspect="1"/>
          </p:cNvPicPr>
          <p:nvPr/>
        </p:nvPicPr>
        <p:blipFill>
          <a:blip r:embed="rId2"/>
          <a:stretch>
            <a:fillRect/>
          </a:stretch>
        </p:blipFill>
        <p:spPr>
          <a:xfrm>
            <a:off x="2649961" y="3068960"/>
            <a:ext cx="4301623" cy="2500705"/>
          </a:xfrm>
          <a:prstGeom prst="rect">
            <a:avLst/>
          </a:prstGeom>
        </p:spPr>
      </p:pic>
      <p:sp>
        <p:nvSpPr>
          <p:cNvPr id="10" name="四角形: 角を丸くする 9">
            <a:extLst>
              <a:ext uri="{FF2B5EF4-FFF2-40B4-BE49-F238E27FC236}">
                <a16:creationId xmlns:a16="http://schemas.microsoft.com/office/drawing/2014/main" id="{40A67E24-C9FC-46AB-B2C9-2EA3DA4C54C5}"/>
              </a:ext>
            </a:extLst>
          </p:cNvPr>
          <p:cNvSpPr/>
          <p:nvPr/>
        </p:nvSpPr>
        <p:spPr bwMode="auto">
          <a:xfrm>
            <a:off x="1252354" y="2492896"/>
            <a:ext cx="972284" cy="2860745"/>
          </a:xfrm>
          <a:prstGeom prst="roundRect">
            <a:avLst/>
          </a:prstGeom>
          <a:solidFill>
            <a:schemeClr val="bg1"/>
          </a:solid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11" name="正方形/長方形 10">
            <a:extLst>
              <a:ext uri="{FF2B5EF4-FFF2-40B4-BE49-F238E27FC236}">
                <a16:creationId xmlns:a16="http://schemas.microsoft.com/office/drawing/2014/main" id="{6C168FEF-9479-49F8-9954-5F566B79CE31}"/>
              </a:ext>
            </a:extLst>
          </p:cNvPr>
          <p:cNvSpPr/>
          <p:nvPr/>
        </p:nvSpPr>
        <p:spPr>
          <a:xfrm>
            <a:off x="1208584" y="3135950"/>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A</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2" name="グラフィックス 11" descr="コピー機">
            <a:extLst>
              <a:ext uri="{FF2B5EF4-FFF2-40B4-BE49-F238E27FC236}">
                <a16:creationId xmlns:a16="http://schemas.microsoft.com/office/drawing/2014/main" id="{1ED4AFA6-BF17-489F-B5DE-785CEA0271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3832" y="2492896"/>
            <a:ext cx="755574" cy="755574"/>
          </a:xfrm>
          <a:prstGeom prst="rect">
            <a:avLst/>
          </a:prstGeom>
        </p:spPr>
      </p:pic>
      <p:sp>
        <p:nvSpPr>
          <p:cNvPr id="13" name="正方形/長方形 12">
            <a:extLst>
              <a:ext uri="{FF2B5EF4-FFF2-40B4-BE49-F238E27FC236}">
                <a16:creationId xmlns:a16="http://schemas.microsoft.com/office/drawing/2014/main" id="{9ADAC8B1-3282-42AC-BF33-583E70DAA8E2}"/>
              </a:ext>
            </a:extLst>
          </p:cNvPr>
          <p:cNvSpPr/>
          <p:nvPr/>
        </p:nvSpPr>
        <p:spPr>
          <a:xfrm>
            <a:off x="1181172" y="4057497"/>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altLang="ja-JP" sz="1050" dirty="0">
                <a:solidFill>
                  <a:schemeClr val="tx1"/>
                </a:solidFill>
                <a:latin typeface="メイリオ" panose="020B0604030504040204" pitchFamily="50" charset="-128"/>
                <a:ea typeface="メイリオ" panose="020B0604030504040204" pitchFamily="50" charset="-128"/>
              </a:rPr>
              <a:t>B</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4" name="グラフィックス 13" descr="コピー機">
            <a:extLst>
              <a:ext uri="{FF2B5EF4-FFF2-40B4-BE49-F238E27FC236}">
                <a16:creationId xmlns:a16="http://schemas.microsoft.com/office/drawing/2014/main" id="{49858DF3-59EE-4D03-BD64-354024580B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6420" y="3414443"/>
            <a:ext cx="755574" cy="755574"/>
          </a:xfrm>
          <a:prstGeom prst="rect">
            <a:avLst/>
          </a:prstGeom>
        </p:spPr>
      </p:pic>
      <p:sp>
        <p:nvSpPr>
          <p:cNvPr id="15" name="正方形/長方形 14">
            <a:extLst>
              <a:ext uri="{FF2B5EF4-FFF2-40B4-BE49-F238E27FC236}">
                <a16:creationId xmlns:a16="http://schemas.microsoft.com/office/drawing/2014/main" id="{31626803-EC53-4D84-971E-C75138AA8D59}"/>
              </a:ext>
            </a:extLst>
          </p:cNvPr>
          <p:cNvSpPr/>
          <p:nvPr/>
        </p:nvSpPr>
        <p:spPr>
          <a:xfrm>
            <a:off x="1181172" y="4993601"/>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C</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6" name="グラフィックス 15" descr="コピー機">
            <a:extLst>
              <a:ext uri="{FF2B5EF4-FFF2-40B4-BE49-F238E27FC236}">
                <a16:creationId xmlns:a16="http://schemas.microsoft.com/office/drawing/2014/main" id="{599C67F7-2FC5-4D8D-B8C8-26F3248843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6420" y="4350547"/>
            <a:ext cx="755574" cy="755574"/>
          </a:xfrm>
          <a:prstGeom prst="rect">
            <a:avLst/>
          </a:prstGeom>
        </p:spPr>
      </p:pic>
      <p:grpSp>
        <p:nvGrpSpPr>
          <p:cNvPr id="17" name="グループ化 16">
            <a:extLst>
              <a:ext uri="{FF2B5EF4-FFF2-40B4-BE49-F238E27FC236}">
                <a16:creationId xmlns:a16="http://schemas.microsoft.com/office/drawing/2014/main" id="{7F265805-65FF-4EC8-860C-3F42AC2DAA55}"/>
              </a:ext>
            </a:extLst>
          </p:cNvPr>
          <p:cNvGrpSpPr/>
          <p:nvPr/>
        </p:nvGrpSpPr>
        <p:grpSpPr>
          <a:xfrm>
            <a:off x="278621" y="3416238"/>
            <a:ext cx="605446" cy="778461"/>
            <a:chOff x="1423988" y="-982663"/>
            <a:chExt cx="384175" cy="427038"/>
          </a:xfrm>
        </p:grpSpPr>
        <p:sp>
          <p:nvSpPr>
            <p:cNvPr id="18" name="AutoShape 17">
              <a:extLst>
                <a:ext uri="{FF2B5EF4-FFF2-40B4-BE49-F238E27FC236}">
                  <a16:creationId xmlns:a16="http://schemas.microsoft.com/office/drawing/2014/main" id="{30791793-4879-4B55-B036-80D8D7401DC6}"/>
                </a:ext>
              </a:extLst>
            </p:cNvPr>
            <p:cNvSpPr>
              <a:spLocks noChangeAspect="1" noChangeArrowheads="1" noTextEdit="1"/>
            </p:cNvSpPr>
            <p:nvPr/>
          </p:nvSpPr>
          <p:spPr bwMode="auto">
            <a:xfrm>
              <a:off x="1423988" y="-979488"/>
              <a:ext cx="38100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Freeform 19">
              <a:extLst>
                <a:ext uri="{FF2B5EF4-FFF2-40B4-BE49-F238E27FC236}">
                  <a16:creationId xmlns:a16="http://schemas.microsoft.com/office/drawing/2014/main" id="{283A7C1B-A70A-49C2-8F07-1E85C6D8945E}"/>
                </a:ext>
              </a:extLst>
            </p:cNvPr>
            <p:cNvSpPr>
              <a:spLocks noEditPoints="1"/>
            </p:cNvSpPr>
            <p:nvPr/>
          </p:nvSpPr>
          <p:spPr bwMode="auto">
            <a:xfrm>
              <a:off x="1423988" y="-982663"/>
              <a:ext cx="384175" cy="423863"/>
            </a:xfrm>
            <a:custGeom>
              <a:avLst/>
              <a:gdLst>
                <a:gd name="T0" fmla="*/ 242 w 242"/>
                <a:gd name="T1" fmla="*/ 267 h 267"/>
                <a:gd name="T2" fmla="*/ 0 w 242"/>
                <a:gd name="T3" fmla="*/ 267 h 267"/>
                <a:gd name="T4" fmla="*/ 0 w 242"/>
                <a:gd name="T5" fmla="*/ 0 h 267"/>
                <a:gd name="T6" fmla="*/ 242 w 242"/>
                <a:gd name="T7" fmla="*/ 0 h 267"/>
                <a:gd name="T8" fmla="*/ 242 w 242"/>
                <a:gd name="T9" fmla="*/ 267 h 267"/>
                <a:gd name="T10" fmla="*/ 20 w 242"/>
                <a:gd name="T11" fmla="*/ 248 h 267"/>
                <a:gd name="T12" fmla="*/ 223 w 242"/>
                <a:gd name="T13" fmla="*/ 248 h 267"/>
                <a:gd name="T14" fmla="*/ 223 w 242"/>
                <a:gd name="T15" fmla="*/ 19 h 267"/>
                <a:gd name="T16" fmla="*/ 20 w 242"/>
                <a:gd name="T17" fmla="*/ 19 h 267"/>
                <a:gd name="T18" fmla="*/ 20 w 242"/>
                <a:gd name="T19" fmla="*/ 24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67">
                  <a:moveTo>
                    <a:pt x="242" y="267"/>
                  </a:moveTo>
                  <a:lnTo>
                    <a:pt x="0" y="267"/>
                  </a:lnTo>
                  <a:lnTo>
                    <a:pt x="0" y="0"/>
                  </a:lnTo>
                  <a:lnTo>
                    <a:pt x="242" y="0"/>
                  </a:lnTo>
                  <a:lnTo>
                    <a:pt x="242" y="267"/>
                  </a:lnTo>
                  <a:close/>
                  <a:moveTo>
                    <a:pt x="20" y="248"/>
                  </a:moveTo>
                  <a:lnTo>
                    <a:pt x="223" y="248"/>
                  </a:lnTo>
                  <a:lnTo>
                    <a:pt x="223" y="19"/>
                  </a:lnTo>
                  <a:lnTo>
                    <a:pt x="20" y="19"/>
                  </a:lnTo>
                  <a:lnTo>
                    <a:pt x="20" y="24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0" name="Rectangle 20">
              <a:extLst>
                <a:ext uri="{FF2B5EF4-FFF2-40B4-BE49-F238E27FC236}">
                  <a16:creationId xmlns:a16="http://schemas.microsoft.com/office/drawing/2014/main" id="{19C4FC03-8D53-4B9D-8D6E-67A64396082F}"/>
                </a:ext>
              </a:extLst>
            </p:cNvPr>
            <p:cNvSpPr>
              <a:spLocks noChangeArrowheads="1"/>
            </p:cNvSpPr>
            <p:nvPr/>
          </p:nvSpPr>
          <p:spPr bwMode="auto">
            <a:xfrm>
              <a:off x="1616076" y="-866775"/>
              <a:ext cx="96838" cy="285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Rectangle 21">
              <a:extLst>
                <a:ext uri="{FF2B5EF4-FFF2-40B4-BE49-F238E27FC236}">
                  <a16:creationId xmlns:a16="http://schemas.microsoft.com/office/drawing/2014/main" id="{E6F330B3-EAB0-481F-8FBE-D2145862CF8B}"/>
                </a:ext>
              </a:extLst>
            </p:cNvPr>
            <p:cNvSpPr>
              <a:spLocks noChangeArrowheads="1"/>
            </p:cNvSpPr>
            <p:nvPr/>
          </p:nvSpPr>
          <p:spPr bwMode="auto">
            <a:xfrm>
              <a:off x="1616076" y="-920750"/>
              <a:ext cx="123825" cy="23813"/>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Rectangle 22">
              <a:extLst>
                <a:ext uri="{FF2B5EF4-FFF2-40B4-BE49-F238E27FC236}">
                  <a16:creationId xmlns:a16="http://schemas.microsoft.com/office/drawing/2014/main" id="{ACEA9D43-8DDA-4E4E-AF1F-F10AEDCCF95F}"/>
                </a:ext>
              </a:extLst>
            </p:cNvPr>
            <p:cNvSpPr>
              <a:spLocks noChangeArrowheads="1"/>
            </p:cNvSpPr>
            <p:nvPr/>
          </p:nvSpPr>
          <p:spPr bwMode="auto">
            <a:xfrm>
              <a:off x="1485901" y="-690563"/>
              <a:ext cx="49213" cy="6985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Rectangle 23">
              <a:extLst>
                <a:ext uri="{FF2B5EF4-FFF2-40B4-BE49-F238E27FC236}">
                  <a16:creationId xmlns:a16="http://schemas.microsoft.com/office/drawing/2014/main" id="{5DC2D8C8-8E47-466C-BC31-D8EE98C73B5A}"/>
                </a:ext>
              </a:extLst>
            </p:cNvPr>
            <p:cNvSpPr>
              <a:spLocks noChangeArrowheads="1"/>
            </p:cNvSpPr>
            <p:nvPr/>
          </p:nvSpPr>
          <p:spPr bwMode="auto">
            <a:xfrm>
              <a:off x="1557338" y="-722313"/>
              <a:ext cx="46038" cy="1016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Rectangle 24">
              <a:extLst>
                <a:ext uri="{FF2B5EF4-FFF2-40B4-BE49-F238E27FC236}">
                  <a16:creationId xmlns:a16="http://schemas.microsoft.com/office/drawing/2014/main" id="{B55E3528-ADA8-4E71-BF70-E922177F4F3F}"/>
                </a:ext>
              </a:extLst>
            </p:cNvPr>
            <p:cNvSpPr>
              <a:spLocks noChangeArrowheads="1"/>
            </p:cNvSpPr>
            <p:nvPr/>
          </p:nvSpPr>
          <p:spPr bwMode="auto">
            <a:xfrm>
              <a:off x="1628776" y="-687388"/>
              <a:ext cx="46038" cy="666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Rectangle 25">
              <a:extLst>
                <a:ext uri="{FF2B5EF4-FFF2-40B4-BE49-F238E27FC236}">
                  <a16:creationId xmlns:a16="http://schemas.microsoft.com/office/drawing/2014/main" id="{9D75B20A-07E5-4654-BFD6-C732CFEEBAC6}"/>
                </a:ext>
              </a:extLst>
            </p:cNvPr>
            <p:cNvSpPr>
              <a:spLocks noChangeArrowheads="1"/>
            </p:cNvSpPr>
            <p:nvPr/>
          </p:nvSpPr>
          <p:spPr bwMode="auto">
            <a:xfrm>
              <a:off x="1700213" y="-736600"/>
              <a:ext cx="46038" cy="115888"/>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Rectangle 26">
              <a:extLst>
                <a:ext uri="{FF2B5EF4-FFF2-40B4-BE49-F238E27FC236}">
                  <a16:creationId xmlns:a16="http://schemas.microsoft.com/office/drawing/2014/main" id="{A2FC4C7A-DCBF-4456-BE26-A61BE0F7B839}"/>
                </a:ext>
              </a:extLst>
            </p:cNvPr>
            <p:cNvSpPr>
              <a:spLocks noChangeArrowheads="1"/>
            </p:cNvSpPr>
            <p:nvPr/>
          </p:nvSpPr>
          <p:spPr bwMode="auto">
            <a:xfrm>
              <a:off x="1485901" y="-920750"/>
              <a:ext cx="101600" cy="889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7" name="矢印: 右 26">
            <a:extLst>
              <a:ext uri="{FF2B5EF4-FFF2-40B4-BE49-F238E27FC236}">
                <a16:creationId xmlns:a16="http://schemas.microsoft.com/office/drawing/2014/main" id="{56C866EB-00E8-43E0-8FC4-8B38F44F0F57}"/>
              </a:ext>
            </a:extLst>
          </p:cNvPr>
          <p:cNvSpPr/>
          <p:nvPr/>
        </p:nvSpPr>
        <p:spPr>
          <a:xfrm>
            <a:off x="911609" y="3573016"/>
            <a:ext cx="408980"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28" name="正方形/長方形 27">
            <a:extLst>
              <a:ext uri="{FF2B5EF4-FFF2-40B4-BE49-F238E27FC236}">
                <a16:creationId xmlns:a16="http://schemas.microsoft.com/office/drawing/2014/main" id="{4DD47B9B-6965-4ADA-9A31-6BBABE16790B}"/>
              </a:ext>
            </a:extLst>
          </p:cNvPr>
          <p:cNvSpPr/>
          <p:nvPr/>
        </p:nvSpPr>
        <p:spPr bwMode="auto">
          <a:xfrm>
            <a:off x="128464" y="4346253"/>
            <a:ext cx="897770" cy="623257"/>
          </a:xfrm>
          <a:prstGeom prst="rect">
            <a:avLst/>
          </a:prstGeom>
          <a:no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091ACA5A-590E-4989-9E50-D16EE9EF9806}"/>
              </a:ext>
            </a:extLst>
          </p:cNvPr>
          <p:cNvSpPr txBox="1"/>
          <p:nvPr/>
        </p:nvSpPr>
        <p:spPr>
          <a:xfrm>
            <a:off x="157727" y="4517450"/>
            <a:ext cx="868507" cy="338554"/>
          </a:xfrm>
          <a:prstGeom prst="rect">
            <a:avLst/>
          </a:prstGeom>
          <a:noFill/>
        </p:spPr>
        <p:txBody>
          <a:bodyPr wrap="square" rtlCol="0">
            <a:spAutoFit/>
          </a:bodyPr>
          <a:lstStyle/>
          <a:p>
            <a:pPr algn="ctr"/>
            <a:r>
              <a:rPr kumimoji="1"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rPr>
              <a:t>紙文書</a:t>
            </a:r>
          </a:p>
        </p:txBody>
      </p:sp>
      <p:sp>
        <p:nvSpPr>
          <p:cNvPr id="30" name="矢印: 右 29">
            <a:extLst>
              <a:ext uri="{FF2B5EF4-FFF2-40B4-BE49-F238E27FC236}">
                <a16:creationId xmlns:a16="http://schemas.microsoft.com/office/drawing/2014/main" id="{A99D733D-5F88-4892-9B98-15D941654B49}"/>
              </a:ext>
            </a:extLst>
          </p:cNvPr>
          <p:cNvSpPr/>
          <p:nvPr/>
        </p:nvSpPr>
        <p:spPr>
          <a:xfrm>
            <a:off x="2216696" y="3573016"/>
            <a:ext cx="408980"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pic>
        <p:nvPicPr>
          <p:cNvPr id="31" name="グラフィックス 30" descr="右向き指示マーク">
            <a:extLst>
              <a:ext uri="{FF2B5EF4-FFF2-40B4-BE49-F238E27FC236}">
                <a16:creationId xmlns:a16="http://schemas.microsoft.com/office/drawing/2014/main" id="{89258841-6AD7-4CD4-99D2-ED41F20704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8277543">
            <a:off x="6264454" y="5421032"/>
            <a:ext cx="504000" cy="504000"/>
          </a:xfrm>
          <a:prstGeom prst="rect">
            <a:avLst/>
          </a:prstGeom>
        </p:spPr>
      </p:pic>
      <p:sp>
        <p:nvSpPr>
          <p:cNvPr id="32" name="吹き出し: 角を丸めた四角形 31">
            <a:extLst>
              <a:ext uri="{FF2B5EF4-FFF2-40B4-BE49-F238E27FC236}">
                <a16:creationId xmlns:a16="http://schemas.microsoft.com/office/drawing/2014/main" id="{287D8521-4B77-41FD-AE46-26CD281BB4EE}"/>
              </a:ext>
            </a:extLst>
          </p:cNvPr>
          <p:cNvSpPr/>
          <p:nvPr/>
        </p:nvSpPr>
        <p:spPr>
          <a:xfrm>
            <a:off x="879063" y="5611159"/>
            <a:ext cx="1606098" cy="560469"/>
          </a:xfrm>
          <a:prstGeom prst="wedgeRoundRectCallout">
            <a:avLst>
              <a:gd name="adj1" fmla="val -6708"/>
              <a:gd name="adj2" fmla="val -101268"/>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複合機のメニューから</a:t>
            </a:r>
            <a:endParaRPr lang="en-US" altLang="ja-JP" sz="1000" dirty="0">
              <a:solidFill>
                <a:schemeClr val="bg1"/>
              </a:solidFill>
              <a:latin typeface="メイリオ" panose="020B0604030504040204" pitchFamily="50" charset="-128"/>
              <a:ea typeface="メイリオ" panose="020B0604030504040204" pitchFamily="50" charset="-128"/>
            </a:endParaRPr>
          </a:p>
          <a:p>
            <a:pPr algn="ctr"/>
            <a:r>
              <a:rPr lang="ja-JP" altLang="en-US" sz="1000" dirty="0">
                <a:solidFill>
                  <a:schemeClr val="bg1"/>
                </a:solidFill>
                <a:latin typeface="メイリオ" panose="020B0604030504040204" pitchFamily="50" charset="-128"/>
                <a:ea typeface="メイリオ" panose="020B0604030504040204" pitchFamily="50" charset="-128"/>
              </a:rPr>
              <a:t>「ワンタッチ収受」を選択</a:t>
            </a:r>
            <a:endParaRPr kumimoji="1" lang="ja-JP" altLang="en-US" sz="1000" dirty="0">
              <a:solidFill>
                <a:schemeClr val="bg1"/>
              </a:solidFill>
              <a:latin typeface="メイリオ" panose="020B0604030504040204" pitchFamily="50" charset="-128"/>
              <a:ea typeface="メイリオ" panose="020B0604030504040204" pitchFamily="50" charset="-128"/>
            </a:endParaRPr>
          </a:p>
        </p:txBody>
      </p:sp>
      <p:sp>
        <p:nvSpPr>
          <p:cNvPr id="33" name="吹き出し: 角を丸めた四角形 32">
            <a:extLst>
              <a:ext uri="{FF2B5EF4-FFF2-40B4-BE49-F238E27FC236}">
                <a16:creationId xmlns:a16="http://schemas.microsoft.com/office/drawing/2014/main" id="{1DDF6FEC-60A6-44A5-B2EF-E26C6C5CDEF4}"/>
              </a:ext>
            </a:extLst>
          </p:cNvPr>
          <p:cNvSpPr/>
          <p:nvPr/>
        </p:nvSpPr>
        <p:spPr>
          <a:xfrm>
            <a:off x="3368824" y="5611158"/>
            <a:ext cx="2759820" cy="554145"/>
          </a:xfrm>
          <a:prstGeom prst="wedgeRoundRectCallout">
            <a:avLst>
              <a:gd name="adj1" fmla="val 7641"/>
              <a:gd name="adj2" fmla="val -194117"/>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収受の相手先や文書の共有範囲などを選択</a:t>
            </a:r>
            <a:endParaRPr lang="en-US" altLang="ja-JP" sz="10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000" dirty="0">
                <a:solidFill>
                  <a:schemeClr val="bg1"/>
                </a:solidFill>
                <a:latin typeface="メイリオ" panose="020B0604030504040204" pitchFamily="50" charset="-128"/>
                <a:ea typeface="メイリオ" panose="020B0604030504040204" pitchFamily="50" charset="-128"/>
              </a:rPr>
              <a:t>紙文書をセットして</a:t>
            </a:r>
            <a:r>
              <a:rPr lang="ja-JP" altLang="en-US" sz="1000" dirty="0">
                <a:solidFill>
                  <a:schemeClr val="bg1"/>
                </a:solidFill>
                <a:latin typeface="メイリオ" panose="020B0604030504040204" pitchFamily="50" charset="-128"/>
                <a:ea typeface="メイリオ" panose="020B0604030504040204" pitchFamily="50" charset="-128"/>
              </a:rPr>
              <a:t>スキャン</a:t>
            </a:r>
            <a:endParaRPr kumimoji="1" lang="ja-JP" altLang="en-US" sz="1000" dirty="0">
              <a:solidFill>
                <a:schemeClr val="bg1"/>
              </a:solidFill>
              <a:latin typeface="メイリオ" panose="020B0604030504040204" pitchFamily="50" charset="-128"/>
              <a:ea typeface="メイリオ" panose="020B0604030504040204" pitchFamily="50" charset="-128"/>
            </a:endParaRPr>
          </a:p>
        </p:txBody>
      </p:sp>
      <p:sp>
        <p:nvSpPr>
          <p:cNvPr id="34" name="矢印: 右 33">
            <a:extLst>
              <a:ext uri="{FF2B5EF4-FFF2-40B4-BE49-F238E27FC236}">
                <a16:creationId xmlns:a16="http://schemas.microsoft.com/office/drawing/2014/main" id="{7F0D41BD-F5DA-4565-9844-6E600283F2A2}"/>
              </a:ext>
            </a:extLst>
          </p:cNvPr>
          <p:cNvSpPr/>
          <p:nvPr/>
        </p:nvSpPr>
        <p:spPr>
          <a:xfrm>
            <a:off x="7094080" y="3573016"/>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grpSp>
        <p:nvGrpSpPr>
          <p:cNvPr id="36" name="グループ化 35">
            <a:extLst>
              <a:ext uri="{FF2B5EF4-FFF2-40B4-BE49-F238E27FC236}">
                <a16:creationId xmlns:a16="http://schemas.microsoft.com/office/drawing/2014/main" id="{56EDA918-FD8D-4707-A634-4FBE5075157A}"/>
              </a:ext>
            </a:extLst>
          </p:cNvPr>
          <p:cNvGrpSpPr>
            <a:grpSpLocks noChangeAspect="1"/>
          </p:cNvGrpSpPr>
          <p:nvPr/>
        </p:nvGrpSpPr>
        <p:grpSpPr>
          <a:xfrm>
            <a:off x="7689304" y="3349185"/>
            <a:ext cx="642429" cy="1159935"/>
            <a:chOff x="2743201" y="3695701"/>
            <a:chExt cx="1371600" cy="2476499"/>
          </a:xfrm>
          <a:solidFill>
            <a:schemeClr val="bg1">
              <a:lumMod val="50000"/>
            </a:schemeClr>
          </a:solidFill>
        </p:grpSpPr>
        <p:sp>
          <p:nvSpPr>
            <p:cNvPr id="37" name="Freeform 17">
              <a:extLst>
                <a:ext uri="{FF2B5EF4-FFF2-40B4-BE49-F238E27FC236}">
                  <a16:creationId xmlns:a16="http://schemas.microsoft.com/office/drawing/2014/main" id="{A9A4F228-C708-4683-BA1A-0CE0FEA7F5CB}"/>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38" name="Freeform 18">
              <a:extLst>
                <a:ext uri="{FF2B5EF4-FFF2-40B4-BE49-F238E27FC236}">
                  <a16:creationId xmlns:a16="http://schemas.microsoft.com/office/drawing/2014/main" id="{13256EF9-779D-42E8-8352-4081E069EF21}"/>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39" name="Rectangle 19">
              <a:extLst>
                <a:ext uri="{FF2B5EF4-FFF2-40B4-BE49-F238E27FC236}">
                  <a16:creationId xmlns:a16="http://schemas.microsoft.com/office/drawing/2014/main" id="{C695E3D8-6DF6-4B23-A25A-0FE54E4F0F24}"/>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40" name="タイトル 1">
            <a:extLst>
              <a:ext uri="{FF2B5EF4-FFF2-40B4-BE49-F238E27FC236}">
                <a16:creationId xmlns:a16="http://schemas.microsoft.com/office/drawing/2014/main" id="{8BB2396B-C842-46FD-8D94-AF4323520BA4}"/>
              </a:ext>
            </a:extLst>
          </p:cNvPr>
          <p:cNvSpPr txBox="1">
            <a:spLocks/>
          </p:cNvSpPr>
          <p:nvPr/>
        </p:nvSpPr>
        <p:spPr>
          <a:xfrm>
            <a:off x="7329264" y="4509120"/>
            <a:ext cx="1629130"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pPr algn="ctr"/>
            <a:r>
              <a:rPr lang="en-US" altLang="ja-JP" sz="1400" kern="0" dirty="0"/>
              <a:t>IPKNOWLEDGE</a:t>
            </a:r>
          </a:p>
          <a:p>
            <a:pPr algn="ctr"/>
            <a:r>
              <a:rPr lang="ja-JP" altLang="en-US" sz="1400" kern="0" dirty="0"/>
              <a:t>文書管理システム</a:t>
            </a:r>
            <a:endParaRPr lang="ja-JP" altLang="en-US" sz="1800" kern="0" dirty="0"/>
          </a:p>
        </p:txBody>
      </p:sp>
      <p:sp>
        <p:nvSpPr>
          <p:cNvPr id="41" name="吹き出し: 四角形 40">
            <a:extLst>
              <a:ext uri="{FF2B5EF4-FFF2-40B4-BE49-F238E27FC236}">
                <a16:creationId xmlns:a16="http://schemas.microsoft.com/office/drawing/2014/main" id="{4E067F1A-8F29-4EF6-91ED-4C30FD0E0614}"/>
              </a:ext>
            </a:extLst>
          </p:cNvPr>
          <p:cNvSpPr/>
          <p:nvPr/>
        </p:nvSpPr>
        <p:spPr bwMode="auto">
          <a:xfrm>
            <a:off x="7761312" y="2487429"/>
            <a:ext cx="1933338" cy="805248"/>
          </a:xfrm>
          <a:prstGeom prst="wedgeRectCallout">
            <a:avLst>
              <a:gd name="adj1" fmla="val -39290"/>
              <a:gd name="adj2" fmla="val 65622"/>
            </a:avLst>
          </a:prstGeom>
          <a:solidFill>
            <a:schemeClr val="bg1"/>
          </a:solidFill>
          <a:ln w="38100">
            <a:solidFill>
              <a:srgbClr val="C000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A0CFB132-E237-450D-85E5-34FF2D67598B}"/>
              </a:ext>
            </a:extLst>
          </p:cNvPr>
          <p:cNvSpPr txBox="1"/>
          <p:nvPr/>
        </p:nvSpPr>
        <p:spPr>
          <a:xfrm>
            <a:off x="7837606" y="2628201"/>
            <a:ext cx="1837420" cy="584775"/>
          </a:xfrm>
          <a:prstGeom prst="rect">
            <a:avLst/>
          </a:prstGeom>
          <a:noFill/>
        </p:spPr>
        <p:txBody>
          <a:bodyPr wrap="square" rtlCol="0">
            <a:spAutoFit/>
          </a:bodyPr>
          <a:lstStyle/>
          <a:p>
            <a:pPr algn="ctr"/>
            <a:r>
              <a:rPr kumimoji="1" lang="ja-JP" altLang="en-US" sz="1600" b="1" dirty="0">
                <a:solidFill>
                  <a:srgbClr val="C00000"/>
                </a:solidFill>
                <a:latin typeface="メイリオ" panose="020B0604030504040204" pitchFamily="50" charset="-128"/>
                <a:ea typeface="メイリオ" panose="020B0604030504040204" pitchFamily="50" charset="-128"/>
              </a:rPr>
              <a:t>スキャンと同時に収受完了！</a:t>
            </a:r>
          </a:p>
        </p:txBody>
      </p:sp>
      <p:sp>
        <p:nvSpPr>
          <p:cNvPr id="43" name="吹き出し: 角を丸めた四角形 42">
            <a:extLst>
              <a:ext uri="{FF2B5EF4-FFF2-40B4-BE49-F238E27FC236}">
                <a16:creationId xmlns:a16="http://schemas.microsoft.com/office/drawing/2014/main" id="{A7FA230A-5D1E-4F60-8565-B4884E79EAC1}"/>
              </a:ext>
            </a:extLst>
          </p:cNvPr>
          <p:cNvSpPr/>
          <p:nvPr/>
        </p:nvSpPr>
        <p:spPr>
          <a:xfrm>
            <a:off x="6753200" y="5293056"/>
            <a:ext cx="2740317" cy="872248"/>
          </a:xfrm>
          <a:prstGeom prst="wedgeRoundRectCallout">
            <a:avLst>
              <a:gd name="adj1" fmla="val -49041"/>
              <a:gd name="adj2" fmla="val -60307"/>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スキャン時に</a:t>
            </a:r>
            <a:r>
              <a:rPr lang="en-US" altLang="ja-JP" sz="1000" dirty="0">
                <a:solidFill>
                  <a:schemeClr val="bg1"/>
                </a:solidFill>
                <a:latin typeface="メイリオ" panose="020B0604030504040204" pitchFamily="50" charset="-128"/>
                <a:ea typeface="メイリオ" panose="020B0604030504040204" pitchFamily="50" charset="-128"/>
              </a:rPr>
              <a:t>OCR</a:t>
            </a:r>
            <a:r>
              <a:rPr lang="ja-JP" altLang="en-US" sz="1000" dirty="0">
                <a:solidFill>
                  <a:schemeClr val="bg1"/>
                </a:solidFill>
                <a:latin typeface="メイリオ" panose="020B0604030504040204" pitchFamily="50" charset="-128"/>
                <a:ea typeface="メイリオ" panose="020B0604030504040204" pitchFamily="50" charset="-128"/>
              </a:rPr>
              <a:t>をかけ、読み取った先頭</a:t>
            </a:r>
            <a:r>
              <a:rPr lang="en-US" altLang="ja-JP" sz="1000" dirty="0">
                <a:solidFill>
                  <a:schemeClr val="bg1"/>
                </a:solidFill>
                <a:latin typeface="メイリオ" panose="020B0604030504040204" pitchFamily="50" charset="-128"/>
                <a:ea typeface="メイリオ" panose="020B0604030504040204" pitchFamily="50" charset="-128"/>
              </a:rPr>
              <a:t>10</a:t>
            </a:r>
            <a:r>
              <a:rPr lang="ja-JP" altLang="en-US" sz="1000" dirty="0">
                <a:solidFill>
                  <a:schemeClr val="bg1"/>
                </a:solidFill>
                <a:latin typeface="メイリオ" panose="020B0604030504040204" pitchFamily="50" charset="-128"/>
                <a:ea typeface="メイリオ" panose="020B0604030504040204" pitchFamily="50" charset="-128"/>
              </a:rPr>
              <a:t>行を表示。「件名候補選択画面」から、件名にふさわしいタイトルを選択して登録</a:t>
            </a:r>
          </a:p>
        </p:txBody>
      </p:sp>
      <p:pic>
        <p:nvPicPr>
          <p:cNvPr id="44" name="図 43" descr="挿絵, 光 が含まれている画像&#10;&#10;自動的に生成された説明">
            <a:extLst>
              <a:ext uri="{FF2B5EF4-FFF2-40B4-BE49-F238E27FC236}">
                <a16:creationId xmlns:a16="http://schemas.microsoft.com/office/drawing/2014/main" id="{C3A06C90-A3D3-45D6-97FE-7B28038051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75232" y="2492896"/>
            <a:ext cx="2630117" cy="591776"/>
          </a:xfrm>
          <a:prstGeom prst="rect">
            <a:avLst/>
          </a:prstGeom>
        </p:spPr>
      </p:pic>
    </p:spTree>
    <p:extLst>
      <p:ext uri="{BB962C8B-B14F-4D97-AF65-F5344CB8AC3E}">
        <p14:creationId xmlns:p14="http://schemas.microsoft.com/office/powerpoint/2010/main" val="547035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12</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EFD44C92-723A-4C57-B6B0-E89BFDC14EB3}"/>
              </a:ext>
            </a:extLst>
          </p:cNvPr>
          <p:cNvSpPr/>
          <p:nvPr/>
        </p:nvSpPr>
        <p:spPr>
          <a:xfrm>
            <a:off x="2507465" y="2492896"/>
            <a:ext cx="4587020" cy="3384376"/>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タイトル 1">
            <a:extLst>
              <a:ext uri="{FF2B5EF4-FFF2-40B4-BE49-F238E27FC236}">
                <a16:creationId xmlns:a16="http://schemas.microsoft.com/office/drawing/2014/main" id="{BBF296E7-4E7B-48CC-9A8F-5CB5FD3C44FD}"/>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ワンタッチ支出</a:t>
            </a:r>
            <a:r>
              <a:rPr lang="ja-JP" altLang="en-US" sz="2400" kern="0" dirty="0"/>
              <a:t>（</a:t>
            </a:r>
            <a:r>
              <a:rPr lang="en-US" altLang="ja-JP" sz="2000" kern="0" dirty="0"/>
              <a:t>IPKNOWLEDGE</a:t>
            </a:r>
            <a:r>
              <a:rPr lang="ja-JP" altLang="en-US" sz="2000" kern="0" dirty="0"/>
              <a:t>財務管理連携）</a:t>
            </a:r>
            <a:endParaRPr lang="ja-JP" altLang="en-US" kern="0" dirty="0"/>
          </a:p>
        </p:txBody>
      </p:sp>
      <p:pic>
        <p:nvPicPr>
          <p:cNvPr id="3" name="図 2">
            <a:extLst>
              <a:ext uri="{FF2B5EF4-FFF2-40B4-BE49-F238E27FC236}">
                <a16:creationId xmlns:a16="http://schemas.microsoft.com/office/drawing/2014/main" id="{04A9CD74-45E2-4994-BAD5-491EE5E94F9D}"/>
              </a:ext>
            </a:extLst>
          </p:cNvPr>
          <p:cNvPicPr>
            <a:picLocks noChangeAspect="1"/>
          </p:cNvPicPr>
          <p:nvPr/>
        </p:nvPicPr>
        <p:blipFill>
          <a:blip r:embed="rId2"/>
          <a:stretch>
            <a:fillRect/>
          </a:stretch>
        </p:blipFill>
        <p:spPr>
          <a:xfrm>
            <a:off x="2651410" y="3054340"/>
            <a:ext cx="4300174" cy="2563320"/>
          </a:xfrm>
          <a:prstGeom prst="rect">
            <a:avLst/>
          </a:prstGeom>
        </p:spPr>
      </p:pic>
      <p:sp>
        <p:nvSpPr>
          <p:cNvPr id="8" name="正方形/長方形 7">
            <a:extLst>
              <a:ext uri="{FF2B5EF4-FFF2-40B4-BE49-F238E27FC236}">
                <a16:creationId xmlns:a16="http://schemas.microsoft.com/office/drawing/2014/main" id="{0E5BECC4-4E27-4048-8505-DAD1E5376AEF}"/>
              </a:ext>
            </a:extLst>
          </p:cNvPr>
          <p:cNvSpPr/>
          <p:nvPr/>
        </p:nvSpPr>
        <p:spPr bwMode="auto">
          <a:xfrm>
            <a:off x="489000" y="1124018"/>
            <a:ext cx="8928000" cy="897930"/>
          </a:xfrm>
          <a:prstGeom prst="rect">
            <a:avLst/>
          </a:prstGeom>
          <a:solidFill>
            <a:srgbClr val="FFFFFF">
              <a:lumMod val="85000"/>
            </a:srgbClr>
          </a:solidFill>
          <a:ln>
            <a:noFill/>
          </a:ln>
          <a:effectLst/>
        </p:spPr>
        <p:txBody>
          <a:bodyPr vert="horz" wrap="square" lIns="252000" tIns="45720" rIns="252000" bIns="0" numCol="1" rtlCol="0" anchor="ctr" anchorCtr="0" compatLnSpc="1">
            <a:prstTxWarp prst="textNoShape">
              <a:avLst/>
            </a:prstTxWarp>
          </a:bodyPr>
          <a:lstStyle/>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複合機のタッチパネルの操作のみで請求書の登録完了。会計処理をシームレスに電子化・管理できます。</a:t>
            </a:r>
            <a:endPar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endParaRPr>
          </a:p>
        </p:txBody>
      </p:sp>
      <p:sp>
        <p:nvSpPr>
          <p:cNvPr id="10" name="四角形: 角を丸くする 9">
            <a:extLst>
              <a:ext uri="{FF2B5EF4-FFF2-40B4-BE49-F238E27FC236}">
                <a16:creationId xmlns:a16="http://schemas.microsoft.com/office/drawing/2014/main" id="{40A67E24-C9FC-46AB-B2C9-2EA3DA4C54C5}"/>
              </a:ext>
            </a:extLst>
          </p:cNvPr>
          <p:cNvSpPr/>
          <p:nvPr/>
        </p:nvSpPr>
        <p:spPr bwMode="auto">
          <a:xfrm>
            <a:off x="1252354" y="2492896"/>
            <a:ext cx="972284" cy="2860745"/>
          </a:xfrm>
          <a:prstGeom prst="roundRect">
            <a:avLst/>
          </a:prstGeom>
          <a:solidFill>
            <a:schemeClr val="bg1"/>
          </a:solid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11" name="正方形/長方形 10">
            <a:extLst>
              <a:ext uri="{FF2B5EF4-FFF2-40B4-BE49-F238E27FC236}">
                <a16:creationId xmlns:a16="http://schemas.microsoft.com/office/drawing/2014/main" id="{6C168FEF-9479-49F8-9954-5F566B79CE31}"/>
              </a:ext>
            </a:extLst>
          </p:cNvPr>
          <p:cNvSpPr/>
          <p:nvPr/>
        </p:nvSpPr>
        <p:spPr>
          <a:xfrm>
            <a:off x="1208584" y="3135950"/>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A</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2" name="グラフィックス 11" descr="コピー機">
            <a:extLst>
              <a:ext uri="{FF2B5EF4-FFF2-40B4-BE49-F238E27FC236}">
                <a16:creationId xmlns:a16="http://schemas.microsoft.com/office/drawing/2014/main" id="{1ED4AFA6-BF17-489F-B5DE-785CEA0271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43832" y="2492896"/>
            <a:ext cx="755574" cy="755574"/>
          </a:xfrm>
          <a:prstGeom prst="rect">
            <a:avLst/>
          </a:prstGeom>
        </p:spPr>
      </p:pic>
      <p:sp>
        <p:nvSpPr>
          <p:cNvPr id="13" name="正方形/長方形 12">
            <a:extLst>
              <a:ext uri="{FF2B5EF4-FFF2-40B4-BE49-F238E27FC236}">
                <a16:creationId xmlns:a16="http://schemas.microsoft.com/office/drawing/2014/main" id="{9ADAC8B1-3282-42AC-BF33-583E70DAA8E2}"/>
              </a:ext>
            </a:extLst>
          </p:cNvPr>
          <p:cNvSpPr/>
          <p:nvPr/>
        </p:nvSpPr>
        <p:spPr>
          <a:xfrm>
            <a:off x="1181172" y="4057497"/>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altLang="ja-JP" sz="1050" dirty="0">
                <a:solidFill>
                  <a:schemeClr val="tx1"/>
                </a:solidFill>
                <a:latin typeface="メイリオ" panose="020B0604030504040204" pitchFamily="50" charset="-128"/>
                <a:ea typeface="メイリオ" panose="020B0604030504040204" pitchFamily="50" charset="-128"/>
              </a:rPr>
              <a:t>B</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4" name="グラフィックス 13" descr="コピー機">
            <a:extLst>
              <a:ext uri="{FF2B5EF4-FFF2-40B4-BE49-F238E27FC236}">
                <a16:creationId xmlns:a16="http://schemas.microsoft.com/office/drawing/2014/main" id="{49858DF3-59EE-4D03-BD64-354024580B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6420" y="3414443"/>
            <a:ext cx="755574" cy="755574"/>
          </a:xfrm>
          <a:prstGeom prst="rect">
            <a:avLst/>
          </a:prstGeom>
        </p:spPr>
      </p:pic>
      <p:sp>
        <p:nvSpPr>
          <p:cNvPr id="15" name="正方形/長方形 14">
            <a:extLst>
              <a:ext uri="{FF2B5EF4-FFF2-40B4-BE49-F238E27FC236}">
                <a16:creationId xmlns:a16="http://schemas.microsoft.com/office/drawing/2014/main" id="{31626803-EC53-4D84-971E-C75138AA8D59}"/>
              </a:ext>
            </a:extLst>
          </p:cNvPr>
          <p:cNvSpPr/>
          <p:nvPr/>
        </p:nvSpPr>
        <p:spPr>
          <a:xfrm>
            <a:off x="1181172" y="4993601"/>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C</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6" name="グラフィックス 15" descr="コピー機">
            <a:extLst>
              <a:ext uri="{FF2B5EF4-FFF2-40B4-BE49-F238E27FC236}">
                <a16:creationId xmlns:a16="http://schemas.microsoft.com/office/drawing/2014/main" id="{599C67F7-2FC5-4D8D-B8C8-26F3248843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16420" y="4350547"/>
            <a:ext cx="755574" cy="755574"/>
          </a:xfrm>
          <a:prstGeom prst="rect">
            <a:avLst/>
          </a:prstGeom>
        </p:spPr>
      </p:pic>
      <p:grpSp>
        <p:nvGrpSpPr>
          <p:cNvPr id="17" name="グループ化 16">
            <a:extLst>
              <a:ext uri="{FF2B5EF4-FFF2-40B4-BE49-F238E27FC236}">
                <a16:creationId xmlns:a16="http://schemas.microsoft.com/office/drawing/2014/main" id="{7F265805-65FF-4EC8-860C-3F42AC2DAA55}"/>
              </a:ext>
            </a:extLst>
          </p:cNvPr>
          <p:cNvGrpSpPr/>
          <p:nvPr/>
        </p:nvGrpSpPr>
        <p:grpSpPr>
          <a:xfrm>
            <a:off x="278621" y="3416238"/>
            <a:ext cx="605446" cy="778461"/>
            <a:chOff x="1423988" y="-982663"/>
            <a:chExt cx="384175" cy="427038"/>
          </a:xfrm>
        </p:grpSpPr>
        <p:sp>
          <p:nvSpPr>
            <p:cNvPr id="18" name="AutoShape 17">
              <a:extLst>
                <a:ext uri="{FF2B5EF4-FFF2-40B4-BE49-F238E27FC236}">
                  <a16:creationId xmlns:a16="http://schemas.microsoft.com/office/drawing/2014/main" id="{30791793-4879-4B55-B036-80D8D7401DC6}"/>
                </a:ext>
              </a:extLst>
            </p:cNvPr>
            <p:cNvSpPr>
              <a:spLocks noChangeAspect="1" noChangeArrowheads="1" noTextEdit="1"/>
            </p:cNvSpPr>
            <p:nvPr/>
          </p:nvSpPr>
          <p:spPr bwMode="auto">
            <a:xfrm>
              <a:off x="1423988" y="-979488"/>
              <a:ext cx="381000"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Freeform 19">
              <a:extLst>
                <a:ext uri="{FF2B5EF4-FFF2-40B4-BE49-F238E27FC236}">
                  <a16:creationId xmlns:a16="http://schemas.microsoft.com/office/drawing/2014/main" id="{283A7C1B-A70A-49C2-8F07-1E85C6D8945E}"/>
                </a:ext>
              </a:extLst>
            </p:cNvPr>
            <p:cNvSpPr>
              <a:spLocks noEditPoints="1"/>
            </p:cNvSpPr>
            <p:nvPr/>
          </p:nvSpPr>
          <p:spPr bwMode="auto">
            <a:xfrm>
              <a:off x="1423988" y="-982663"/>
              <a:ext cx="384175" cy="423863"/>
            </a:xfrm>
            <a:custGeom>
              <a:avLst/>
              <a:gdLst>
                <a:gd name="T0" fmla="*/ 242 w 242"/>
                <a:gd name="T1" fmla="*/ 267 h 267"/>
                <a:gd name="T2" fmla="*/ 0 w 242"/>
                <a:gd name="T3" fmla="*/ 267 h 267"/>
                <a:gd name="T4" fmla="*/ 0 w 242"/>
                <a:gd name="T5" fmla="*/ 0 h 267"/>
                <a:gd name="T6" fmla="*/ 242 w 242"/>
                <a:gd name="T7" fmla="*/ 0 h 267"/>
                <a:gd name="T8" fmla="*/ 242 w 242"/>
                <a:gd name="T9" fmla="*/ 267 h 267"/>
                <a:gd name="T10" fmla="*/ 20 w 242"/>
                <a:gd name="T11" fmla="*/ 248 h 267"/>
                <a:gd name="T12" fmla="*/ 223 w 242"/>
                <a:gd name="T13" fmla="*/ 248 h 267"/>
                <a:gd name="T14" fmla="*/ 223 w 242"/>
                <a:gd name="T15" fmla="*/ 19 h 267"/>
                <a:gd name="T16" fmla="*/ 20 w 242"/>
                <a:gd name="T17" fmla="*/ 19 h 267"/>
                <a:gd name="T18" fmla="*/ 20 w 242"/>
                <a:gd name="T19" fmla="*/ 24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2" h="267">
                  <a:moveTo>
                    <a:pt x="242" y="267"/>
                  </a:moveTo>
                  <a:lnTo>
                    <a:pt x="0" y="267"/>
                  </a:lnTo>
                  <a:lnTo>
                    <a:pt x="0" y="0"/>
                  </a:lnTo>
                  <a:lnTo>
                    <a:pt x="242" y="0"/>
                  </a:lnTo>
                  <a:lnTo>
                    <a:pt x="242" y="267"/>
                  </a:lnTo>
                  <a:close/>
                  <a:moveTo>
                    <a:pt x="20" y="248"/>
                  </a:moveTo>
                  <a:lnTo>
                    <a:pt x="223" y="248"/>
                  </a:lnTo>
                  <a:lnTo>
                    <a:pt x="223" y="19"/>
                  </a:lnTo>
                  <a:lnTo>
                    <a:pt x="20" y="19"/>
                  </a:lnTo>
                  <a:lnTo>
                    <a:pt x="20" y="248"/>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0" name="Rectangle 20">
              <a:extLst>
                <a:ext uri="{FF2B5EF4-FFF2-40B4-BE49-F238E27FC236}">
                  <a16:creationId xmlns:a16="http://schemas.microsoft.com/office/drawing/2014/main" id="{19C4FC03-8D53-4B9D-8D6E-67A64396082F}"/>
                </a:ext>
              </a:extLst>
            </p:cNvPr>
            <p:cNvSpPr>
              <a:spLocks noChangeArrowheads="1"/>
            </p:cNvSpPr>
            <p:nvPr/>
          </p:nvSpPr>
          <p:spPr bwMode="auto">
            <a:xfrm>
              <a:off x="1616076" y="-866775"/>
              <a:ext cx="96838" cy="285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Rectangle 21">
              <a:extLst>
                <a:ext uri="{FF2B5EF4-FFF2-40B4-BE49-F238E27FC236}">
                  <a16:creationId xmlns:a16="http://schemas.microsoft.com/office/drawing/2014/main" id="{E6F330B3-EAB0-481F-8FBE-D2145862CF8B}"/>
                </a:ext>
              </a:extLst>
            </p:cNvPr>
            <p:cNvSpPr>
              <a:spLocks noChangeArrowheads="1"/>
            </p:cNvSpPr>
            <p:nvPr/>
          </p:nvSpPr>
          <p:spPr bwMode="auto">
            <a:xfrm>
              <a:off x="1616076" y="-920750"/>
              <a:ext cx="123825" cy="23813"/>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Rectangle 22">
              <a:extLst>
                <a:ext uri="{FF2B5EF4-FFF2-40B4-BE49-F238E27FC236}">
                  <a16:creationId xmlns:a16="http://schemas.microsoft.com/office/drawing/2014/main" id="{ACEA9D43-8DDA-4E4E-AF1F-F10AEDCCF95F}"/>
                </a:ext>
              </a:extLst>
            </p:cNvPr>
            <p:cNvSpPr>
              <a:spLocks noChangeArrowheads="1"/>
            </p:cNvSpPr>
            <p:nvPr/>
          </p:nvSpPr>
          <p:spPr bwMode="auto">
            <a:xfrm>
              <a:off x="1485901" y="-690563"/>
              <a:ext cx="49213" cy="6985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Rectangle 23">
              <a:extLst>
                <a:ext uri="{FF2B5EF4-FFF2-40B4-BE49-F238E27FC236}">
                  <a16:creationId xmlns:a16="http://schemas.microsoft.com/office/drawing/2014/main" id="{5DC2D8C8-8E47-466C-BC31-D8EE98C73B5A}"/>
                </a:ext>
              </a:extLst>
            </p:cNvPr>
            <p:cNvSpPr>
              <a:spLocks noChangeArrowheads="1"/>
            </p:cNvSpPr>
            <p:nvPr/>
          </p:nvSpPr>
          <p:spPr bwMode="auto">
            <a:xfrm>
              <a:off x="1557338" y="-722313"/>
              <a:ext cx="46038" cy="1016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Rectangle 24">
              <a:extLst>
                <a:ext uri="{FF2B5EF4-FFF2-40B4-BE49-F238E27FC236}">
                  <a16:creationId xmlns:a16="http://schemas.microsoft.com/office/drawing/2014/main" id="{B55E3528-ADA8-4E71-BF70-E922177F4F3F}"/>
                </a:ext>
              </a:extLst>
            </p:cNvPr>
            <p:cNvSpPr>
              <a:spLocks noChangeArrowheads="1"/>
            </p:cNvSpPr>
            <p:nvPr/>
          </p:nvSpPr>
          <p:spPr bwMode="auto">
            <a:xfrm>
              <a:off x="1628776" y="-687388"/>
              <a:ext cx="46038" cy="66675"/>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Rectangle 25">
              <a:extLst>
                <a:ext uri="{FF2B5EF4-FFF2-40B4-BE49-F238E27FC236}">
                  <a16:creationId xmlns:a16="http://schemas.microsoft.com/office/drawing/2014/main" id="{9D75B20A-07E5-4654-BFD6-C732CFEEBAC6}"/>
                </a:ext>
              </a:extLst>
            </p:cNvPr>
            <p:cNvSpPr>
              <a:spLocks noChangeArrowheads="1"/>
            </p:cNvSpPr>
            <p:nvPr/>
          </p:nvSpPr>
          <p:spPr bwMode="auto">
            <a:xfrm>
              <a:off x="1700213" y="-736600"/>
              <a:ext cx="46038" cy="115888"/>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Rectangle 26">
              <a:extLst>
                <a:ext uri="{FF2B5EF4-FFF2-40B4-BE49-F238E27FC236}">
                  <a16:creationId xmlns:a16="http://schemas.microsoft.com/office/drawing/2014/main" id="{A2FC4C7A-DCBF-4456-BE26-A61BE0F7B839}"/>
                </a:ext>
              </a:extLst>
            </p:cNvPr>
            <p:cNvSpPr>
              <a:spLocks noChangeArrowheads="1"/>
            </p:cNvSpPr>
            <p:nvPr/>
          </p:nvSpPr>
          <p:spPr bwMode="auto">
            <a:xfrm>
              <a:off x="1485901" y="-920750"/>
              <a:ext cx="101600" cy="88900"/>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7" name="矢印: 右 26">
            <a:extLst>
              <a:ext uri="{FF2B5EF4-FFF2-40B4-BE49-F238E27FC236}">
                <a16:creationId xmlns:a16="http://schemas.microsoft.com/office/drawing/2014/main" id="{56C866EB-00E8-43E0-8FC4-8B38F44F0F57}"/>
              </a:ext>
            </a:extLst>
          </p:cNvPr>
          <p:cNvSpPr/>
          <p:nvPr/>
        </p:nvSpPr>
        <p:spPr>
          <a:xfrm>
            <a:off x="911609" y="3573016"/>
            <a:ext cx="408980"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28" name="正方形/長方形 27">
            <a:extLst>
              <a:ext uri="{FF2B5EF4-FFF2-40B4-BE49-F238E27FC236}">
                <a16:creationId xmlns:a16="http://schemas.microsoft.com/office/drawing/2014/main" id="{4DD47B9B-6965-4ADA-9A31-6BBABE16790B}"/>
              </a:ext>
            </a:extLst>
          </p:cNvPr>
          <p:cNvSpPr/>
          <p:nvPr/>
        </p:nvSpPr>
        <p:spPr bwMode="auto">
          <a:xfrm>
            <a:off x="128464" y="4346253"/>
            <a:ext cx="897770" cy="623257"/>
          </a:xfrm>
          <a:prstGeom prst="rect">
            <a:avLst/>
          </a:prstGeom>
          <a:no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091ACA5A-590E-4989-9E50-D16EE9EF9806}"/>
              </a:ext>
            </a:extLst>
          </p:cNvPr>
          <p:cNvSpPr txBox="1"/>
          <p:nvPr/>
        </p:nvSpPr>
        <p:spPr>
          <a:xfrm>
            <a:off x="157727" y="4517450"/>
            <a:ext cx="868507" cy="338554"/>
          </a:xfrm>
          <a:prstGeom prst="rect">
            <a:avLst/>
          </a:prstGeom>
          <a:noFill/>
        </p:spPr>
        <p:txBody>
          <a:bodyPr wrap="square" rtlCol="0">
            <a:spAutoFit/>
          </a:bodyPr>
          <a:lstStyle/>
          <a:p>
            <a:pPr algn="ct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rPr>
              <a:t>請求書</a:t>
            </a:r>
            <a:endParaRPr kumimoji="1"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endParaRPr>
          </a:p>
        </p:txBody>
      </p:sp>
      <p:sp>
        <p:nvSpPr>
          <p:cNvPr id="30" name="矢印: 右 29">
            <a:extLst>
              <a:ext uri="{FF2B5EF4-FFF2-40B4-BE49-F238E27FC236}">
                <a16:creationId xmlns:a16="http://schemas.microsoft.com/office/drawing/2014/main" id="{A99D733D-5F88-4892-9B98-15D941654B49}"/>
              </a:ext>
            </a:extLst>
          </p:cNvPr>
          <p:cNvSpPr/>
          <p:nvPr/>
        </p:nvSpPr>
        <p:spPr>
          <a:xfrm>
            <a:off x="2216696" y="3573016"/>
            <a:ext cx="408980"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pic>
        <p:nvPicPr>
          <p:cNvPr id="31" name="グラフィックス 30" descr="右向き指示マーク">
            <a:extLst>
              <a:ext uri="{FF2B5EF4-FFF2-40B4-BE49-F238E27FC236}">
                <a16:creationId xmlns:a16="http://schemas.microsoft.com/office/drawing/2014/main" id="{89258841-6AD7-4CD4-99D2-ED41F20704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8277543">
            <a:off x="6264454" y="5421032"/>
            <a:ext cx="504000" cy="504000"/>
          </a:xfrm>
          <a:prstGeom prst="rect">
            <a:avLst/>
          </a:prstGeom>
        </p:spPr>
      </p:pic>
      <p:sp>
        <p:nvSpPr>
          <p:cNvPr id="32" name="吹き出し: 角を丸めた四角形 31">
            <a:extLst>
              <a:ext uri="{FF2B5EF4-FFF2-40B4-BE49-F238E27FC236}">
                <a16:creationId xmlns:a16="http://schemas.microsoft.com/office/drawing/2014/main" id="{287D8521-4B77-41FD-AE46-26CD281BB4EE}"/>
              </a:ext>
            </a:extLst>
          </p:cNvPr>
          <p:cNvSpPr/>
          <p:nvPr/>
        </p:nvSpPr>
        <p:spPr>
          <a:xfrm>
            <a:off x="879063" y="5611159"/>
            <a:ext cx="1606098" cy="560469"/>
          </a:xfrm>
          <a:prstGeom prst="wedgeRoundRectCallout">
            <a:avLst>
              <a:gd name="adj1" fmla="val -6708"/>
              <a:gd name="adj2" fmla="val -101268"/>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複合機のメニューから</a:t>
            </a:r>
            <a:endParaRPr lang="en-US" altLang="ja-JP" sz="1000" dirty="0">
              <a:solidFill>
                <a:schemeClr val="bg1"/>
              </a:solidFill>
              <a:latin typeface="メイリオ" panose="020B0604030504040204" pitchFamily="50" charset="-128"/>
              <a:ea typeface="メイリオ" panose="020B0604030504040204" pitchFamily="50" charset="-128"/>
            </a:endParaRPr>
          </a:p>
          <a:p>
            <a:pPr algn="ctr"/>
            <a:r>
              <a:rPr lang="ja-JP" altLang="en-US" sz="1000" dirty="0">
                <a:solidFill>
                  <a:schemeClr val="bg1"/>
                </a:solidFill>
                <a:latin typeface="メイリオ" panose="020B0604030504040204" pitchFamily="50" charset="-128"/>
                <a:ea typeface="メイリオ" panose="020B0604030504040204" pitchFamily="50" charset="-128"/>
              </a:rPr>
              <a:t>「ワンタッチ支出」を選択</a:t>
            </a:r>
            <a:endParaRPr kumimoji="1" lang="ja-JP" altLang="en-US" sz="1000" dirty="0">
              <a:solidFill>
                <a:schemeClr val="bg1"/>
              </a:solidFill>
              <a:latin typeface="メイリオ" panose="020B0604030504040204" pitchFamily="50" charset="-128"/>
              <a:ea typeface="メイリオ" panose="020B0604030504040204" pitchFamily="50" charset="-128"/>
            </a:endParaRPr>
          </a:p>
        </p:txBody>
      </p:sp>
      <p:sp>
        <p:nvSpPr>
          <p:cNvPr id="33" name="吹き出し: 角を丸めた四角形 32">
            <a:extLst>
              <a:ext uri="{FF2B5EF4-FFF2-40B4-BE49-F238E27FC236}">
                <a16:creationId xmlns:a16="http://schemas.microsoft.com/office/drawing/2014/main" id="{1DDF6FEC-60A6-44A5-B2EF-E26C6C5CDEF4}"/>
              </a:ext>
            </a:extLst>
          </p:cNvPr>
          <p:cNvSpPr/>
          <p:nvPr/>
        </p:nvSpPr>
        <p:spPr>
          <a:xfrm>
            <a:off x="3368824" y="5611158"/>
            <a:ext cx="2759820" cy="554145"/>
          </a:xfrm>
          <a:prstGeom prst="wedgeRoundRectCallout">
            <a:avLst>
              <a:gd name="adj1" fmla="val 7641"/>
              <a:gd name="adj2" fmla="val -194117"/>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原稿モードを選択して</a:t>
            </a:r>
            <a:endParaRPr lang="en-US" altLang="ja-JP" sz="1000" dirty="0">
              <a:solidFill>
                <a:schemeClr val="bg1"/>
              </a:solidFill>
              <a:latin typeface="メイリオ" panose="020B0604030504040204" pitchFamily="50" charset="-128"/>
              <a:ea typeface="メイリオ" panose="020B0604030504040204" pitchFamily="50" charset="-128"/>
            </a:endParaRPr>
          </a:p>
          <a:p>
            <a:pPr algn="ctr"/>
            <a:r>
              <a:rPr kumimoji="1" lang="ja-JP" altLang="en-US" sz="1000" dirty="0">
                <a:solidFill>
                  <a:schemeClr val="bg1"/>
                </a:solidFill>
                <a:latin typeface="メイリオ" panose="020B0604030504040204" pitchFamily="50" charset="-128"/>
                <a:ea typeface="メイリオ" panose="020B0604030504040204" pitchFamily="50" charset="-128"/>
              </a:rPr>
              <a:t>請求書をセットして</a:t>
            </a:r>
            <a:r>
              <a:rPr lang="ja-JP" altLang="en-US" sz="1000" dirty="0">
                <a:solidFill>
                  <a:schemeClr val="bg1"/>
                </a:solidFill>
                <a:latin typeface="メイリオ" panose="020B0604030504040204" pitchFamily="50" charset="-128"/>
                <a:ea typeface="メイリオ" panose="020B0604030504040204" pitchFamily="50" charset="-128"/>
              </a:rPr>
              <a:t>スキャン</a:t>
            </a:r>
            <a:endParaRPr kumimoji="1" lang="ja-JP" altLang="en-US" sz="1000" dirty="0">
              <a:solidFill>
                <a:schemeClr val="bg1"/>
              </a:solidFill>
              <a:latin typeface="メイリオ" panose="020B0604030504040204" pitchFamily="50" charset="-128"/>
              <a:ea typeface="メイリオ" panose="020B0604030504040204" pitchFamily="50" charset="-128"/>
            </a:endParaRPr>
          </a:p>
        </p:txBody>
      </p:sp>
      <p:sp>
        <p:nvSpPr>
          <p:cNvPr id="34" name="矢印: 右 33">
            <a:extLst>
              <a:ext uri="{FF2B5EF4-FFF2-40B4-BE49-F238E27FC236}">
                <a16:creationId xmlns:a16="http://schemas.microsoft.com/office/drawing/2014/main" id="{7F0D41BD-F5DA-4565-9844-6E600283F2A2}"/>
              </a:ext>
            </a:extLst>
          </p:cNvPr>
          <p:cNvSpPr/>
          <p:nvPr/>
        </p:nvSpPr>
        <p:spPr>
          <a:xfrm>
            <a:off x="7094080" y="3573016"/>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grpSp>
        <p:nvGrpSpPr>
          <p:cNvPr id="36" name="グループ化 35">
            <a:extLst>
              <a:ext uri="{FF2B5EF4-FFF2-40B4-BE49-F238E27FC236}">
                <a16:creationId xmlns:a16="http://schemas.microsoft.com/office/drawing/2014/main" id="{56EDA918-FD8D-4707-A634-4FBE5075157A}"/>
              </a:ext>
            </a:extLst>
          </p:cNvPr>
          <p:cNvGrpSpPr>
            <a:grpSpLocks noChangeAspect="1"/>
          </p:cNvGrpSpPr>
          <p:nvPr/>
        </p:nvGrpSpPr>
        <p:grpSpPr>
          <a:xfrm>
            <a:off x="7689304" y="3349185"/>
            <a:ext cx="642429" cy="1159935"/>
            <a:chOff x="2743201" y="3695701"/>
            <a:chExt cx="1371600" cy="2476499"/>
          </a:xfrm>
          <a:solidFill>
            <a:schemeClr val="bg1">
              <a:lumMod val="50000"/>
            </a:schemeClr>
          </a:solidFill>
        </p:grpSpPr>
        <p:sp>
          <p:nvSpPr>
            <p:cNvPr id="37" name="Freeform 17">
              <a:extLst>
                <a:ext uri="{FF2B5EF4-FFF2-40B4-BE49-F238E27FC236}">
                  <a16:creationId xmlns:a16="http://schemas.microsoft.com/office/drawing/2014/main" id="{A9A4F228-C708-4683-BA1A-0CE0FEA7F5CB}"/>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38" name="Freeform 18">
              <a:extLst>
                <a:ext uri="{FF2B5EF4-FFF2-40B4-BE49-F238E27FC236}">
                  <a16:creationId xmlns:a16="http://schemas.microsoft.com/office/drawing/2014/main" id="{13256EF9-779D-42E8-8352-4081E069EF21}"/>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39" name="Rectangle 19">
              <a:extLst>
                <a:ext uri="{FF2B5EF4-FFF2-40B4-BE49-F238E27FC236}">
                  <a16:creationId xmlns:a16="http://schemas.microsoft.com/office/drawing/2014/main" id="{C695E3D8-6DF6-4B23-A25A-0FE54E4F0F24}"/>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40" name="タイトル 1">
            <a:extLst>
              <a:ext uri="{FF2B5EF4-FFF2-40B4-BE49-F238E27FC236}">
                <a16:creationId xmlns:a16="http://schemas.microsoft.com/office/drawing/2014/main" id="{8BB2396B-C842-46FD-8D94-AF4323520BA4}"/>
              </a:ext>
            </a:extLst>
          </p:cNvPr>
          <p:cNvSpPr txBox="1">
            <a:spLocks/>
          </p:cNvSpPr>
          <p:nvPr/>
        </p:nvSpPr>
        <p:spPr>
          <a:xfrm>
            <a:off x="7329264" y="4509120"/>
            <a:ext cx="1629130"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pPr algn="ctr"/>
            <a:r>
              <a:rPr lang="en-US" altLang="ja-JP" sz="1400" kern="0" dirty="0"/>
              <a:t>IPKNOWLEDGE</a:t>
            </a:r>
          </a:p>
          <a:p>
            <a:pPr algn="ctr"/>
            <a:r>
              <a:rPr lang="ja-JP" altLang="en-US" sz="1400" kern="0" dirty="0"/>
              <a:t>財務管理システム</a:t>
            </a:r>
            <a:endParaRPr lang="ja-JP" altLang="en-US" sz="1800" kern="0" dirty="0"/>
          </a:p>
        </p:txBody>
      </p:sp>
      <p:sp>
        <p:nvSpPr>
          <p:cNvPr id="41" name="吹き出し: 四角形 40">
            <a:extLst>
              <a:ext uri="{FF2B5EF4-FFF2-40B4-BE49-F238E27FC236}">
                <a16:creationId xmlns:a16="http://schemas.microsoft.com/office/drawing/2014/main" id="{4E067F1A-8F29-4EF6-91ED-4C30FD0E0614}"/>
              </a:ext>
            </a:extLst>
          </p:cNvPr>
          <p:cNvSpPr/>
          <p:nvPr/>
        </p:nvSpPr>
        <p:spPr bwMode="auto">
          <a:xfrm>
            <a:off x="7761312" y="2487429"/>
            <a:ext cx="1933338" cy="805248"/>
          </a:xfrm>
          <a:prstGeom prst="wedgeRectCallout">
            <a:avLst>
              <a:gd name="adj1" fmla="val -39290"/>
              <a:gd name="adj2" fmla="val 65622"/>
            </a:avLst>
          </a:prstGeom>
          <a:solidFill>
            <a:schemeClr val="bg1"/>
          </a:solidFill>
          <a:ln w="38100">
            <a:solidFill>
              <a:srgbClr val="C000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A0CFB132-E237-450D-85E5-34FF2D67598B}"/>
              </a:ext>
            </a:extLst>
          </p:cNvPr>
          <p:cNvSpPr txBox="1"/>
          <p:nvPr/>
        </p:nvSpPr>
        <p:spPr>
          <a:xfrm>
            <a:off x="7837606" y="2628201"/>
            <a:ext cx="1837420" cy="584775"/>
          </a:xfrm>
          <a:prstGeom prst="rect">
            <a:avLst/>
          </a:prstGeom>
          <a:noFill/>
        </p:spPr>
        <p:txBody>
          <a:bodyPr wrap="square" rtlCol="0">
            <a:spAutoFit/>
          </a:bodyPr>
          <a:lstStyle/>
          <a:p>
            <a:pPr algn="ctr"/>
            <a:r>
              <a:rPr kumimoji="1" lang="ja-JP" altLang="en-US" sz="1600" b="1" dirty="0">
                <a:solidFill>
                  <a:srgbClr val="C00000"/>
                </a:solidFill>
                <a:latin typeface="メイリオ" panose="020B0604030504040204" pitchFamily="50" charset="-128"/>
                <a:ea typeface="メイリオ" panose="020B0604030504040204" pitchFamily="50" charset="-128"/>
              </a:rPr>
              <a:t>スキャンと同時に請求書</a:t>
            </a:r>
            <a:r>
              <a:rPr lang="ja-JP" altLang="en-US" sz="1600" b="1" dirty="0">
                <a:solidFill>
                  <a:srgbClr val="C00000"/>
                </a:solidFill>
                <a:latin typeface="メイリオ" panose="020B0604030504040204" pitchFamily="50" charset="-128"/>
                <a:ea typeface="メイリオ" panose="020B0604030504040204" pitchFamily="50" charset="-128"/>
              </a:rPr>
              <a:t>登録</a:t>
            </a:r>
            <a:r>
              <a:rPr kumimoji="1" lang="ja-JP" altLang="en-US" sz="1600" b="1" dirty="0">
                <a:solidFill>
                  <a:srgbClr val="C00000"/>
                </a:solidFill>
                <a:latin typeface="メイリオ" panose="020B0604030504040204" pitchFamily="50" charset="-128"/>
                <a:ea typeface="メイリオ" panose="020B0604030504040204" pitchFamily="50" charset="-128"/>
              </a:rPr>
              <a:t>完了！</a:t>
            </a:r>
          </a:p>
        </p:txBody>
      </p:sp>
      <p:sp>
        <p:nvSpPr>
          <p:cNvPr id="43" name="吹き出し: 角を丸めた四角形 42">
            <a:extLst>
              <a:ext uri="{FF2B5EF4-FFF2-40B4-BE49-F238E27FC236}">
                <a16:creationId xmlns:a16="http://schemas.microsoft.com/office/drawing/2014/main" id="{A7FA230A-5D1E-4F60-8565-B4884E79EAC1}"/>
              </a:ext>
            </a:extLst>
          </p:cNvPr>
          <p:cNvSpPr/>
          <p:nvPr/>
        </p:nvSpPr>
        <p:spPr>
          <a:xfrm>
            <a:off x="6753200" y="5293056"/>
            <a:ext cx="2889932" cy="872248"/>
          </a:xfrm>
          <a:prstGeom prst="wedgeRoundRectCallout">
            <a:avLst>
              <a:gd name="adj1" fmla="val -49041"/>
              <a:gd name="adj2" fmla="val -60307"/>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スキャン時に</a:t>
            </a:r>
            <a:r>
              <a:rPr lang="en-US" altLang="ja-JP" sz="1000" dirty="0">
                <a:solidFill>
                  <a:schemeClr val="bg1"/>
                </a:solidFill>
                <a:latin typeface="メイリオ" panose="020B0604030504040204" pitchFamily="50" charset="-128"/>
                <a:ea typeface="メイリオ" panose="020B0604030504040204" pitchFamily="50" charset="-128"/>
              </a:rPr>
              <a:t>OCR</a:t>
            </a:r>
            <a:r>
              <a:rPr lang="ja-JP" altLang="en-US" sz="1000" dirty="0">
                <a:solidFill>
                  <a:schemeClr val="bg1"/>
                </a:solidFill>
                <a:latin typeface="メイリオ" panose="020B0604030504040204" pitchFamily="50" charset="-128"/>
                <a:ea typeface="メイリオ" panose="020B0604030504040204" pitchFamily="50" charset="-128"/>
              </a:rPr>
              <a:t>をかけ、提携フォーマットの請求書より必要項目を表示して確認後、</a:t>
            </a:r>
            <a:endParaRPr lang="en-US" altLang="ja-JP" sz="1000" dirty="0">
              <a:solidFill>
                <a:schemeClr val="bg1"/>
              </a:solidFill>
              <a:latin typeface="メイリオ" panose="020B0604030504040204" pitchFamily="50" charset="-128"/>
              <a:ea typeface="メイリオ" panose="020B0604030504040204" pitchFamily="50" charset="-128"/>
            </a:endParaRPr>
          </a:p>
          <a:p>
            <a:r>
              <a:rPr lang="en-US" altLang="ja-JP" sz="1000" dirty="0">
                <a:solidFill>
                  <a:schemeClr val="bg1"/>
                </a:solidFill>
                <a:latin typeface="メイリオ" panose="020B0604030504040204" pitchFamily="50" charset="-128"/>
                <a:ea typeface="メイリオ" panose="020B0604030504040204" pitchFamily="50" charset="-128"/>
              </a:rPr>
              <a:t>IPK</a:t>
            </a:r>
            <a:r>
              <a:rPr lang="ja-JP" altLang="en-US" sz="1000" dirty="0">
                <a:solidFill>
                  <a:schemeClr val="bg1"/>
                </a:solidFill>
                <a:latin typeface="メイリオ" panose="020B0604030504040204" pitchFamily="50" charset="-128"/>
                <a:ea typeface="メイリオ" panose="020B0604030504040204" pitchFamily="50" charset="-128"/>
              </a:rPr>
              <a:t>財務登録処理を行う。</a:t>
            </a:r>
          </a:p>
        </p:txBody>
      </p:sp>
      <p:pic>
        <p:nvPicPr>
          <p:cNvPr id="44" name="図 43" descr="挿絵, 光 が含まれている画像&#10;&#10;自動的に生成された説明">
            <a:extLst>
              <a:ext uri="{FF2B5EF4-FFF2-40B4-BE49-F238E27FC236}">
                <a16:creationId xmlns:a16="http://schemas.microsoft.com/office/drawing/2014/main" id="{C3A06C90-A3D3-45D6-97FE-7B28038051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75232" y="2492896"/>
            <a:ext cx="2630117" cy="591776"/>
          </a:xfrm>
          <a:prstGeom prst="rect">
            <a:avLst/>
          </a:prstGeom>
        </p:spPr>
      </p:pic>
    </p:spTree>
    <p:extLst>
      <p:ext uri="{BB962C8B-B14F-4D97-AF65-F5344CB8AC3E}">
        <p14:creationId xmlns:p14="http://schemas.microsoft.com/office/powerpoint/2010/main" val="3899100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13</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676681F2-5033-45CD-A9C6-E515AB17C1BC}"/>
              </a:ext>
            </a:extLst>
          </p:cNvPr>
          <p:cNvSpPr/>
          <p:nvPr/>
        </p:nvSpPr>
        <p:spPr>
          <a:xfrm>
            <a:off x="6725207" y="3212976"/>
            <a:ext cx="1201663" cy="2375657"/>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1FB2D87F-841A-4FD1-BB75-51D0E62A60D3}"/>
              </a:ext>
            </a:extLst>
          </p:cNvPr>
          <p:cNvSpPr/>
          <p:nvPr/>
        </p:nvSpPr>
        <p:spPr bwMode="auto">
          <a:xfrm>
            <a:off x="489000" y="1124018"/>
            <a:ext cx="8928000" cy="1212292"/>
          </a:xfrm>
          <a:prstGeom prst="rect">
            <a:avLst/>
          </a:prstGeom>
          <a:solidFill>
            <a:srgbClr val="FFFFFF">
              <a:lumMod val="85000"/>
            </a:srgbClr>
          </a:solidFill>
          <a:ln>
            <a:noFill/>
          </a:ln>
          <a:effectLst/>
        </p:spPr>
        <p:txBody>
          <a:bodyPr vert="horz" wrap="square" lIns="252000" tIns="45720" rIns="252000" bIns="0" numCol="1" rtlCol="0" anchor="ctr" anchorCtr="0" compatLnSpc="1">
            <a:prstTxWarp prst="textNoShape">
              <a:avLst/>
            </a:prstTxWarp>
          </a:bodyPr>
          <a:lstStyle/>
          <a:p>
            <a:pPr marL="216000" marR="0" lvl="0" indent="-216000" algn="just" defTabSz="914400" eaLnBrk="1" fontAlgn="auto" latinLnBrk="0" hangingPunct="1">
              <a:lnSpc>
                <a:spcPct val="120000"/>
              </a:lnSpc>
              <a:spcBef>
                <a:spcPts val="200"/>
              </a:spcBef>
              <a:spcAft>
                <a:spcPts val="0"/>
              </a:spcAft>
              <a:buClr>
                <a:srgbClr val="FFFFFF">
                  <a:lumMod val="50000"/>
                </a:srgbClr>
              </a:buClr>
              <a:buSzPct val="80000"/>
              <a:buFont typeface="Wingdings" panose="05000000000000000000" pitchFamily="2" charset="2"/>
              <a:buChar char="l"/>
              <a:tabLst/>
              <a:defRPr/>
            </a:pP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マルチメーカー対応の</a:t>
            </a:r>
            <a:r>
              <a:rPr lang="en-US" altLang="ja-JP" sz="1500" dirty="0" err="1">
                <a:latin typeface="メイリオ" panose="020B0604030504040204" pitchFamily="50" charset="-128"/>
                <a:ea typeface="メイリオ" panose="020B0604030504040204" pitchFamily="50" charset="-128"/>
                <a:cs typeface="ＭＳ Ｐゴシック" panose="020B0600070205080204" pitchFamily="50" charset="-128"/>
              </a:rPr>
              <a:t>MultiScan</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！を利用することで、</a:t>
            </a:r>
            <a:r>
              <a:rPr lang="en-US" altLang="ja-JP" sz="1500" dirty="0">
                <a:latin typeface="メイリオ" panose="020B0604030504040204" pitchFamily="50" charset="-128"/>
                <a:ea typeface="メイリオ" panose="020B0604030504040204" pitchFamily="50" charset="-128"/>
                <a:cs typeface="ＭＳ Ｐゴシック" panose="020B0600070205080204" pitchFamily="50" charset="-128"/>
              </a:rPr>
              <a:t>XEROX</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機以外のメーカーの複合機から　スキャンしたデータも、</a:t>
            </a:r>
            <a:r>
              <a:rPr lang="en-US" altLang="ja-JP" sz="1500" dirty="0" err="1">
                <a:latin typeface="メイリオ" panose="020B0604030504040204" pitchFamily="50" charset="-128"/>
                <a:ea typeface="メイリオ" panose="020B0604030504040204" pitchFamily="50" charset="-128"/>
                <a:cs typeface="ＭＳ Ｐゴシック" panose="020B0600070205080204" pitchFamily="50" charset="-128"/>
              </a:rPr>
              <a:t>Docuworks</a:t>
            </a:r>
            <a:r>
              <a:rPr lang="ja-JP" altLang="en-US" sz="1500" dirty="0">
                <a:latin typeface="メイリオ" panose="020B0604030504040204" pitchFamily="50" charset="-128"/>
                <a:ea typeface="メイリオ" panose="020B0604030504040204" pitchFamily="50" charset="-128"/>
                <a:cs typeface="ＭＳ Ｐゴシック" panose="020B0600070205080204" pitchFamily="50" charset="-128"/>
              </a:rPr>
              <a:t>形式に変換が可能となります。</a:t>
            </a:r>
          </a:p>
        </p:txBody>
      </p:sp>
      <p:sp>
        <p:nvSpPr>
          <p:cNvPr id="8" name="タイトル 1">
            <a:extLst>
              <a:ext uri="{FF2B5EF4-FFF2-40B4-BE49-F238E27FC236}">
                <a16:creationId xmlns:a16="http://schemas.microsoft.com/office/drawing/2014/main" id="{4191CAE7-73C4-433E-879E-6BE62C4245FB}"/>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en-US" altLang="ja-JP" kern="0" dirty="0" err="1"/>
              <a:t>Docuworks</a:t>
            </a:r>
            <a:r>
              <a:rPr lang="ja-JP" altLang="en-US" kern="0" dirty="0"/>
              <a:t>変換</a:t>
            </a:r>
          </a:p>
        </p:txBody>
      </p:sp>
      <p:sp>
        <p:nvSpPr>
          <p:cNvPr id="9" name="正方形/長方形 8">
            <a:extLst>
              <a:ext uri="{FF2B5EF4-FFF2-40B4-BE49-F238E27FC236}">
                <a16:creationId xmlns:a16="http://schemas.microsoft.com/office/drawing/2014/main" id="{7D76E1B5-1350-46C2-99FB-9E21FD92755F}"/>
              </a:ext>
            </a:extLst>
          </p:cNvPr>
          <p:cNvSpPr/>
          <p:nvPr/>
        </p:nvSpPr>
        <p:spPr>
          <a:xfrm>
            <a:off x="1571209" y="2780928"/>
            <a:ext cx="3240360" cy="3166002"/>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矢印: 右 9">
            <a:extLst>
              <a:ext uri="{FF2B5EF4-FFF2-40B4-BE49-F238E27FC236}">
                <a16:creationId xmlns:a16="http://schemas.microsoft.com/office/drawing/2014/main" id="{4E165C74-F3E0-46C1-B7E1-D4C472F20EF1}"/>
              </a:ext>
            </a:extLst>
          </p:cNvPr>
          <p:cNvSpPr/>
          <p:nvPr/>
        </p:nvSpPr>
        <p:spPr>
          <a:xfrm>
            <a:off x="1235636" y="3941155"/>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11" name="吹き出し: 角を丸めた四角形 10">
            <a:extLst>
              <a:ext uri="{FF2B5EF4-FFF2-40B4-BE49-F238E27FC236}">
                <a16:creationId xmlns:a16="http://schemas.microsoft.com/office/drawing/2014/main" id="{BEE277CC-B48D-4A31-B6BA-005573B33A1D}"/>
              </a:ext>
            </a:extLst>
          </p:cNvPr>
          <p:cNvSpPr/>
          <p:nvPr/>
        </p:nvSpPr>
        <p:spPr>
          <a:xfrm>
            <a:off x="2288704" y="5324217"/>
            <a:ext cx="1939397" cy="560469"/>
          </a:xfrm>
          <a:prstGeom prst="wedgeRoundRectCallout">
            <a:avLst>
              <a:gd name="adj1" fmla="val 54853"/>
              <a:gd name="adj2" fmla="val -70760"/>
              <a:gd name="adj3" fmla="val 16667"/>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a:solidFill>
                  <a:schemeClr val="bg1"/>
                </a:solidFill>
                <a:latin typeface="メイリオ" panose="020B0604030504040204" pitchFamily="50" charset="-128"/>
                <a:ea typeface="メイリオ" panose="020B0604030504040204" pitchFamily="50" charset="-128"/>
              </a:rPr>
              <a:t>「詳細設定」の出力ファイル形式から「</a:t>
            </a:r>
            <a:r>
              <a:rPr lang="en-US" altLang="ja-JP" sz="1000" dirty="0" err="1">
                <a:solidFill>
                  <a:schemeClr val="bg1"/>
                </a:solidFill>
                <a:latin typeface="メイリオ" panose="020B0604030504040204" pitchFamily="50" charset="-128"/>
                <a:ea typeface="メイリオ" panose="020B0604030504040204" pitchFamily="50" charset="-128"/>
              </a:rPr>
              <a:t>DocuWorks</a:t>
            </a:r>
            <a:r>
              <a:rPr lang="ja-JP" altLang="en-US" sz="1000" dirty="0">
                <a:solidFill>
                  <a:schemeClr val="bg1"/>
                </a:solidFill>
                <a:latin typeface="メイリオ" panose="020B0604030504040204" pitchFamily="50" charset="-128"/>
                <a:ea typeface="メイリオ" panose="020B0604030504040204" pitchFamily="50" charset="-128"/>
              </a:rPr>
              <a:t>」を　選択してスキャン</a:t>
            </a:r>
            <a:endParaRPr kumimoji="1" lang="ja-JP" altLang="en-US" sz="1000" dirty="0">
              <a:solidFill>
                <a:schemeClr val="bg1"/>
              </a:solidFill>
              <a:latin typeface="メイリオ" panose="020B0604030504040204" pitchFamily="50" charset="-128"/>
              <a:ea typeface="メイリオ" panose="020B0604030504040204" pitchFamily="50" charset="-128"/>
            </a:endParaRPr>
          </a:p>
        </p:txBody>
      </p:sp>
      <p:sp>
        <p:nvSpPr>
          <p:cNvPr id="12" name="正方形/長方形 11">
            <a:extLst>
              <a:ext uri="{FF2B5EF4-FFF2-40B4-BE49-F238E27FC236}">
                <a16:creationId xmlns:a16="http://schemas.microsoft.com/office/drawing/2014/main" id="{DAAC5C1D-05BB-4229-86B4-3590F55AE96B}"/>
              </a:ext>
            </a:extLst>
          </p:cNvPr>
          <p:cNvSpPr/>
          <p:nvPr/>
        </p:nvSpPr>
        <p:spPr>
          <a:xfrm>
            <a:off x="6820849" y="4326163"/>
            <a:ext cx="1014535" cy="915101"/>
          </a:xfrm>
          <a:prstGeom prst="rect">
            <a:avLst/>
          </a:prstGeom>
          <a:solidFill>
            <a:schemeClr val="bg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3" name="図 12">
            <a:extLst>
              <a:ext uri="{FF2B5EF4-FFF2-40B4-BE49-F238E27FC236}">
                <a16:creationId xmlns:a16="http://schemas.microsoft.com/office/drawing/2014/main" id="{7802A387-0C3A-4E58-8C08-48E72DCB04DE}"/>
              </a:ext>
            </a:extLst>
          </p:cNvPr>
          <p:cNvPicPr>
            <a:picLocks noChangeAspect="1"/>
          </p:cNvPicPr>
          <p:nvPr/>
        </p:nvPicPr>
        <p:blipFill>
          <a:blip r:embed="rId2"/>
          <a:stretch>
            <a:fillRect/>
          </a:stretch>
        </p:blipFill>
        <p:spPr>
          <a:xfrm>
            <a:off x="1751140" y="3443395"/>
            <a:ext cx="2946246" cy="1767251"/>
          </a:xfrm>
          <a:prstGeom prst="rect">
            <a:avLst/>
          </a:prstGeom>
        </p:spPr>
      </p:pic>
      <p:sp>
        <p:nvSpPr>
          <p:cNvPr id="14" name="四角形: 角を丸くする 13">
            <a:extLst>
              <a:ext uri="{FF2B5EF4-FFF2-40B4-BE49-F238E27FC236}">
                <a16:creationId xmlns:a16="http://schemas.microsoft.com/office/drawing/2014/main" id="{38625FB2-8B8F-40BD-B5B9-8F1CC1FA05CD}"/>
              </a:ext>
            </a:extLst>
          </p:cNvPr>
          <p:cNvSpPr/>
          <p:nvPr/>
        </p:nvSpPr>
        <p:spPr bwMode="auto">
          <a:xfrm>
            <a:off x="271654" y="3060630"/>
            <a:ext cx="972284" cy="2860745"/>
          </a:xfrm>
          <a:prstGeom prst="roundRect">
            <a:avLst/>
          </a:prstGeom>
          <a:solidFill>
            <a:schemeClr val="bg1"/>
          </a:solidFill>
          <a:ln w="12700" cap="flat" cmpd="sng" algn="ctr">
            <a:solidFill>
              <a:schemeClr val="bg1">
                <a:lumMod val="6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15" name="正方形/長方形 14">
            <a:extLst>
              <a:ext uri="{FF2B5EF4-FFF2-40B4-BE49-F238E27FC236}">
                <a16:creationId xmlns:a16="http://schemas.microsoft.com/office/drawing/2014/main" id="{9A0DEA68-AFAF-499F-9388-F956FF133960}"/>
              </a:ext>
            </a:extLst>
          </p:cNvPr>
          <p:cNvSpPr/>
          <p:nvPr/>
        </p:nvSpPr>
        <p:spPr>
          <a:xfrm>
            <a:off x="227884" y="3703684"/>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A</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6" name="グラフィックス 15" descr="コピー機">
            <a:extLst>
              <a:ext uri="{FF2B5EF4-FFF2-40B4-BE49-F238E27FC236}">
                <a16:creationId xmlns:a16="http://schemas.microsoft.com/office/drawing/2014/main" id="{B56F7180-8E21-42C7-AB4E-1843579628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3132" y="3060630"/>
            <a:ext cx="755574" cy="755574"/>
          </a:xfrm>
          <a:prstGeom prst="rect">
            <a:avLst/>
          </a:prstGeom>
        </p:spPr>
      </p:pic>
      <p:sp>
        <p:nvSpPr>
          <p:cNvPr id="17" name="正方形/長方形 16">
            <a:extLst>
              <a:ext uri="{FF2B5EF4-FFF2-40B4-BE49-F238E27FC236}">
                <a16:creationId xmlns:a16="http://schemas.microsoft.com/office/drawing/2014/main" id="{893BE2AE-8FA7-4193-846B-E892B164A335}"/>
              </a:ext>
            </a:extLst>
          </p:cNvPr>
          <p:cNvSpPr/>
          <p:nvPr/>
        </p:nvSpPr>
        <p:spPr>
          <a:xfrm>
            <a:off x="200472" y="4625231"/>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en-US" altLang="ja-JP" sz="1050" dirty="0">
                <a:solidFill>
                  <a:schemeClr val="tx1"/>
                </a:solidFill>
                <a:latin typeface="メイリオ" panose="020B0604030504040204" pitchFamily="50" charset="-128"/>
                <a:ea typeface="メイリオ" panose="020B0604030504040204" pitchFamily="50" charset="-128"/>
              </a:rPr>
              <a:t>B</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18" name="グラフィックス 17" descr="コピー機">
            <a:extLst>
              <a:ext uri="{FF2B5EF4-FFF2-40B4-BE49-F238E27FC236}">
                <a16:creationId xmlns:a16="http://schemas.microsoft.com/office/drawing/2014/main" id="{6195D4F8-CAAE-4186-8D9D-3B01133ECA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5720" y="3982177"/>
            <a:ext cx="755574" cy="755574"/>
          </a:xfrm>
          <a:prstGeom prst="rect">
            <a:avLst/>
          </a:prstGeom>
        </p:spPr>
      </p:pic>
      <p:sp>
        <p:nvSpPr>
          <p:cNvPr id="19" name="正方形/長方形 18">
            <a:extLst>
              <a:ext uri="{FF2B5EF4-FFF2-40B4-BE49-F238E27FC236}">
                <a16:creationId xmlns:a16="http://schemas.microsoft.com/office/drawing/2014/main" id="{3302E82B-BFDF-4786-8DB1-D1941AB57D12}"/>
              </a:ext>
            </a:extLst>
          </p:cNvPr>
          <p:cNvSpPr/>
          <p:nvPr/>
        </p:nvSpPr>
        <p:spPr>
          <a:xfrm>
            <a:off x="200472" y="5561335"/>
            <a:ext cx="108012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en-US" altLang="ja-JP" sz="1050" dirty="0">
                <a:solidFill>
                  <a:schemeClr val="tx1"/>
                </a:solidFill>
                <a:latin typeface="メイリオ" panose="020B0604030504040204" pitchFamily="50" charset="-128"/>
                <a:ea typeface="メイリオ" panose="020B0604030504040204" pitchFamily="50" charset="-128"/>
              </a:rPr>
              <a:t>C</a:t>
            </a:r>
            <a:r>
              <a:rPr kumimoji="1" lang="ja-JP" altLang="en-US" sz="1050" dirty="0">
                <a:solidFill>
                  <a:schemeClr val="tx1"/>
                </a:solidFill>
                <a:latin typeface="メイリオ" panose="020B0604030504040204" pitchFamily="50" charset="-128"/>
                <a:ea typeface="メイリオ" panose="020B0604030504040204" pitchFamily="50" charset="-128"/>
              </a:rPr>
              <a:t>社複合機</a:t>
            </a:r>
            <a:endParaRPr kumimoji="1" lang="en-US" altLang="ja-JP" sz="800" dirty="0">
              <a:solidFill>
                <a:schemeClr val="tx1"/>
              </a:solidFill>
              <a:latin typeface="メイリオ" panose="020B0604030504040204" pitchFamily="50" charset="-128"/>
              <a:ea typeface="メイリオ" panose="020B0604030504040204" pitchFamily="50" charset="-128"/>
            </a:endParaRPr>
          </a:p>
        </p:txBody>
      </p:sp>
      <p:pic>
        <p:nvPicPr>
          <p:cNvPr id="20" name="グラフィックス 19" descr="コピー機">
            <a:extLst>
              <a:ext uri="{FF2B5EF4-FFF2-40B4-BE49-F238E27FC236}">
                <a16:creationId xmlns:a16="http://schemas.microsoft.com/office/drawing/2014/main" id="{A639D5FD-CAD9-4852-8D1E-2A1EE29FDE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5720" y="4918281"/>
            <a:ext cx="755574" cy="755574"/>
          </a:xfrm>
          <a:prstGeom prst="rect">
            <a:avLst/>
          </a:prstGeom>
        </p:spPr>
      </p:pic>
      <p:sp>
        <p:nvSpPr>
          <p:cNvPr id="21" name="正方形/長方形 20">
            <a:extLst>
              <a:ext uri="{FF2B5EF4-FFF2-40B4-BE49-F238E27FC236}">
                <a16:creationId xmlns:a16="http://schemas.microsoft.com/office/drawing/2014/main" id="{1FA6C846-6EB2-4F02-9CFF-899AB079EB17}"/>
              </a:ext>
            </a:extLst>
          </p:cNvPr>
          <p:cNvSpPr/>
          <p:nvPr/>
        </p:nvSpPr>
        <p:spPr bwMode="auto">
          <a:xfrm>
            <a:off x="3794281" y="4945514"/>
            <a:ext cx="513232" cy="211678"/>
          </a:xfrm>
          <a:prstGeom prst="rect">
            <a:avLst/>
          </a:prstGeom>
          <a:noFill/>
          <a:ln w="38100" cap="flat" cmpd="sng" algn="ctr">
            <a:solidFill>
              <a:schemeClr val="accent2">
                <a:lumMod val="60000"/>
                <a:lumOff val="4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22" name="矢印: 右 21">
            <a:extLst>
              <a:ext uri="{FF2B5EF4-FFF2-40B4-BE49-F238E27FC236}">
                <a16:creationId xmlns:a16="http://schemas.microsoft.com/office/drawing/2014/main" id="{656A36C2-CA3D-4C17-AF70-501D9F0C36D4}"/>
              </a:ext>
            </a:extLst>
          </p:cNvPr>
          <p:cNvSpPr/>
          <p:nvPr/>
        </p:nvSpPr>
        <p:spPr>
          <a:xfrm>
            <a:off x="6321152" y="3941155"/>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23" name="テキスト ボックス 22">
            <a:extLst>
              <a:ext uri="{FF2B5EF4-FFF2-40B4-BE49-F238E27FC236}">
                <a16:creationId xmlns:a16="http://schemas.microsoft.com/office/drawing/2014/main" id="{2CA8387D-147F-4E81-B11B-D910A29CD579}"/>
              </a:ext>
            </a:extLst>
          </p:cNvPr>
          <p:cNvSpPr txBox="1"/>
          <p:nvPr/>
        </p:nvSpPr>
        <p:spPr>
          <a:xfrm>
            <a:off x="6695791" y="3557817"/>
            <a:ext cx="1280260" cy="430887"/>
          </a:xfrm>
          <a:prstGeom prst="rect">
            <a:avLst/>
          </a:prstGeom>
          <a:noFill/>
        </p:spPr>
        <p:txBody>
          <a:bodyPr wrap="square" rtlCol="0">
            <a:spAutoFit/>
          </a:bodyPr>
          <a:lstStyle/>
          <a:p>
            <a:pPr algn="ctr"/>
            <a:r>
              <a:rPr kumimoji="1" lang="ja-JP" altLang="en-US" sz="1100" b="1" dirty="0">
                <a:latin typeface="メイリオ" panose="020B0604030504040204" pitchFamily="50" charset="-128"/>
                <a:ea typeface="メイリオ" panose="020B0604030504040204" pitchFamily="50" charset="-128"/>
              </a:rPr>
              <a:t>フォーマット</a:t>
            </a:r>
            <a:endParaRPr kumimoji="1" lang="en-US" altLang="ja-JP" sz="1100" b="1" dirty="0">
              <a:latin typeface="メイリオ" panose="020B0604030504040204" pitchFamily="50" charset="-128"/>
              <a:ea typeface="メイリオ" panose="020B0604030504040204" pitchFamily="50" charset="-128"/>
            </a:endParaRPr>
          </a:p>
          <a:p>
            <a:pPr algn="ctr"/>
            <a:r>
              <a:rPr lang="ja-JP" altLang="en-US" sz="1100" b="1" dirty="0">
                <a:latin typeface="メイリオ" panose="020B0604030504040204" pitchFamily="50" charset="-128"/>
                <a:ea typeface="メイリオ" panose="020B0604030504040204" pitchFamily="50" charset="-128"/>
              </a:rPr>
              <a:t>変換</a:t>
            </a:r>
            <a:endParaRPr kumimoji="1" lang="ja-JP" altLang="en-US" sz="1100" b="1" dirty="0">
              <a:latin typeface="メイリオ" panose="020B0604030504040204" pitchFamily="50" charset="-128"/>
              <a:ea typeface="メイリオ" panose="020B0604030504040204" pitchFamily="50" charset="-128"/>
            </a:endParaRPr>
          </a:p>
        </p:txBody>
      </p:sp>
      <p:pic>
        <p:nvPicPr>
          <p:cNvPr id="24" name="グラフィックス 23" descr="右向き指示マーク">
            <a:extLst>
              <a:ext uri="{FF2B5EF4-FFF2-40B4-BE49-F238E27FC236}">
                <a16:creationId xmlns:a16="http://schemas.microsoft.com/office/drawing/2014/main" id="{C9D2C379-9C83-4E5C-9249-8DEB9B19B03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8277543">
            <a:off x="4183454" y="5044070"/>
            <a:ext cx="504000" cy="504000"/>
          </a:xfrm>
          <a:prstGeom prst="rect">
            <a:avLst/>
          </a:prstGeom>
        </p:spPr>
      </p:pic>
      <p:sp>
        <p:nvSpPr>
          <p:cNvPr id="25" name="正方形/長方形 24">
            <a:extLst>
              <a:ext uri="{FF2B5EF4-FFF2-40B4-BE49-F238E27FC236}">
                <a16:creationId xmlns:a16="http://schemas.microsoft.com/office/drawing/2014/main" id="{7055909B-1A9E-44A1-8613-ED98D1A7C715}"/>
              </a:ext>
            </a:extLst>
          </p:cNvPr>
          <p:cNvSpPr/>
          <p:nvPr/>
        </p:nvSpPr>
        <p:spPr>
          <a:xfrm>
            <a:off x="8375733" y="2949416"/>
            <a:ext cx="1201663" cy="55969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D060325D-4654-4B80-AF76-6B74FE24F717}"/>
              </a:ext>
            </a:extLst>
          </p:cNvPr>
          <p:cNvSpPr txBox="1"/>
          <p:nvPr/>
        </p:nvSpPr>
        <p:spPr>
          <a:xfrm>
            <a:off x="8342522" y="3127548"/>
            <a:ext cx="1280260" cy="253916"/>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ファイルサーバー</a:t>
            </a:r>
          </a:p>
        </p:txBody>
      </p:sp>
      <p:sp>
        <p:nvSpPr>
          <p:cNvPr id="27" name="正方形/長方形 26">
            <a:extLst>
              <a:ext uri="{FF2B5EF4-FFF2-40B4-BE49-F238E27FC236}">
                <a16:creationId xmlns:a16="http://schemas.microsoft.com/office/drawing/2014/main" id="{14562970-9740-4DA0-9E3C-64B1C9501C0C}"/>
              </a:ext>
            </a:extLst>
          </p:cNvPr>
          <p:cNvSpPr/>
          <p:nvPr/>
        </p:nvSpPr>
        <p:spPr>
          <a:xfrm>
            <a:off x="8386471" y="3741504"/>
            <a:ext cx="1201663" cy="55969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テキスト ボックス 27">
            <a:extLst>
              <a:ext uri="{FF2B5EF4-FFF2-40B4-BE49-F238E27FC236}">
                <a16:creationId xmlns:a16="http://schemas.microsoft.com/office/drawing/2014/main" id="{04E85761-95D9-4D7A-88E9-75F76075578F}"/>
              </a:ext>
            </a:extLst>
          </p:cNvPr>
          <p:cNvSpPr txBox="1"/>
          <p:nvPr/>
        </p:nvSpPr>
        <p:spPr>
          <a:xfrm>
            <a:off x="8353260" y="3919636"/>
            <a:ext cx="1280260" cy="346249"/>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メールサーバー</a:t>
            </a:r>
            <a:endParaRPr kumimoji="1" lang="en-US" altLang="ja-JP" sz="1050" b="1" dirty="0">
              <a:latin typeface="メイリオ" panose="020B0604030504040204" pitchFamily="50" charset="-128"/>
              <a:ea typeface="メイリオ" panose="020B0604030504040204" pitchFamily="50" charset="-128"/>
            </a:endParaRPr>
          </a:p>
          <a:p>
            <a:pPr algn="ctr"/>
            <a:r>
              <a:rPr lang="ja-JP" altLang="en-US" sz="600" dirty="0">
                <a:latin typeface="メイリオ" panose="020B0604030504040204" pitchFamily="50" charset="-128"/>
                <a:ea typeface="メイリオ" panose="020B0604030504040204" pitchFamily="50" charset="-128"/>
              </a:rPr>
              <a:t>（ダウンロード</a:t>
            </a:r>
            <a:r>
              <a:rPr lang="en-US" altLang="ja-JP" sz="600" dirty="0">
                <a:latin typeface="メイリオ" panose="020B0604030504040204" pitchFamily="50" charset="-128"/>
                <a:ea typeface="メイリオ" panose="020B0604030504040204" pitchFamily="50" charset="-128"/>
              </a:rPr>
              <a:t>URL</a:t>
            </a:r>
            <a:r>
              <a:rPr lang="ja-JP" altLang="en-US" sz="600" dirty="0">
                <a:latin typeface="メイリオ" panose="020B0604030504040204" pitchFamily="50" charset="-128"/>
                <a:ea typeface="メイリオ" panose="020B0604030504040204" pitchFamily="50" charset="-128"/>
              </a:rPr>
              <a:t>を添付）</a:t>
            </a:r>
            <a:endParaRPr kumimoji="1" lang="en-US" altLang="ja-JP" sz="600" dirty="0">
              <a:latin typeface="メイリオ" panose="020B0604030504040204" pitchFamily="50" charset="-128"/>
              <a:ea typeface="メイリオ" panose="020B0604030504040204" pitchFamily="50" charset="-128"/>
            </a:endParaRPr>
          </a:p>
        </p:txBody>
      </p:sp>
      <p:sp>
        <p:nvSpPr>
          <p:cNvPr id="29" name="正方形/長方形 28">
            <a:extLst>
              <a:ext uri="{FF2B5EF4-FFF2-40B4-BE49-F238E27FC236}">
                <a16:creationId xmlns:a16="http://schemas.microsoft.com/office/drawing/2014/main" id="{81659B96-6CF9-4284-AF86-37424D47063A}"/>
              </a:ext>
            </a:extLst>
          </p:cNvPr>
          <p:cNvSpPr/>
          <p:nvPr/>
        </p:nvSpPr>
        <p:spPr>
          <a:xfrm>
            <a:off x="8386471" y="4477957"/>
            <a:ext cx="1201663" cy="55969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AF533481-3AB4-42FF-8DF0-F3C6A9C8E6BD}"/>
              </a:ext>
            </a:extLst>
          </p:cNvPr>
          <p:cNvSpPr txBox="1"/>
          <p:nvPr/>
        </p:nvSpPr>
        <p:spPr>
          <a:xfrm>
            <a:off x="8353260" y="4547471"/>
            <a:ext cx="1280260" cy="415498"/>
          </a:xfrm>
          <a:prstGeom prst="rect">
            <a:avLst/>
          </a:prstGeom>
          <a:noFill/>
        </p:spPr>
        <p:txBody>
          <a:bodyPr wrap="square" rtlCol="0">
            <a:spAutoFit/>
          </a:bodyPr>
          <a:lstStyle/>
          <a:p>
            <a:pPr algn="ctr"/>
            <a:r>
              <a:rPr lang="ja-JP" altLang="en-US" sz="1050" b="1" dirty="0">
                <a:latin typeface="メイリオ" panose="020B0604030504040204" pitchFamily="50" charset="-128"/>
                <a:ea typeface="メイリオ" panose="020B0604030504040204" pitchFamily="50" charset="-128"/>
              </a:rPr>
              <a:t>文書管理</a:t>
            </a:r>
            <a:endParaRPr lang="en-US" altLang="ja-JP" sz="1050" b="1" dirty="0">
              <a:latin typeface="メイリオ" panose="020B0604030504040204" pitchFamily="50" charset="-128"/>
              <a:ea typeface="メイリオ" panose="020B0604030504040204" pitchFamily="50" charset="-128"/>
            </a:endParaRPr>
          </a:p>
          <a:p>
            <a:pPr algn="ctr"/>
            <a:r>
              <a:rPr kumimoji="1" lang="ja-JP" altLang="en-US" sz="1050" b="1" dirty="0">
                <a:latin typeface="メイリオ" panose="020B0604030504040204" pitchFamily="50" charset="-128"/>
                <a:ea typeface="メイリオ" panose="020B0604030504040204" pitchFamily="50" charset="-128"/>
              </a:rPr>
              <a:t>アプリ</a:t>
            </a:r>
            <a:endParaRPr kumimoji="1" lang="en-US" altLang="ja-JP" sz="1050" b="1" dirty="0">
              <a:latin typeface="メイリオ" panose="020B0604030504040204" pitchFamily="50" charset="-128"/>
              <a:ea typeface="メイリオ" panose="020B0604030504040204" pitchFamily="50" charset="-128"/>
            </a:endParaRPr>
          </a:p>
        </p:txBody>
      </p:sp>
      <p:sp>
        <p:nvSpPr>
          <p:cNvPr id="31" name="矢印: 右 30">
            <a:extLst>
              <a:ext uri="{FF2B5EF4-FFF2-40B4-BE49-F238E27FC236}">
                <a16:creationId xmlns:a16="http://schemas.microsoft.com/office/drawing/2014/main" id="{08601D45-87C6-42F7-BEA3-2E7BE8A3D11A}"/>
              </a:ext>
            </a:extLst>
          </p:cNvPr>
          <p:cNvSpPr/>
          <p:nvPr/>
        </p:nvSpPr>
        <p:spPr>
          <a:xfrm>
            <a:off x="7978055" y="3941155"/>
            <a:ext cx="504776" cy="864096"/>
          </a:xfrm>
          <a:prstGeom prst="rightArrow">
            <a:avLst>
              <a:gd name="adj1" fmla="val 50000"/>
              <a:gd name="adj2" fmla="val 49402"/>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kumimoji="1" lang="ja-JP" altLang="en-US" sz="900" b="1" dirty="0">
              <a:latin typeface="游ゴシック" panose="020B0400000000000000" pitchFamily="50" charset="-128"/>
              <a:ea typeface="游ゴシック" panose="020B0400000000000000" pitchFamily="50" charset="-128"/>
            </a:endParaRPr>
          </a:p>
        </p:txBody>
      </p:sp>
      <p:sp>
        <p:nvSpPr>
          <p:cNvPr id="32" name="正方形/長方形 31">
            <a:extLst>
              <a:ext uri="{FF2B5EF4-FFF2-40B4-BE49-F238E27FC236}">
                <a16:creationId xmlns:a16="http://schemas.microsoft.com/office/drawing/2014/main" id="{79DB48D7-E9E5-41DA-B0E9-BD1EEBDBA118}"/>
              </a:ext>
            </a:extLst>
          </p:cNvPr>
          <p:cNvSpPr/>
          <p:nvPr/>
        </p:nvSpPr>
        <p:spPr>
          <a:xfrm>
            <a:off x="8386471" y="5253672"/>
            <a:ext cx="1201663" cy="559691"/>
          </a:xfrm>
          <a:prstGeom prst="rect">
            <a:avLst/>
          </a:prstGeom>
          <a:solidFill>
            <a:schemeClr val="accent2">
              <a:lumMod val="20000"/>
              <a:lumOff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a:extLst>
              <a:ext uri="{FF2B5EF4-FFF2-40B4-BE49-F238E27FC236}">
                <a16:creationId xmlns:a16="http://schemas.microsoft.com/office/drawing/2014/main" id="{DE8289B0-088B-45AD-94E6-2D7A2585DF6C}"/>
              </a:ext>
            </a:extLst>
          </p:cNvPr>
          <p:cNvSpPr txBox="1"/>
          <p:nvPr/>
        </p:nvSpPr>
        <p:spPr>
          <a:xfrm>
            <a:off x="8353260" y="5323186"/>
            <a:ext cx="1280260" cy="415498"/>
          </a:xfrm>
          <a:prstGeom prst="rect">
            <a:avLst/>
          </a:prstGeom>
          <a:noFill/>
        </p:spPr>
        <p:txBody>
          <a:bodyPr wrap="square" rtlCol="0">
            <a:spAutoFit/>
          </a:bodyPr>
          <a:lstStyle/>
          <a:p>
            <a:pPr algn="ctr"/>
            <a:r>
              <a:rPr kumimoji="1" lang="ja-JP" altLang="en-US" sz="1050" b="1" dirty="0">
                <a:latin typeface="メイリオ" panose="020B0604030504040204" pitchFamily="50" charset="-128"/>
                <a:ea typeface="メイリオ" panose="020B0604030504040204" pitchFamily="50" charset="-128"/>
              </a:rPr>
              <a:t>クラウド</a:t>
            </a:r>
            <a:endParaRPr kumimoji="1" lang="en-US" altLang="ja-JP" sz="1050" b="1" dirty="0">
              <a:latin typeface="メイリオ" panose="020B0604030504040204" pitchFamily="50" charset="-128"/>
              <a:ea typeface="メイリオ" panose="020B0604030504040204" pitchFamily="50" charset="-128"/>
            </a:endParaRPr>
          </a:p>
          <a:p>
            <a:pPr algn="ctr"/>
            <a:r>
              <a:rPr lang="ja-JP" altLang="en-US" sz="1050" b="1" dirty="0">
                <a:latin typeface="メイリオ" panose="020B0604030504040204" pitchFamily="50" charset="-128"/>
                <a:ea typeface="メイリオ" panose="020B0604030504040204" pitchFamily="50" charset="-128"/>
              </a:rPr>
              <a:t>ストレージ</a:t>
            </a:r>
            <a:endParaRPr kumimoji="1" lang="ja-JP" altLang="en-US" sz="1050" b="1" dirty="0">
              <a:latin typeface="メイリオ" panose="020B0604030504040204" pitchFamily="50" charset="-128"/>
              <a:ea typeface="メイリオ" panose="020B0604030504040204" pitchFamily="50" charset="-128"/>
            </a:endParaRPr>
          </a:p>
        </p:txBody>
      </p:sp>
      <p:pic>
        <p:nvPicPr>
          <p:cNvPr id="34" name="図 33">
            <a:extLst>
              <a:ext uri="{FF2B5EF4-FFF2-40B4-BE49-F238E27FC236}">
                <a16:creationId xmlns:a16="http://schemas.microsoft.com/office/drawing/2014/main" id="{BB8938B6-7D18-485F-8A77-B5A08E12194B}"/>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b="26255"/>
          <a:stretch/>
        </p:blipFill>
        <p:spPr>
          <a:xfrm>
            <a:off x="7024541" y="4491034"/>
            <a:ext cx="582365" cy="476149"/>
          </a:xfrm>
          <a:prstGeom prst="rect">
            <a:avLst/>
          </a:prstGeom>
        </p:spPr>
      </p:pic>
      <p:sp>
        <p:nvSpPr>
          <p:cNvPr id="35" name="コンテンツ プレースホルダー 12">
            <a:extLst>
              <a:ext uri="{FF2B5EF4-FFF2-40B4-BE49-F238E27FC236}">
                <a16:creationId xmlns:a16="http://schemas.microsoft.com/office/drawing/2014/main" id="{62E8F9C8-0B96-4BDD-BF3D-B2683FB0E173}"/>
              </a:ext>
            </a:extLst>
          </p:cNvPr>
          <p:cNvSpPr txBox="1">
            <a:spLocks/>
          </p:cNvSpPr>
          <p:nvPr/>
        </p:nvSpPr>
        <p:spPr bwMode="gray">
          <a:xfrm>
            <a:off x="3794281" y="6203813"/>
            <a:ext cx="4575669" cy="225358"/>
          </a:xfrm>
          <a:prstGeom prst="rect">
            <a:avLst/>
          </a:prstGeom>
        </p:spPr>
        <p:txBody>
          <a:bodyPr vert="horz" lIns="74290" tIns="37146" rIns="74290" bIns="37146" rtlCol="0">
            <a:noAutofit/>
          </a:bodyPr>
          <a:lstStyle>
            <a:lvl1pPr marL="0" indent="0" algn="l" rtl="0" eaLnBrk="1" fontAlgn="base" hangingPunct="1">
              <a:lnSpc>
                <a:spcPct val="110000"/>
              </a:lnSpc>
              <a:spcBef>
                <a:spcPts val="500"/>
              </a:spcBef>
              <a:spcAft>
                <a:spcPct val="0"/>
              </a:spcAft>
              <a:buClr>
                <a:schemeClr val="accent6"/>
              </a:buClr>
              <a:buFont typeface="Wingdings" panose="05000000000000000000" pitchFamily="2" charset="2"/>
              <a:buNone/>
              <a:defRPr kumimoji="1" sz="1200" b="0">
                <a:solidFill>
                  <a:schemeClr val="tx1"/>
                </a:solidFill>
                <a:latin typeface="+mn-lt"/>
                <a:ea typeface="+mn-ea"/>
                <a:cs typeface="+mn-cs"/>
              </a:defRPr>
            </a:lvl1pPr>
            <a:lvl2pPr marL="144000" indent="144000" algn="l" rtl="0" eaLnBrk="1" fontAlgn="base" hangingPunct="1">
              <a:lnSpc>
                <a:spcPct val="120000"/>
              </a:lnSpc>
              <a:spcBef>
                <a:spcPts val="500"/>
              </a:spcBef>
              <a:spcAft>
                <a:spcPct val="0"/>
              </a:spcAft>
              <a:buClr>
                <a:schemeClr val="accent6"/>
              </a:buClr>
              <a:buFont typeface="Wingdings" panose="05000000000000000000" pitchFamily="2" charset="2"/>
              <a:buChar char="l"/>
              <a:defRPr kumimoji="1" sz="1000" b="0">
                <a:solidFill>
                  <a:schemeClr val="tx1"/>
                </a:solidFill>
                <a:latin typeface="+mn-lt"/>
                <a:ea typeface="+mn-ea"/>
              </a:defRPr>
            </a:lvl2pPr>
            <a:lvl3pPr marL="180000" indent="144000" algn="l" rtl="0" eaLnBrk="0" fontAlgn="base" hangingPunct="0">
              <a:spcBef>
                <a:spcPts val="500"/>
              </a:spcBef>
              <a:spcAft>
                <a:spcPct val="0"/>
              </a:spcAft>
              <a:buClr>
                <a:schemeClr val="accent6"/>
              </a:buClr>
              <a:buFont typeface="Wingdings" panose="05000000000000000000" pitchFamily="2" charset="2"/>
              <a:buChar char="l"/>
              <a:defRPr kumimoji="1" sz="1200" b="0">
                <a:solidFill>
                  <a:schemeClr val="tx1"/>
                </a:solidFill>
                <a:latin typeface="+mn-lt"/>
                <a:ea typeface="+mn-ea"/>
              </a:defRPr>
            </a:lvl3pPr>
            <a:lvl4pPr marL="180000" indent="144000" algn="l" rtl="0" eaLnBrk="0" fontAlgn="base" hangingPunct="0">
              <a:spcBef>
                <a:spcPts val="500"/>
              </a:spcBef>
              <a:spcAft>
                <a:spcPct val="0"/>
              </a:spcAft>
              <a:buClr>
                <a:schemeClr val="accent6"/>
              </a:buClr>
              <a:buFont typeface="Wingdings" panose="05000000000000000000" pitchFamily="2" charset="2"/>
              <a:buChar char="l"/>
              <a:defRPr kumimoji="1" sz="1100" b="0">
                <a:solidFill>
                  <a:schemeClr val="tx1"/>
                </a:solidFill>
                <a:latin typeface="+mn-lt"/>
                <a:ea typeface="+mn-ea"/>
              </a:defRPr>
            </a:lvl4pPr>
            <a:lvl5pPr marL="180000" indent="144000" algn="l" rtl="0" eaLnBrk="0" fontAlgn="base" hangingPunct="0">
              <a:spcBef>
                <a:spcPct val="20000"/>
              </a:spcBef>
              <a:spcAft>
                <a:spcPct val="0"/>
              </a:spcAft>
              <a:buClr>
                <a:schemeClr val="accent6"/>
              </a:buClr>
              <a:buFont typeface="Wingdings" panose="05000000000000000000" pitchFamily="2" charset="2"/>
              <a:buChar char="l"/>
              <a:defRPr kumimoji="1" sz="1100" b="1">
                <a:solidFill>
                  <a:schemeClr val="tx1"/>
                </a:solidFill>
                <a:latin typeface="+mj-lt"/>
                <a:ea typeface="+mn-ea"/>
              </a:defRPr>
            </a:lvl5pPr>
            <a:lvl6pPr marL="2514441" indent="-228586" algn="l" rtl="0" fontAlgn="base">
              <a:spcBef>
                <a:spcPct val="20000"/>
              </a:spcBef>
              <a:spcAft>
                <a:spcPct val="0"/>
              </a:spcAft>
              <a:buChar char="≫"/>
              <a:defRPr kumimoji="1" sz="2000">
                <a:solidFill>
                  <a:schemeClr val="tx1"/>
                </a:solidFill>
                <a:latin typeface="Arial" charset="0"/>
                <a:ea typeface="+mn-ea"/>
              </a:defRPr>
            </a:lvl6pPr>
            <a:lvl7pPr marL="2971612" indent="-228586" algn="l" rtl="0" fontAlgn="base">
              <a:spcBef>
                <a:spcPct val="20000"/>
              </a:spcBef>
              <a:spcAft>
                <a:spcPct val="0"/>
              </a:spcAft>
              <a:buChar char="≫"/>
              <a:defRPr kumimoji="1" sz="2000">
                <a:solidFill>
                  <a:schemeClr val="tx1"/>
                </a:solidFill>
                <a:latin typeface="Arial" charset="0"/>
                <a:ea typeface="+mn-ea"/>
              </a:defRPr>
            </a:lvl7pPr>
            <a:lvl8pPr marL="3428783" indent="-228586" algn="l" rtl="0" fontAlgn="base">
              <a:spcBef>
                <a:spcPct val="20000"/>
              </a:spcBef>
              <a:spcAft>
                <a:spcPct val="0"/>
              </a:spcAft>
              <a:buChar char="≫"/>
              <a:defRPr kumimoji="1" sz="2000">
                <a:solidFill>
                  <a:schemeClr val="tx1"/>
                </a:solidFill>
                <a:latin typeface="Arial" charset="0"/>
                <a:ea typeface="+mn-ea"/>
              </a:defRPr>
            </a:lvl8pPr>
            <a:lvl9pPr marL="3885954" indent="-228586" algn="l" rtl="0" fontAlgn="base">
              <a:spcBef>
                <a:spcPct val="20000"/>
              </a:spcBef>
              <a:spcAft>
                <a:spcPct val="0"/>
              </a:spcAft>
              <a:buChar char="≫"/>
              <a:defRPr kumimoji="1" sz="2000">
                <a:solidFill>
                  <a:schemeClr val="tx1"/>
                </a:solidFill>
                <a:latin typeface="Arial" charset="0"/>
                <a:ea typeface="+mn-ea"/>
              </a:defRPr>
            </a:lvl9pPr>
          </a:lstStyle>
          <a:p>
            <a:pPr defTabSz="742950">
              <a:spcBef>
                <a:spcPts val="406"/>
              </a:spcBef>
              <a:buClr>
                <a:srgbClr val="002B62"/>
              </a:buClr>
            </a:pPr>
            <a:r>
              <a:rPr lang="en-US" altLang="ja-JP" sz="800" kern="0" dirty="0">
                <a:solidFill>
                  <a:srgbClr val="000000"/>
                </a:solidFill>
                <a:latin typeface="メイリオ"/>
                <a:ea typeface="メイリオ"/>
              </a:rPr>
              <a:t>※</a:t>
            </a:r>
            <a:r>
              <a:rPr lang="en-US" altLang="ja-JP" sz="800" kern="0" dirty="0" err="1">
                <a:solidFill>
                  <a:srgbClr val="000000"/>
                </a:solidFill>
                <a:latin typeface="メイリオ"/>
                <a:ea typeface="メイリオ"/>
              </a:rPr>
              <a:t>SecurePrint</a:t>
            </a:r>
            <a:r>
              <a:rPr lang="ja-JP" altLang="en-US" sz="800" kern="0" dirty="0">
                <a:solidFill>
                  <a:srgbClr val="000000"/>
                </a:solidFill>
                <a:latin typeface="メイリオ"/>
                <a:ea typeface="メイリオ"/>
              </a:rPr>
              <a:t>！サーバーに　</a:t>
            </a:r>
            <a:r>
              <a:rPr lang="en-US" altLang="ja-JP" sz="800" kern="0" dirty="0">
                <a:solidFill>
                  <a:srgbClr val="000000"/>
                </a:solidFill>
                <a:latin typeface="メイリオ"/>
                <a:ea typeface="メイリオ"/>
              </a:rPr>
              <a:t>Docuworks8.0</a:t>
            </a:r>
            <a:r>
              <a:rPr lang="ja-JP" altLang="en-US" sz="800" kern="0" dirty="0">
                <a:solidFill>
                  <a:srgbClr val="000000"/>
                </a:solidFill>
                <a:latin typeface="メイリオ"/>
                <a:ea typeface="メイリオ"/>
              </a:rPr>
              <a:t>または</a:t>
            </a:r>
            <a:r>
              <a:rPr lang="en-US" altLang="ja-JP" sz="800" kern="0" dirty="0">
                <a:solidFill>
                  <a:srgbClr val="000000"/>
                </a:solidFill>
                <a:latin typeface="メイリオ"/>
                <a:ea typeface="メイリオ"/>
              </a:rPr>
              <a:t>9.0</a:t>
            </a:r>
            <a:r>
              <a:rPr lang="ja-JP" altLang="en-US" sz="800" kern="0" dirty="0">
                <a:solidFill>
                  <a:srgbClr val="000000"/>
                </a:solidFill>
                <a:latin typeface="メイリオ"/>
                <a:ea typeface="メイリオ"/>
              </a:rPr>
              <a:t>を準備していただく必要があります。</a:t>
            </a:r>
            <a:endParaRPr lang="en-US" altLang="ja-JP" sz="800" kern="0" dirty="0">
              <a:solidFill>
                <a:srgbClr val="000000"/>
              </a:solidFill>
              <a:latin typeface="メイリオ"/>
              <a:ea typeface="メイリオ"/>
            </a:endParaRPr>
          </a:p>
        </p:txBody>
      </p:sp>
      <p:sp>
        <p:nvSpPr>
          <p:cNvPr id="36" name="吹き出し: 四角形 35">
            <a:extLst>
              <a:ext uri="{FF2B5EF4-FFF2-40B4-BE49-F238E27FC236}">
                <a16:creationId xmlns:a16="http://schemas.microsoft.com/office/drawing/2014/main" id="{F8742D36-DE57-4428-B3E0-8BB1395617D7}"/>
              </a:ext>
            </a:extLst>
          </p:cNvPr>
          <p:cNvSpPr/>
          <p:nvPr/>
        </p:nvSpPr>
        <p:spPr bwMode="auto">
          <a:xfrm>
            <a:off x="4152459" y="2897853"/>
            <a:ext cx="2163374" cy="1767251"/>
          </a:xfrm>
          <a:prstGeom prst="wedgeRectCallout">
            <a:avLst>
              <a:gd name="adj1" fmla="val -54565"/>
              <a:gd name="adj2" fmla="val 64531"/>
            </a:avLst>
          </a:prstGeom>
          <a:solidFill>
            <a:schemeClr val="bg1"/>
          </a:solidFill>
          <a:ln w="38100">
            <a:solidFill>
              <a:schemeClr val="accent2">
                <a:lumMod val="60000"/>
                <a:lumOff val="40000"/>
              </a:schemeClr>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37" name="図 36">
            <a:extLst>
              <a:ext uri="{FF2B5EF4-FFF2-40B4-BE49-F238E27FC236}">
                <a16:creationId xmlns:a16="http://schemas.microsoft.com/office/drawing/2014/main" id="{A874A11B-F4BC-435D-A4CE-DC62FC368F12}"/>
              </a:ext>
            </a:extLst>
          </p:cNvPr>
          <p:cNvPicPr>
            <a:picLocks noChangeAspect="1"/>
          </p:cNvPicPr>
          <p:nvPr/>
        </p:nvPicPr>
        <p:blipFill rotWithShape="1">
          <a:blip r:embed="rId8"/>
          <a:srcRect l="4622" t="42406" r="50398" b="13813"/>
          <a:stretch/>
        </p:blipFill>
        <p:spPr>
          <a:xfrm>
            <a:off x="4206459" y="2948367"/>
            <a:ext cx="2060796" cy="1652700"/>
          </a:xfrm>
          <a:prstGeom prst="rect">
            <a:avLst/>
          </a:prstGeom>
        </p:spPr>
      </p:pic>
      <p:sp>
        <p:nvSpPr>
          <p:cNvPr id="39" name="四角形: 角を丸くする 38">
            <a:extLst>
              <a:ext uri="{FF2B5EF4-FFF2-40B4-BE49-F238E27FC236}">
                <a16:creationId xmlns:a16="http://schemas.microsoft.com/office/drawing/2014/main" id="{C4E83FEB-E268-4C18-9662-A13776929F0C}"/>
              </a:ext>
            </a:extLst>
          </p:cNvPr>
          <p:cNvSpPr/>
          <p:nvPr/>
        </p:nvSpPr>
        <p:spPr bwMode="auto">
          <a:xfrm>
            <a:off x="5120646" y="4187180"/>
            <a:ext cx="1110510" cy="249932"/>
          </a:xfrm>
          <a:prstGeom prst="roundRect">
            <a:avLst/>
          </a:prstGeom>
          <a:noFill/>
          <a:ln w="19050">
            <a:solidFill>
              <a:srgbClr val="C00000"/>
            </a:solid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pic>
        <p:nvPicPr>
          <p:cNvPr id="40" name="図 39" descr="挿絵, 光 が含まれている画像&#10;&#10;自動的に生成された説明">
            <a:extLst>
              <a:ext uri="{FF2B5EF4-FFF2-40B4-BE49-F238E27FC236}">
                <a16:creationId xmlns:a16="http://schemas.microsoft.com/office/drawing/2014/main" id="{8ABCEFD7-1419-49A3-933F-B06A8C089C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68674" y="2777974"/>
            <a:ext cx="2630117" cy="591776"/>
          </a:xfrm>
          <a:prstGeom prst="rect">
            <a:avLst/>
          </a:prstGeom>
        </p:spPr>
      </p:pic>
    </p:spTree>
    <p:extLst>
      <p:ext uri="{BB962C8B-B14F-4D97-AF65-F5344CB8AC3E}">
        <p14:creationId xmlns:p14="http://schemas.microsoft.com/office/powerpoint/2010/main" val="77690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14</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0D50BBF7-EEE7-4ADF-9D5D-0075C3BB8B8D}"/>
              </a:ext>
            </a:extLst>
          </p:cNvPr>
          <p:cNvSpPr/>
          <p:nvPr/>
        </p:nvSpPr>
        <p:spPr>
          <a:xfrm>
            <a:off x="6609184" y="1052737"/>
            <a:ext cx="3168353" cy="5328592"/>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415ED150-7F9E-4F0A-81CF-33A271AEFC0F}"/>
              </a:ext>
            </a:extLst>
          </p:cNvPr>
          <p:cNvSpPr/>
          <p:nvPr/>
        </p:nvSpPr>
        <p:spPr>
          <a:xfrm>
            <a:off x="3368824" y="1052736"/>
            <a:ext cx="3168353" cy="5328593"/>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CB6F89D2-7BFE-4A83-9227-54AAAEBA4A98}"/>
              </a:ext>
            </a:extLst>
          </p:cNvPr>
          <p:cNvSpPr/>
          <p:nvPr/>
        </p:nvSpPr>
        <p:spPr>
          <a:xfrm>
            <a:off x="128464" y="1045375"/>
            <a:ext cx="3168353" cy="5328592"/>
          </a:xfrm>
          <a:prstGeom prst="rect">
            <a:avLst/>
          </a:prstGeom>
          <a:solidFill>
            <a:schemeClr val="accent2">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タイトル 1">
            <a:extLst>
              <a:ext uri="{FF2B5EF4-FFF2-40B4-BE49-F238E27FC236}">
                <a16:creationId xmlns:a16="http://schemas.microsoft.com/office/drawing/2014/main" id="{F385DAAC-759F-4067-849C-D3B2FA78F906}"/>
              </a:ext>
            </a:extLst>
          </p:cNvPr>
          <p:cNvSpPr>
            <a:spLocks noGrp="1"/>
          </p:cNvSpPr>
          <p:nvPr>
            <p:ph type="title"/>
          </p:nvPr>
        </p:nvSpPr>
        <p:spPr>
          <a:xfrm>
            <a:off x="495300" y="300038"/>
            <a:ext cx="7626052" cy="561975"/>
          </a:xfrm>
        </p:spPr>
        <p:txBody>
          <a:bodyPr/>
          <a:lstStyle/>
          <a:p>
            <a:r>
              <a:rPr lang="en-US" altLang="ja-JP" dirty="0" err="1"/>
              <a:t>MultiScan</a:t>
            </a:r>
            <a:r>
              <a:rPr lang="ja-JP" altLang="en-US" dirty="0"/>
              <a:t>！特長まとめ</a:t>
            </a:r>
            <a:endParaRPr kumimoji="1" lang="ja-JP" altLang="en-US" dirty="0"/>
          </a:p>
        </p:txBody>
      </p:sp>
      <p:sp>
        <p:nvSpPr>
          <p:cNvPr id="10" name="角丸四角形 8">
            <a:extLst>
              <a:ext uri="{FF2B5EF4-FFF2-40B4-BE49-F238E27FC236}">
                <a16:creationId xmlns:a16="http://schemas.microsoft.com/office/drawing/2014/main" id="{79FEB375-FFAB-46FB-8035-4A3BBE91346D}"/>
              </a:ext>
            </a:extLst>
          </p:cNvPr>
          <p:cNvSpPr/>
          <p:nvPr/>
        </p:nvSpPr>
        <p:spPr bwMode="auto">
          <a:xfrm>
            <a:off x="200472" y="1492254"/>
            <a:ext cx="3024336" cy="1145427"/>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marL="342900" indent="-342900">
              <a:buAutoNum type="arabicPeriod"/>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誤送信防止</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600" dirty="0">
              <a:latin typeface="メイリオ" panose="020B0604030504040204" pitchFamily="50" charset="-128"/>
              <a:ea typeface="メイリオ" panose="020B0604030504040204" pitchFamily="50" charset="-128"/>
              <a:cs typeface="Meiryo UI" pitchFamily="50" charset="-128"/>
            </a:endParaRPr>
          </a:p>
          <a:p>
            <a:pPr>
              <a:defRPr/>
            </a:pPr>
            <a:r>
              <a:rPr lang="en-US" altLang="ja-JP" sz="1200" dirty="0">
                <a:latin typeface="メイリオ" panose="020B0604030504040204" pitchFamily="50" charset="-128"/>
                <a:ea typeface="メイリオ" panose="020B0604030504040204" pitchFamily="50" charset="-128"/>
                <a:cs typeface="Meiryo UI" pitchFamily="50" charset="-128"/>
              </a:rPr>
              <a:t>ID</a:t>
            </a:r>
            <a:r>
              <a:rPr lang="ja-JP" altLang="en-US" sz="1200" dirty="0">
                <a:latin typeface="メイリオ" panose="020B0604030504040204" pitchFamily="50" charset="-128"/>
                <a:ea typeface="メイリオ" panose="020B0604030504040204" pitchFamily="50" charset="-128"/>
                <a:cs typeface="Meiryo UI" pitchFamily="50" charset="-128"/>
              </a:rPr>
              <a:t>認証により、自分のフォルダのみが　表示されるため他人のフォルダへの　　誤送信を防止します。</a:t>
            </a:r>
            <a:endParaRPr lang="en-US" altLang="ja-JP" sz="1200" dirty="0">
              <a:latin typeface="メイリオ" panose="020B0604030504040204" pitchFamily="50" charset="-128"/>
              <a:ea typeface="メイリオ" panose="020B0604030504040204" pitchFamily="50" charset="-128"/>
              <a:cs typeface="Meiryo UI" pitchFamily="50" charset="-128"/>
            </a:endParaRPr>
          </a:p>
        </p:txBody>
      </p:sp>
      <p:sp>
        <p:nvSpPr>
          <p:cNvPr id="11" name="角丸四角形 126">
            <a:extLst>
              <a:ext uri="{FF2B5EF4-FFF2-40B4-BE49-F238E27FC236}">
                <a16:creationId xmlns:a16="http://schemas.microsoft.com/office/drawing/2014/main" id="{ACDE56BD-B796-4B84-989C-DE4F6F167497}"/>
              </a:ext>
            </a:extLst>
          </p:cNvPr>
          <p:cNvSpPr/>
          <p:nvPr/>
        </p:nvSpPr>
        <p:spPr>
          <a:xfrm>
            <a:off x="128464" y="1121606"/>
            <a:ext cx="3049595" cy="35389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ü"/>
              <a:defRPr/>
            </a:pP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セキュリティ</a:t>
            </a:r>
          </a:p>
        </p:txBody>
      </p:sp>
      <p:sp>
        <p:nvSpPr>
          <p:cNvPr id="12" name="角丸四角形 8">
            <a:extLst>
              <a:ext uri="{FF2B5EF4-FFF2-40B4-BE49-F238E27FC236}">
                <a16:creationId xmlns:a16="http://schemas.microsoft.com/office/drawing/2014/main" id="{3143DA1B-61E5-4D72-BC7F-A9B21801EB7E}"/>
              </a:ext>
            </a:extLst>
          </p:cNvPr>
          <p:cNvSpPr/>
          <p:nvPr/>
        </p:nvSpPr>
        <p:spPr bwMode="auto">
          <a:xfrm>
            <a:off x="200472" y="2780928"/>
            <a:ext cx="3009726" cy="906935"/>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2. </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ログ取得</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6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スキャン実行時のログ</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いつ、誰が、どこへ</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を管理できます。</a:t>
            </a:r>
          </a:p>
        </p:txBody>
      </p:sp>
      <p:sp>
        <p:nvSpPr>
          <p:cNvPr id="13" name="角丸四角形 8">
            <a:extLst>
              <a:ext uri="{FF2B5EF4-FFF2-40B4-BE49-F238E27FC236}">
                <a16:creationId xmlns:a16="http://schemas.microsoft.com/office/drawing/2014/main" id="{6B7E3D47-7C88-4DD6-8995-CB4D54784A99}"/>
              </a:ext>
            </a:extLst>
          </p:cNvPr>
          <p:cNvSpPr/>
          <p:nvPr/>
        </p:nvSpPr>
        <p:spPr bwMode="auto">
          <a:xfrm>
            <a:off x="200472" y="3789040"/>
            <a:ext cx="3009726" cy="2483750"/>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3. </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複合機内にデータを</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　 残さない</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6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スキャン後、サーバーにデータを送信するため複合機内にデーターを残しません。また、複合機からクラウドストレージサービスにスキャンする際にも複合機　単位に直接インターネットに接続せず、サーバーから接続することでセキュリティを担保します。</a:t>
            </a:r>
          </a:p>
        </p:txBody>
      </p:sp>
      <p:sp>
        <p:nvSpPr>
          <p:cNvPr id="14" name="角丸四角形 126">
            <a:extLst>
              <a:ext uri="{FF2B5EF4-FFF2-40B4-BE49-F238E27FC236}">
                <a16:creationId xmlns:a16="http://schemas.microsoft.com/office/drawing/2014/main" id="{9DB7F30D-B7F2-4C36-87AB-0DD9CDF84FA6}"/>
              </a:ext>
            </a:extLst>
          </p:cNvPr>
          <p:cNvSpPr/>
          <p:nvPr/>
        </p:nvSpPr>
        <p:spPr>
          <a:xfrm>
            <a:off x="3368824" y="1130894"/>
            <a:ext cx="3049595" cy="35389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ü"/>
              <a:defRPr/>
            </a:pP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利便性</a:t>
            </a:r>
          </a:p>
        </p:txBody>
      </p:sp>
      <p:sp>
        <p:nvSpPr>
          <p:cNvPr id="15" name="角丸四角形 126">
            <a:extLst>
              <a:ext uri="{FF2B5EF4-FFF2-40B4-BE49-F238E27FC236}">
                <a16:creationId xmlns:a16="http://schemas.microsoft.com/office/drawing/2014/main" id="{EC2237C9-A43D-444D-9DD3-30C2148B0A3F}"/>
              </a:ext>
            </a:extLst>
          </p:cNvPr>
          <p:cNvSpPr/>
          <p:nvPr/>
        </p:nvSpPr>
        <p:spPr>
          <a:xfrm>
            <a:off x="6609184" y="1130894"/>
            <a:ext cx="3049595" cy="35389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buFont typeface="Wingdings" panose="05000000000000000000" pitchFamily="2" charset="2"/>
              <a:buChar char="ü"/>
              <a:defRPr/>
            </a:pPr>
            <a:r>
              <a:rPr lang="ja-JP" altLang="en-US" b="1" dirty="0">
                <a:latin typeface="メイリオ" panose="020B0604030504040204" pitchFamily="50" charset="-128"/>
                <a:ea typeface="メイリオ" panose="020B0604030504040204" pitchFamily="50" charset="-128"/>
                <a:cs typeface="メイリオ" panose="020B0604030504040204" pitchFamily="50" charset="-128"/>
              </a:rPr>
              <a:t>拡張性（オプション）</a:t>
            </a:r>
          </a:p>
        </p:txBody>
      </p:sp>
      <p:sp>
        <p:nvSpPr>
          <p:cNvPr id="16" name="角丸四角形 8">
            <a:extLst>
              <a:ext uri="{FF2B5EF4-FFF2-40B4-BE49-F238E27FC236}">
                <a16:creationId xmlns:a16="http://schemas.microsoft.com/office/drawing/2014/main" id="{43B7CE65-FE91-4CA4-AA0E-3DD700BF86A0}"/>
              </a:ext>
            </a:extLst>
          </p:cNvPr>
          <p:cNvSpPr/>
          <p:nvPr/>
        </p:nvSpPr>
        <p:spPr bwMode="auto">
          <a:xfrm>
            <a:off x="3430087" y="2752026"/>
            <a:ext cx="3024336" cy="2104469"/>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２</a:t>
            </a: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 </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スキャン設定の一元管理</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6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複合機のパネル、</a:t>
            </a:r>
            <a:r>
              <a:rPr lang="en-US" altLang="ja-JP" sz="1200" dirty="0">
                <a:latin typeface="メイリオ" panose="020B0604030504040204" pitchFamily="50" charset="-128"/>
                <a:ea typeface="メイリオ" panose="020B0604030504040204" pitchFamily="50" charset="-128"/>
                <a:cs typeface="Meiryo UI" pitchFamily="50" charset="-128"/>
              </a:rPr>
              <a:t>PC</a:t>
            </a:r>
            <a:r>
              <a:rPr lang="ja-JP" altLang="en-US" sz="1200" dirty="0">
                <a:latin typeface="メイリオ" panose="020B0604030504040204" pitchFamily="50" charset="-128"/>
                <a:ea typeface="メイリオ" panose="020B0604030504040204" pitchFamily="50" charset="-128"/>
                <a:cs typeface="Meiryo UI" pitchFamily="50" charset="-128"/>
              </a:rPr>
              <a:t>の画面からでも、　自分専用の</a:t>
            </a:r>
            <a:r>
              <a:rPr lang="ja-JP" altLang="en-US" sz="1200" dirty="0">
                <a:latin typeface="メイリオ" panose="020B0604030504040204" pitchFamily="50" charset="-128"/>
                <a:ea typeface="メイリオ" panose="020B0604030504040204" pitchFamily="50" charset="-128"/>
                <a:cs typeface="ＭＳ Ｐゴシック" panose="020B0600070205080204" pitchFamily="50" charset="-128"/>
              </a:rPr>
              <a:t>アドレス帳登録等の</a:t>
            </a:r>
            <a:r>
              <a:rPr lang="ja-JP" altLang="en-US" sz="1200" dirty="0">
                <a:latin typeface="メイリオ" panose="020B0604030504040204" pitchFamily="50" charset="-128"/>
                <a:ea typeface="メイリオ" panose="020B0604030504040204" pitchFamily="50" charset="-128"/>
                <a:cs typeface="Meiryo UI" pitchFamily="50" charset="-128"/>
              </a:rPr>
              <a:t>設定が　可能です。一度の設定で全複合機に設定が反映されるため、複合機単位の設定は不要です。</a:t>
            </a:r>
            <a:endParaRPr lang="en-US" altLang="ja-JP" sz="12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管理者は、管理ツールでグループ単位や個人単位に設定</a:t>
            </a:r>
            <a:r>
              <a:rPr lang="en-US" altLang="ja-JP" sz="1200" dirty="0">
                <a:latin typeface="メイリオ" panose="020B0604030504040204" pitchFamily="50" charset="-128"/>
                <a:ea typeface="メイリオ" panose="020B0604030504040204" pitchFamily="50" charset="-128"/>
                <a:cs typeface="Meiryo UI" pitchFamily="50" charset="-128"/>
              </a:rPr>
              <a:t>/</a:t>
            </a:r>
            <a:r>
              <a:rPr lang="ja-JP" altLang="en-US" sz="1200" dirty="0">
                <a:latin typeface="メイリオ" panose="020B0604030504040204" pitchFamily="50" charset="-128"/>
                <a:ea typeface="メイリオ" panose="020B0604030504040204" pitchFamily="50" charset="-128"/>
                <a:cs typeface="Meiryo UI" pitchFamily="50" charset="-128"/>
              </a:rPr>
              <a:t>管理ができます。</a:t>
            </a:r>
            <a:endParaRPr lang="en-US" altLang="ja-JP" sz="12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親グループの設定は子グループに継承されます。</a:t>
            </a:r>
          </a:p>
          <a:p>
            <a:pPr>
              <a:defRPr/>
            </a:pPr>
            <a:endParaRPr lang="ja-JP" altLang="en-US" sz="1200" dirty="0">
              <a:latin typeface="メイリオ" panose="020B0604030504040204" pitchFamily="50" charset="-128"/>
              <a:ea typeface="メイリオ" panose="020B0604030504040204" pitchFamily="50" charset="-128"/>
              <a:cs typeface="Meiryo UI" pitchFamily="50" charset="-128"/>
            </a:endParaRPr>
          </a:p>
        </p:txBody>
      </p:sp>
      <p:sp>
        <p:nvSpPr>
          <p:cNvPr id="17" name="角丸四角形 8">
            <a:extLst>
              <a:ext uri="{FF2B5EF4-FFF2-40B4-BE49-F238E27FC236}">
                <a16:creationId xmlns:a16="http://schemas.microsoft.com/office/drawing/2014/main" id="{CB48D296-5641-4D89-AEDE-8BA2EC7D9104}"/>
              </a:ext>
            </a:extLst>
          </p:cNvPr>
          <p:cNvSpPr/>
          <p:nvPr/>
        </p:nvSpPr>
        <p:spPr bwMode="auto">
          <a:xfrm>
            <a:off x="3440832" y="4970840"/>
            <a:ext cx="3024336" cy="1296144"/>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３</a:t>
            </a: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 </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ファイル命名規則</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6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スキャンしたデーターに予め設定しておいたファイル名を付けることができます。</a:t>
            </a:r>
            <a:endParaRPr lang="en-US" altLang="ja-JP" sz="12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a:t>
            </a:r>
            <a:r>
              <a:rPr lang="en-US" altLang="ja-JP" sz="1200" dirty="0" err="1">
                <a:latin typeface="メイリオ" panose="020B0604030504040204" pitchFamily="50" charset="-128"/>
                <a:ea typeface="メイリオ" panose="020B0604030504040204" pitchFamily="50" charset="-128"/>
                <a:cs typeface="Meiryo UI" pitchFamily="50" charset="-128"/>
              </a:rPr>
              <a:t>UserID</a:t>
            </a:r>
            <a:r>
              <a:rPr lang="ja-JP" altLang="en-US" sz="1200" dirty="0">
                <a:latin typeface="メイリオ" panose="020B0604030504040204" pitchFamily="50" charset="-128"/>
                <a:ea typeface="メイリオ" panose="020B0604030504040204" pitchFamily="50" charset="-128"/>
                <a:cs typeface="Meiryo UI" pitchFamily="50" charset="-128"/>
              </a:rPr>
              <a:t>＋タイムスタンプも付加　　できます。）</a:t>
            </a:r>
          </a:p>
          <a:p>
            <a:pPr>
              <a:defRPr/>
            </a:pPr>
            <a:endParaRPr lang="ja-JP" altLang="en-US" sz="1200" dirty="0">
              <a:latin typeface="メイリオ" panose="020B0604030504040204" pitchFamily="50" charset="-128"/>
              <a:ea typeface="メイリオ" panose="020B0604030504040204" pitchFamily="50" charset="-128"/>
              <a:cs typeface="Meiryo UI" pitchFamily="50" charset="-128"/>
            </a:endParaRPr>
          </a:p>
        </p:txBody>
      </p:sp>
      <p:sp>
        <p:nvSpPr>
          <p:cNvPr id="18" name="角丸四角形 8">
            <a:extLst>
              <a:ext uri="{FF2B5EF4-FFF2-40B4-BE49-F238E27FC236}">
                <a16:creationId xmlns:a16="http://schemas.microsoft.com/office/drawing/2014/main" id="{048BF280-B0BE-4D74-8FC1-1656563A862B}"/>
              </a:ext>
            </a:extLst>
          </p:cNvPr>
          <p:cNvSpPr/>
          <p:nvPr/>
        </p:nvSpPr>
        <p:spPr bwMode="auto">
          <a:xfrm>
            <a:off x="3430087" y="1487886"/>
            <a:ext cx="3024336" cy="1149795"/>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１</a:t>
            </a: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 </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統一された操作パネル</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6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どのメーカーの複合機でも、統一されたインターフェース、簡単な操作方法で　スキャンが可能です。</a:t>
            </a:r>
          </a:p>
        </p:txBody>
      </p:sp>
      <p:sp>
        <p:nvSpPr>
          <p:cNvPr id="19" name="角丸四角形 8">
            <a:extLst>
              <a:ext uri="{FF2B5EF4-FFF2-40B4-BE49-F238E27FC236}">
                <a16:creationId xmlns:a16="http://schemas.microsoft.com/office/drawing/2014/main" id="{10088DBE-6018-4A01-8D1B-C44B17E11990}"/>
              </a:ext>
            </a:extLst>
          </p:cNvPr>
          <p:cNvSpPr/>
          <p:nvPr/>
        </p:nvSpPr>
        <p:spPr bwMode="auto">
          <a:xfrm>
            <a:off x="6681192" y="1477423"/>
            <a:ext cx="3024336" cy="973210"/>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1. OCR</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連携</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4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紙の書類をスキャンと同時に</a:t>
            </a:r>
            <a:r>
              <a:rPr lang="en-US" altLang="ja-JP" sz="1200" dirty="0">
                <a:latin typeface="メイリオ" panose="020B0604030504040204" pitchFamily="50" charset="-128"/>
                <a:ea typeface="メイリオ" panose="020B0604030504040204" pitchFamily="50" charset="-128"/>
                <a:cs typeface="Meiryo UI" pitchFamily="50" charset="-128"/>
              </a:rPr>
              <a:t>OCR</a:t>
            </a:r>
            <a:r>
              <a:rPr lang="ja-JP" altLang="en-US" sz="1200" dirty="0">
                <a:latin typeface="メイリオ" panose="020B0604030504040204" pitchFamily="50" charset="-128"/>
                <a:ea typeface="メイリオ" panose="020B0604030504040204" pitchFamily="50" charset="-128"/>
                <a:cs typeface="Meiryo UI" pitchFamily="50" charset="-128"/>
              </a:rPr>
              <a:t>処理し、　お好みの形式（テキスト付</a:t>
            </a:r>
            <a:r>
              <a:rPr lang="en-US" altLang="ja-JP" sz="1200" dirty="0">
                <a:latin typeface="メイリオ" panose="020B0604030504040204" pitchFamily="50" charset="-128"/>
                <a:ea typeface="メイリオ" panose="020B0604030504040204" pitchFamily="50" charset="-128"/>
                <a:cs typeface="Meiryo UI" pitchFamily="50" charset="-128"/>
              </a:rPr>
              <a:t>PDF</a:t>
            </a:r>
            <a:r>
              <a:rPr lang="ja-JP" altLang="en-US" sz="1200" dirty="0" err="1">
                <a:latin typeface="メイリオ" panose="020B0604030504040204" pitchFamily="50" charset="-128"/>
                <a:ea typeface="メイリオ" panose="020B0604030504040204" pitchFamily="50" charset="-128"/>
                <a:cs typeface="Meiryo UI" pitchFamily="50" charset="-128"/>
              </a:rPr>
              <a:t>、</a:t>
            </a:r>
            <a:r>
              <a:rPr lang="en-US" altLang="ja-JP" sz="1200" dirty="0">
                <a:latin typeface="メイリオ" panose="020B0604030504040204" pitchFamily="50" charset="-128"/>
                <a:ea typeface="メイリオ" panose="020B0604030504040204" pitchFamily="50" charset="-128"/>
                <a:cs typeface="Meiryo UI" pitchFamily="50" charset="-128"/>
              </a:rPr>
              <a:t>Word</a:t>
            </a:r>
            <a:r>
              <a:rPr lang="ja-JP" altLang="en-US" sz="1200" dirty="0" err="1">
                <a:latin typeface="メイリオ" panose="020B0604030504040204" pitchFamily="50" charset="-128"/>
                <a:ea typeface="メイリオ" panose="020B0604030504040204" pitchFamily="50" charset="-128"/>
                <a:cs typeface="Meiryo UI" pitchFamily="50" charset="-128"/>
              </a:rPr>
              <a:t>、</a:t>
            </a:r>
            <a:r>
              <a:rPr lang="en-US" altLang="ja-JP" sz="1200" dirty="0">
                <a:latin typeface="メイリオ" panose="020B0604030504040204" pitchFamily="50" charset="-128"/>
                <a:ea typeface="メイリオ" panose="020B0604030504040204" pitchFamily="50" charset="-128"/>
                <a:cs typeface="Meiryo UI" pitchFamily="50" charset="-128"/>
              </a:rPr>
              <a:t>Excel</a:t>
            </a:r>
            <a:r>
              <a:rPr lang="ja-JP" altLang="en-US" sz="1200" dirty="0" err="1">
                <a:latin typeface="メイリオ" panose="020B0604030504040204" pitchFamily="50" charset="-128"/>
                <a:ea typeface="メイリオ" panose="020B0604030504040204" pitchFamily="50" charset="-128"/>
                <a:cs typeface="Meiryo UI" pitchFamily="50" charset="-128"/>
              </a:rPr>
              <a:t>、</a:t>
            </a:r>
            <a:r>
              <a:rPr lang="en-US" altLang="ja-JP" sz="1200" dirty="0">
                <a:latin typeface="メイリオ" panose="020B0604030504040204" pitchFamily="50" charset="-128"/>
                <a:ea typeface="メイリオ" panose="020B0604030504040204" pitchFamily="50" charset="-128"/>
                <a:cs typeface="Meiryo UI" pitchFamily="50" charset="-128"/>
              </a:rPr>
              <a:t>PowerPoint</a:t>
            </a:r>
            <a:r>
              <a:rPr lang="ja-JP" altLang="en-US" sz="1200" dirty="0">
                <a:latin typeface="メイリオ" panose="020B0604030504040204" pitchFamily="50" charset="-128"/>
                <a:ea typeface="メイリオ" panose="020B0604030504040204" pitchFamily="50" charset="-128"/>
                <a:cs typeface="Meiryo UI" pitchFamily="50" charset="-128"/>
              </a:rPr>
              <a:t>等）に変換します。</a:t>
            </a:r>
          </a:p>
        </p:txBody>
      </p:sp>
      <p:sp>
        <p:nvSpPr>
          <p:cNvPr id="20" name="角丸四角形 8">
            <a:extLst>
              <a:ext uri="{FF2B5EF4-FFF2-40B4-BE49-F238E27FC236}">
                <a16:creationId xmlns:a16="http://schemas.microsoft.com/office/drawing/2014/main" id="{ECD2A90A-D4F7-4E07-AE7B-964F773070CA}"/>
              </a:ext>
            </a:extLst>
          </p:cNvPr>
          <p:cNvSpPr/>
          <p:nvPr/>
        </p:nvSpPr>
        <p:spPr bwMode="auto">
          <a:xfrm>
            <a:off x="6681192" y="2527798"/>
            <a:ext cx="3024336" cy="952504"/>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２</a:t>
            </a: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 RPA</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連携</a:t>
            </a:r>
          </a:p>
          <a:p>
            <a:pPr>
              <a:defRPr/>
            </a:pPr>
            <a:endParaRPr lang="en-US" altLang="ja-JP" sz="4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帳票フォーマットをスキャンと同時に</a:t>
            </a:r>
            <a:r>
              <a:rPr lang="en-US" altLang="ja-JP" sz="1200" dirty="0">
                <a:latin typeface="メイリオ" panose="020B0604030504040204" pitchFamily="50" charset="-128"/>
                <a:ea typeface="メイリオ" panose="020B0604030504040204" pitchFamily="50" charset="-128"/>
                <a:cs typeface="Meiryo UI" pitchFamily="50" charset="-128"/>
              </a:rPr>
              <a:t>OCR</a:t>
            </a:r>
            <a:r>
              <a:rPr lang="ja-JP" altLang="en-US" sz="1200" dirty="0">
                <a:latin typeface="メイリオ" panose="020B0604030504040204" pitchFamily="50" charset="-128"/>
                <a:ea typeface="メイリオ" panose="020B0604030504040204" pitchFamily="50" charset="-128"/>
                <a:cs typeface="Meiryo UI" pitchFamily="50" charset="-128"/>
              </a:rPr>
              <a:t>処理し、テキストと画像で</a:t>
            </a:r>
            <a:r>
              <a:rPr lang="en-US" altLang="ja-JP" sz="1200" dirty="0">
                <a:latin typeface="メイリオ" panose="020B0604030504040204" pitchFamily="50" charset="-128"/>
                <a:ea typeface="メイリオ" panose="020B0604030504040204" pitchFamily="50" charset="-128"/>
                <a:cs typeface="Meiryo UI" pitchFamily="50" charset="-128"/>
              </a:rPr>
              <a:t>RPA</a:t>
            </a:r>
            <a:r>
              <a:rPr lang="ja-JP" altLang="en-US" sz="1200" dirty="0">
                <a:latin typeface="メイリオ" panose="020B0604030504040204" pitchFamily="50" charset="-128"/>
                <a:ea typeface="メイリオ" panose="020B0604030504040204" pitchFamily="50" charset="-128"/>
                <a:cs typeface="Meiryo UI" pitchFamily="50" charset="-128"/>
              </a:rPr>
              <a:t>に　連携します。</a:t>
            </a:r>
          </a:p>
        </p:txBody>
      </p:sp>
      <p:sp>
        <p:nvSpPr>
          <p:cNvPr id="21" name="角丸四角形 8">
            <a:extLst>
              <a:ext uri="{FF2B5EF4-FFF2-40B4-BE49-F238E27FC236}">
                <a16:creationId xmlns:a16="http://schemas.microsoft.com/office/drawing/2014/main" id="{58CC10B8-7876-40EB-ABA8-3BD60F3004A5}"/>
              </a:ext>
            </a:extLst>
          </p:cNvPr>
          <p:cNvSpPr/>
          <p:nvPr/>
        </p:nvSpPr>
        <p:spPr bwMode="auto">
          <a:xfrm>
            <a:off x="6681192" y="3552310"/>
            <a:ext cx="3024336" cy="812794"/>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３</a:t>
            </a: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 </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クラウドストレージ連携</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4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スキャンと同時にクラウドストレージに自動格納します。</a:t>
            </a:r>
          </a:p>
        </p:txBody>
      </p:sp>
      <p:sp>
        <p:nvSpPr>
          <p:cNvPr id="22" name="角丸四角形 8">
            <a:extLst>
              <a:ext uri="{FF2B5EF4-FFF2-40B4-BE49-F238E27FC236}">
                <a16:creationId xmlns:a16="http://schemas.microsoft.com/office/drawing/2014/main" id="{FD1CFC49-223D-4AE1-B9D4-39836F784073}"/>
              </a:ext>
            </a:extLst>
          </p:cNvPr>
          <p:cNvSpPr/>
          <p:nvPr/>
        </p:nvSpPr>
        <p:spPr bwMode="auto">
          <a:xfrm>
            <a:off x="6681192" y="4437112"/>
            <a:ext cx="3024336" cy="936104"/>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４</a:t>
            </a: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 </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文書管理システム連携</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400" dirty="0">
              <a:latin typeface="メイリオ" panose="020B0604030504040204" pitchFamily="50" charset="-128"/>
              <a:ea typeface="メイリオ" panose="020B0604030504040204" pitchFamily="50" charset="-128"/>
              <a:cs typeface="Meiryo UI" pitchFamily="50" charset="-128"/>
            </a:endParaRPr>
          </a:p>
          <a:p>
            <a:pPr>
              <a:defRPr/>
            </a:pPr>
            <a:r>
              <a:rPr lang="en-US" altLang="ja-JP" sz="1200" dirty="0">
                <a:latin typeface="メイリオ" panose="020B0604030504040204" pitchFamily="50" charset="-128"/>
                <a:ea typeface="メイリオ" panose="020B0604030504040204" pitchFamily="50" charset="-128"/>
                <a:cs typeface="Meiryo UI" pitchFamily="50" charset="-128"/>
              </a:rPr>
              <a:t>IPKNOWLEDGE</a:t>
            </a:r>
            <a:r>
              <a:rPr lang="ja-JP" altLang="en-US" sz="1200" dirty="0">
                <a:latin typeface="メイリオ" panose="020B0604030504040204" pitchFamily="50" charset="-128"/>
                <a:ea typeface="メイリオ" panose="020B0604030504040204" pitchFamily="50" charset="-128"/>
                <a:cs typeface="Meiryo UI" pitchFamily="50" charset="-128"/>
              </a:rPr>
              <a:t>文書管理連携で、</a:t>
            </a:r>
            <a:endParaRPr lang="en-US" altLang="ja-JP" sz="12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スキャン操作のみで行政文書を文書管理システムへ収受登録。</a:t>
            </a:r>
          </a:p>
        </p:txBody>
      </p:sp>
      <p:sp>
        <p:nvSpPr>
          <p:cNvPr id="23" name="角丸四角形 8">
            <a:extLst>
              <a:ext uri="{FF2B5EF4-FFF2-40B4-BE49-F238E27FC236}">
                <a16:creationId xmlns:a16="http://schemas.microsoft.com/office/drawing/2014/main" id="{3885BDD6-F261-4C4F-BDD0-74596A72B8E5}"/>
              </a:ext>
            </a:extLst>
          </p:cNvPr>
          <p:cNvSpPr/>
          <p:nvPr/>
        </p:nvSpPr>
        <p:spPr bwMode="auto">
          <a:xfrm>
            <a:off x="6681192" y="5445224"/>
            <a:ext cx="3024336" cy="821760"/>
          </a:xfrm>
          <a:prstGeom prst="roundRect">
            <a:avLst>
              <a:gd name="adj" fmla="val 0"/>
            </a:avLst>
          </a:prstGeom>
          <a:solidFill>
            <a:schemeClr val="bg1"/>
          </a:solidFill>
          <a:ln w="9525" cap="flat" cmpd="sng" algn="ctr">
            <a:noFill/>
            <a:prstDash val="solid"/>
            <a:round/>
            <a:headEnd type="none" w="med" len="med"/>
            <a:tailEnd type="none" w="med" len="med"/>
          </a:ln>
          <a:effectLst/>
        </p:spPr>
        <p:txBody>
          <a:bodyPr/>
          <a:lstStyle/>
          <a:p>
            <a:pPr>
              <a:defRPr/>
            </a:pP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５</a:t>
            </a:r>
            <a:r>
              <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 </a:t>
            </a:r>
            <a:r>
              <a:rPr lang="en-US" altLang="ja-JP" sz="1600" b="1" dirty="0" err="1">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DocuWorks</a:t>
            </a:r>
            <a:r>
              <a:rPr lang="ja-JP" altLang="en-US"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rPr>
              <a:t>変換</a:t>
            </a:r>
            <a:endParaRPr lang="en-US" altLang="ja-JP" sz="1600" b="1" dirty="0">
              <a:solidFill>
                <a:schemeClr val="accent2">
                  <a:lumMod val="60000"/>
                  <a:lumOff val="40000"/>
                </a:schemeClr>
              </a:solidFill>
              <a:latin typeface="メイリオ" panose="020B0604030504040204" pitchFamily="50" charset="-128"/>
              <a:ea typeface="メイリオ" panose="020B0604030504040204" pitchFamily="50" charset="-128"/>
              <a:cs typeface="Meiryo UI" pitchFamily="50" charset="-128"/>
            </a:endParaRPr>
          </a:p>
          <a:p>
            <a:pPr>
              <a:defRPr/>
            </a:pPr>
            <a:endParaRPr lang="en-US" altLang="ja-JP" sz="4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1200" dirty="0">
                <a:latin typeface="メイリオ" panose="020B0604030504040204" pitchFamily="50" charset="-128"/>
                <a:ea typeface="メイリオ" panose="020B0604030504040204" pitchFamily="50" charset="-128"/>
                <a:cs typeface="Meiryo UI" pitchFamily="50" charset="-128"/>
              </a:rPr>
              <a:t>スキャンと同時に</a:t>
            </a:r>
            <a:r>
              <a:rPr lang="en-US" altLang="ja-JP" sz="1200" dirty="0" err="1">
                <a:latin typeface="メイリオ" panose="020B0604030504040204" pitchFamily="50" charset="-128"/>
                <a:ea typeface="メイリオ" panose="020B0604030504040204" pitchFamily="50" charset="-128"/>
                <a:cs typeface="Meiryo UI" pitchFamily="50" charset="-128"/>
              </a:rPr>
              <a:t>DocuWorks</a:t>
            </a:r>
            <a:r>
              <a:rPr lang="ja-JP" altLang="en-US" sz="1200" dirty="0">
                <a:latin typeface="メイリオ" panose="020B0604030504040204" pitchFamily="50" charset="-128"/>
                <a:ea typeface="メイリオ" panose="020B0604030504040204" pitchFamily="50" charset="-128"/>
                <a:cs typeface="Meiryo UI" pitchFamily="50" charset="-128"/>
              </a:rPr>
              <a:t>形式に　　変換します。</a:t>
            </a:r>
          </a:p>
        </p:txBody>
      </p:sp>
    </p:spTree>
    <p:extLst>
      <p:ext uri="{BB962C8B-B14F-4D97-AF65-F5344CB8AC3E}">
        <p14:creationId xmlns:p14="http://schemas.microsoft.com/office/powerpoint/2010/main" val="2784558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15</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Line 6">
            <a:extLst>
              <a:ext uri="{FF2B5EF4-FFF2-40B4-BE49-F238E27FC236}">
                <a16:creationId xmlns:a16="http://schemas.microsoft.com/office/drawing/2014/main" id="{4B275A37-C916-4921-8331-A676A63F8F8F}"/>
              </a:ext>
            </a:extLst>
          </p:cNvPr>
          <p:cNvSpPr>
            <a:spLocks noChangeShapeType="1"/>
          </p:cNvSpPr>
          <p:nvPr/>
        </p:nvSpPr>
        <p:spPr bwMode="auto">
          <a:xfrm>
            <a:off x="0" y="3717925"/>
            <a:ext cx="8408988" cy="0"/>
          </a:xfrm>
          <a:prstGeom prst="line">
            <a:avLst/>
          </a:prstGeom>
          <a:noFill/>
          <a:ln w="9525">
            <a:solidFill>
              <a:schemeClr val="tx1">
                <a:lumMod val="50000"/>
                <a:lumOff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ja-JP" altLang="en-US"/>
          </a:p>
        </p:txBody>
      </p:sp>
      <p:sp>
        <p:nvSpPr>
          <p:cNvPr id="7" name="Rectangle 2">
            <a:extLst>
              <a:ext uri="{FF2B5EF4-FFF2-40B4-BE49-F238E27FC236}">
                <a16:creationId xmlns:a16="http://schemas.microsoft.com/office/drawing/2014/main" id="{1D5C5F6A-C631-4986-AF47-69106BEED536}"/>
              </a:ext>
            </a:extLst>
          </p:cNvPr>
          <p:cNvSpPr txBox="1">
            <a:spLocks noChangeArrowheads="1"/>
          </p:cNvSpPr>
          <p:nvPr/>
        </p:nvSpPr>
        <p:spPr>
          <a:xfrm>
            <a:off x="491282" y="1786437"/>
            <a:ext cx="6084000" cy="1116013"/>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３</a:t>
            </a:r>
            <a:r>
              <a:rPr lang="en-US" altLang="ja-JP" sz="3200" b="1" kern="0" dirty="0">
                <a:solidFill>
                  <a:schemeClr val="tx1">
                    <a:lumMod val="65000"/>
                    <a:lumOff val="35000"/>
                  </a:schemeClr>
                </a:solidFill>
                <a:latin typeface="メイリオ" charset="-128"/>
                <a:ea typeface="メイリオ" charset="-128"/>
              </a:rPr>
              <a:t>.	</a:t>
            </a:r>
          </a:p>
          <a:p>
            <a:pPr>
              <a:lnSpc>
                <a:spcPct val="120000"/>
              </a:lnSpc>
              <a:tabLst>
                <a:tab pos="508000" algn="l"/>
              </a:tabLst>
            </a:pPr>
            <a:endParaRPr lang="en-US" altLang="ja-JP" sz="3200" b="1" kern="0" dirty="0">
              <a:solidFill>
                <a:schemeClr val="tx1">
                  <a:lumMod val="65000"/>
                  <a:lumOff val="35000"/>
                </a:schemeClr>
              </a:solidFill>
              <a:latin typeface="メイリオ" charset="-128"/>
              <a:ea typeface="メイリオ" charset="-128"/>
            </a:endParaRPr>
          </a:p>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複合機操作パネルイメージ</a:t>
            </a:r>
            <a:endParaRPr lang="en-US" altLang="ja-JP" sz="3200" b="1" kern="0" dirty="0">
              <a:solidFill>
                <a:schemeClr val="tx1">
                  <a:lumMod val="65000"/>
                  <a:lumOff val="35000"/>
                </a:schemeClr>
              </a:solidFill>
              <a:latin typeface="メイリオ" charset="-128"/>
              <a:ea typeface="メイリオ" charset="-128"/>
            </a:endParaRPr>
          </a:p>
        </p:txBody>
      </p:sp>
    </p:spTree>
    <p:extLst>
      <p:ext uri="{BB962C8B-B14F-4D97-AF65-F5344CB8AC3E}">
        <p14:creationId xmlns:p14="http://schemas.microsoft.com/office/powerpoint/2010/main" val="851474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16</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grpSp>
        <p:nvGrpSpPr>
          <p:cNvPr id="6" name="グループ化 93">
            <a:extLst>
              <a:ext uri="{FF2B5EF4-FFF2-40B4-BE49-F238E27FC236}">
                <a16:creationId xmlns:a16="http://schemas.microsoft.com/office/drawing/2014/main" id="{647A1898-96AD-4353-B929-E440E7FC73BB}"/>
              </a:ext>
            </a:extLst>
          </p:cNvPr>
          <p:cNvGrpSpPr>
            <a:grpSpLocks/>
          </p:cNvGrpSpPr>
          <p:nvPr/>
        </p:nvGrpSpPr>
        <p:grpSpPr bwMode="auto">
          <a:xfrm>
            <a:off x="207963" y="1700808"/>
            <a:ext cx="9504362" cy="3168650"/>
            <a:chOff x="207963" y="1601788"/>
            <a:chExt cx="9504362" cy="3168650"/>
          </a:xfrm>
        </p:grpSpPr>
        <p:sp>
          <p:nvSpPr>
            <p:cNvPr id="7" name="角丸四角形 109">
              <a:extLst>
                <a:ext uri="{FF2B5EF4-FFF2-40B4-BE49-F238E27FC236}">
                  <a16:creationId xmlns:a16="http://schemas.microsoft.com/office/drawing/2014/main" id="{67EBB26E-01C4-4367-B1C5-B73342241B2B}"/>
                </a:ext>
              </a:extLst>
            </p:cNvPr>
            <p:cNvSpPr/>
            <p:nvPr/>
          </p:nvSpPr>
          <p:spPr bwMode="auto">
            <a:xfrm>
              <a:off x="219075" y="1603375"/>
              <a:ext cx="4679950" cy="3167063"/>
            </a:xfrm>
            <a:prstGeom prst="roundRect">
              <a:avLst>
                <a:gd name="adj" fmla="val 0"/>
              </a:avLst>
            </a:prstGeom>
            <a:solidFill>
              <a:srgbClr val="AAE2CA">
                <a:lumMod val="20000"/>
                <a:lumOff val="80000"/>
              </a:srgbClr>
            </a:solidFill>
            <a:ln w="9525" cap="flat" cmpd="sng" algn="ctr">
              <a:solidFill>
                <a:srgbClr val="000000"/>
              </a:solidFill>
              <a:prstDash val="solid"/>
              <a:round/>
              <a:headEnd type="none" w="med" len="med"/>
              <a:tailEnd type="none" w="med" len="med"/>
            </a:ln>
            <a:effectLst/>
          </p:spPr>
          <p:txBody>
            <a:bodyPr>
              <a:spAutoFit/>
            </a:bodyPr>
            <a:lstStyle/>
            <a:p>
              <a:pPr algn="ctr" eaLnBrk="1" fontAlgn="auto" hangingPunct="1">
                <a:spcBef>
                  <a:spcPts val="0"/>
                </a:spcBef>
                <a:spcAft>
                  <a:spcPts val="0"/>
                </a:spcAft>
                <a:defRPr/>
              </a:pPr>
              <a:endParaRPr kumimoji="0" lang="ja-JP" altLang="en-US" sz="2400" b="1" kern="0">
                <a:solidFill>
                  <a:srgbClr val="000000"/>
                </a:solidFill>
                <a:latin typeface="Times New Roman" pitchFamily="18" charset="0"/>
              </a:endParaRPr>
            </a:p>
          </p:txBody>
        </p:sp>
        <p:sp>
          <p:nvSpPr>
            <p:cNvPr id="8" name="正方形/長方形 7">
              <a:extLst>
                <a:ext uri="{FF2B5EF4-FFF2-40B4-BE49-F238E27FC236}">
                  <a16:creationId xmlns:a16="http://schemas.microsoft.com/office/drawing/2014/main" id="{C2151C21-C9D5-42C1-BA6B-7C3DA7E54F89}"/>
                </a:ext>
              </a:extLst>
            </p:cNvPr>
            <p:cNvSpPr/>
            <p:nvPr/>
          </p:nvSpPr>
          <p:spPr bwMode="auto">
            <a:xfrm>
              <a:off x="219075" y="1601788"/>
              <a:ext cx="4679950" cy="255587"/>
            </a:xfrm>
            <a:prstGeom prst="rect">
              <a:avLst/>
            </a:prstGeom>
            <a:solidFill>
              <a:srgbClr val="2D2DB9">
                <a:lumMod val="75000"/>
              </a:srgbClr>
            </a:solidFill>
            <a:ln w="9525" cap="flat" cmpd="sng" algn="ctr">
              <a:solidFill>
                <a:srgbClr val="000000"/>
              </a:solidFill>
              <a:prstDash val="solid"/>
              <a:round/>
              <a:headEnd type="none" w="med" len="med"/>
              <a:tailEnd type="none" w="med" len="med"/>
            </a:ln>
            <a:effectLst/>
          </p:spPr>
          <p:txBody>
            <a:bodyPr wrap="none" anchor="ctr"/>
            <a:lstStyle/>
            <a:p>
              <a:pPr eaLnBrk="1" fontAlgn="auto" hangingPunct="1">
                <a:spcBef>
                  <a:spcPts val="0"/>
                </a:spcBef>
                <a:spcAft>
                  <a:spcPts val="0"/>
                </a:spcAft>
                <a:buFont typeface="Wingdings" panose="05000000000000000000" pitchFamily="2" charset="2"/>
                <a:buNone/>
                <a:defRPr/>
              </a:pPr>
              <a:r>
                <a:rPr kumimoji="0" lang="en-US" altLang="ja-JP" sz="1050" b="1" i="1" kern="0" dirty="0" err="1">
                  <a:solidFill>
                    <a:srgbClr val="FFFFFF"/>
                  </a:solidFill>
                  <a:latin typeface="メイリオ" pitchFamily="50" charset="-128"/>
                  <a:ea typeface="メイリオ" pitchFamily="50" charset="-128"/>
                  <a:cs typeface="メイリオ" pitchFamily="50" charset="-128"/>
                </a:rPr>
                <a:t>SmartSESAME</a:t>
              </a:r>
              <a:r>
                <a:rPr kumimoji="0" lang="en-US" altLang="ja-JP" sz="1050" b="1" i="1" kern="0" dirty="0">
                  <a:solidFill>
                    <a:srgbClr val="FFFFFF"/>
                  </a:solidFill>
                  <a:latin typeface="メイリオ" pitchFamily="50" charset="-128"/>
                  <a:ea typeface="メイリオ" pitchFamily="50" charset="-128"/>
                  <a:cs typeface="メイリオ" pitchFamily="50" charset="-128"/>
                </a:rPr>
                <a:t> </a:t>
              </a:r>
              <a:r>
                <a:rPr kumimoji="0" lang="en-US" altLang="ja-JP" sz="1050" b="1" kern="0" dirty="0" err="1">
                  <a:solidFill>
                    <a:srgbClr val="FFFFFF"/>
                  </a:solidFill>
                  <a:latin typeface="メイリオ" pitchFamily="50" charset="-128"/>
                  <a:ea typeface="メイリオ" pitchFamily="50" charset="-128"/>
                  <a:cs typeface="メイリオ" pitchFamily="50" charset="-128"/>
                </a:rPr>
                <a:t>MultiScan</a:t>
              </a:r>
              <a:r>
                <a:rPr kumimoji="0" lang="en-US" altLang="ja-JP" sz="1050" b="1" kern="0" dirty="0">
                  <a:solidFill>
                    <a:srgbClr val="FFFFFF"/>
                  </a:solidFill>
                  <a:latin typeface="メイリオ" pitchFamily="50" charset="-128"/>
                  <a:ea typeface="メイリオ" pitchFamily="50" charset="-128"/>
                  <a:cs typeface="メイリオ" pitchFamily="50" charset="-128"/>
                </a:rPr>
                <a:t>!</a:t>
              </a:r>
              <a:r>
                <a:rPr kumimoji="0" lang="ja-JP" altLang="en-US" sz="1050" b="1" kern="0" dirty="0">
                  <a:solidFill>
                    <a:srgbClr val="FFFFFF"/>
                  </a:solidFill>
                  <a:latin typeface="メイリオ" pitchFamily="50" charset="-128"/>
                  <a:ea typeface="メイリオ" pitchFamily="50" charset="-128"/>
                  <a:cs typeface="メイリオ" pitchFamily="50" charset="-128"/>
                </a:rPr>
                <a:t>　</a:t>
              </a:r>
              <a:endParaRPr kumimoji="0" lang="ja-JP" altLang="en-US" sz="1050" b="1" kern="0" dirty="0">
                <a:solidFill>
                  <a:srgbClr val="FFFFFF"/>
                </a:solidFill>
                <a:latin typeface="Times New Roman" pitchFamily="18" charset="0"/>
              </a:endParaRPr>
            </a:p>
          </p:txBody>
        </p:sp>
        <p:sp>
          <p:nvSpPr>
            <p:cNvPr id="9" name="角丸四角形 5">
              <a:extLst>
                <a:ext uri="{FF2B5EF4-FFF2-40B4-BE49-F238E27FC236}">
                  <a16:creationId xmlns:a16="http://schemas.microsoft.com/office/drawing/2014/main" id="{5B8FFB02-6378-409C-80CD-F9F5BECB8A20}"/>
                </a:ext>
              </a:extLst>
            </p:cNvPr>
            <p:cNvSpPr>
              <a:spLocks noChangeArrowheads="1"/>
            </p:cNvSpPr>
            <p:nvPr/>
          </p:nvSpPr>
          <p:spPr bwMode="auto">
            <a:xfrm>
              <a:off x="352425" y="2017713"/>
              <a:ext cx="946150" cy="671512"/>
            </a:xfrm>
            <a:prstGeom prst="roundRect">
              <a:avLst>
                <a:gd name="adj" fmla="val 4153"/>
              </a:avLst>
            </a:prstGeom>
            <a:solidFill>
              <a:srgbClr val="92CDDC"/>
            </a:solidFill>
            <a:ln>
              <a:noFill/>
            </a:ln>
            <a:extLst>
              <a:ext uri="{91240B29-F687-4F45-9708-019B960494DF}">
                <a14:hiddenLine xmlns:a14="http://schemas.microsoft.com/office/drawing/2010/main" w="9525">
                  <a:solidFill>
                    <a:srgbClr val="000000"/>
                  </a:solidFill>
                  <a:round/>
                  <a:headEnd/>
                  <a:tailEnd/>
                </a14:hiddenLine>
              </a:ext>
            </a:extLst>
          </p:spPr>
          <p:txBody>
            <a:bodyPr lIns="0" rIns="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900" kern="0">
                  <a:solidFill>
                    <a:srgbClr val="000000"/>
                  </a:solidFill>
                  <a:latin typeface="メイリオ" pitchFamily="50" charset="-128"/>
                  <a:ea typeface="メイリオ" pitchFamily="50" charset="-128"/>
                  <a:cs typeface="メイリオ" pitchFamily="50" charset="-128"/>
                </a:rPr>
                <a:t>フォルダーへ送信</a:t>
              </a:r>
              <a:endParaRPr lang="ja-JP" altLang="ja-JP" kern="0">
                <a:solidFill>
                  <a:srgbClr val="000000"/>
                </a:solidFill>
                <a:latin typeface="メイリオ" pitchFamily="50" charset="-128"/>
                <a:ea typeface="メイリオ" pitchFamily="50" charset="-128"/>
                <a:cs typeface="メイリオ" pitchFamily="50" charset="-128"/>
              </a:endParaRPr>
            </a:p>
          </p:txBody>
        </p:sp>
        <p:sp>
          <p:nvSpPr>
            <p:cNvPr id="10" name="角丸四角形 4">
              <a:extLst>
                <a:ext uri="{FF2B5EF4-FFF2-40B4-BE49-F238E27FC236}">
                  <a16:creationId xmlns:a16="http://schemas.microsoft.com/office/drawing/2014/main" id="{999D785E-6D23-4BE2-8BC5-3BFB565C601D}"/>
                </a:ext>
              </a:extLst>
            </p:cNvPr>
            <p:cNvSpPr>
              <a:spLocks noChangeArrowheads="1"/>
            </p:cNvSpPr>
            <p:nvPr/>
          </p:nvSpPr>
          <p:spPr bwMode="auto">
            <a:xfrm>
              <a:off x="1293813" y="2012950"/>
              <a:ext cx="947737" cy="671513"/>
            </a:xfrm>
            <a:prstGeom prst="roundRect">
              <a:avLst>
                <a:gd name="adj" fmla="val 4153"/>
              </a:avLst>
            </a:prstGeom>
            <a:solidFill>
              <a:srgbClr val="DAEEF3"/>
            </a:solidFill>
            <a:ln>
              <a:noFill/>
            </a:ln>
            <a:extLst>
              <a:ext uri="{91240B29-F687-4F45-9708-019B960494DF}">
                <a14:hiddenLine xmlns:a14="http://schemas.microsoft.com/office/drawing/2010/main" w="9525">
                  <a:solidFill>
                    <a:srgbClr val="000000"/>
                  </a:solidFill>
                  <a:round/>
                  <a:headEnd/>
                  <a:tailEnd/>
                </a14:hiddenLine>
              </a:ext>
            </a:extLst>
          </p:spPr>
          <p:txBody>
            <a:bodyPr lIns="0" rIns="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900" kern="0">
                  <a:solidFill>
                    <a:srgbClr val="000000"/>
                  </a:solidFill>
                  <a:latin typeface="メイリオ" pitchFamily="50" charset="-128"/>
                  <a:ea typeface="メイリオ" pitchFamily="50" charset="-128"/>
                  <a:cs typeface="メイリオ" pitchFamily="50" charset="-128"/>
                </a:rPr>
                <a:t>メール送信</a:t>
              </a:r>
              <a:endParaRPr lang="ja-JP" altLang="ja-JP" kern="0">
                <a:solidFill>
                  <a:srgbClr val="000000"/>
                </a:solidFill>
                <a:latin typeface="メイリオ" pitchFamily="50" charset="-128"/>
                <a:ea typeface="メイリオ" pitchFamily="50" charset="-128"/>
                <a:cs typeface="メイリオ" pitchFamily="50" charset="-128"/>
              </a:endParaRPr>
            </a:p>
          </p:txBody>
        </p:sp>
        <p:sp>
          <p:nvSpPr>
            <p:cNvPr id="11" name="角丸四角形 7">
              <a:extLst>
                <a:ext uri="{FF2B5EF4-FFF2-40B4-BE49-F238E27FC236}">
                  <a16:creationId xmlns:a16="http://schemas.microsoft.com/office/drawing/2014/main" id="{E4592774-4CDC-49AF-AF68-16DE0547B0D7}"/>
                </a:ext>
              </a:extLst>
            </p:cNvPr>
            <p:cNvSpPr>
              <a:spLocks noChangeArrowheads="1"/>
            </p:cNvSpPr>
            <p:nvPr/>
          </p:nvSpPr>
          <p:spPr bwMode="auto">
            <a:xfrm>
              <a:off x="352425" y="2266950"/>
              <a:ext cx="4360863" cy="1849438"/>
            </a:xfrm>
            <a:prstGeom prst="roundRect">
              <a:avLst>
                <a:gd name="adj" fmla="val 491"/>
              </a:avLst>
            </a:prstGeom>
            <a:solidFill>
              <a:srgbClr val="92CDD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ctr" hangingPunct="1">
                <a:spcBef>
                  <a:spcPts val="0"/>
                </a:spcBef>
                <a:spcAft>
                  <a:spcPts val="0"/>
                </a:spcAft>
                <a:buClr>
                  <a:srgbClr val="3333CC"/>
                </a:buClr>
                <a:buFont typeface="Wingdings" pitchFamily="2" charset="2"/>
                <a:buNone/>
                <a:defRPr/>
              </a:pPr>
              <a:endParaRPr lang="ja-JP" altLang="ja-JP" kern="0">
                <a:solidFill>
                  <a:srgbClr val="000000"/>
                </a:solidFill>
              </a:endParaRPr>
            </a:p>
          </p:txBody>
        </p:sp>
        <p:sp>
          <p:nvSpPr>
            <p:cNvPr id="12" name="正方形/長方形 12">
              <a:extLst>
                <a:ext uri="{FF2B5EF4-FFF2-40B4-BE49-F238E27FC236}">
                  <a16:creationId xmlns:a16="http://schemas.microsoft.com/office/drawing/2014/main" id="{98DC1395-910C-47F0-AE23-AEA5E0744324}"/>
                </a:ext>
              </a:extLst>
            </p:cNvPr>
            <p:cNvSpPr>
              <a:spLocks noChangeArrowheads="1"/>
            </p:cNvSpPr>
            <p:nvPr/>
          </p:nvSpPr>
          <p:spPr bwMode="auto">
            <a:xfrm>
              <a:off x="360363" y="2224088"/>
              <a:ext cx="928687" cy="128587"/>
            </a:xfrm>
            <a:prstGeom prst="rect">
              <a:avLst/>
            </a:prstGeom>
            <a:solidFill>
              <a:srgbClr val="92CD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ctr" hangingPunct="1">
                <a:spcBef>
                  <a:spcPts val="0"/>
                </a:spcBef>
                <a:spcAft>
                  <a:spcPts val="0"/>
                </a:spcAft>
                <a:buClr>
                  <a:srgbClr val="3333CC"/>
                </a:buClr>
                <a:buFont typeface="Wingdings" pitchFamily="2" charset="2"/>
                <a:buNone/>
                <a:defRPr/>
              </a:pPr>
              <a:endParaRPr lang="ja-JP" altLang="ja-JP" kern="0">
                <a:solidFill>
                  <a:srgbClr val="000000"/>
                </a:solidFill>
              </a:endParaRPr>
            </a:p>
          </p:txBody>
        </p:sp>
        <p:sp>
          <p:nvSpPr>
            <p:cNvPr id="13" name="正方形/長方形 29">
              <a:extLst>
                <a:ext uri="{FF2B5EF4-FFF2-40B4-BE49-F238E27FC236}">
                  <a16:creationId xmlns:a16="http://schemas.microsoft.com/office/drawing/2014/main" id="{283B8A32-A59F-4450-B3CD-5A52FFFEC0CF}"/>
                </a:ext>
              </a:extLst>
            </p:cNvPr>
            <p:cNvSpPr>
              <a:spLocks noChangeArrowheads="1"/>
            </p:cNvSpPr>
            <p:nvPr/>
          </p:nvSpPr>
          <p:spPr bwMode="auto">
            <a:xfrm>
              <a:off x="406400" y="2352675"/>
              <a:ext cx="4175125" cy="1250950"/>
            </a:xfrm>
            <a:prstGeom prst="rect">
              <a:avLst/>
            </a:prstGeom>
            <a:solidFill>
              <a:srgbClr val="FFFFFF"/>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itchFamily="2" charset="2"/>
                <a:buNone/>
                <a:defRPr/>
              </a:pPr>
              <a:endParaRPr lang="en-US" altLang="ja-JP" sz="1400" kern="0" dirty="0">
                <a:solidFill>
                  <a:srgbClr val="000000"/>
                </a:solidFill>
                <a:latin typeface="メイリオ" pitchFamily="50" charset="-128"/>
                <a:ea typeface="メイリオ" pitchFamily="50" charset="-128"/>
                <a:cs typeface="メイリオ" pitchFamily="50" charset="-128"/>
              </a:endParaRPr>
            </a:p>
            <a:p>
              <a:pPr eaLnBrk="1" fontAlgn="ctr" hangingPunct="1">
                <a:spcBef>
                  <a:spcPts val="0"/>
                </a:spcBef>
                <a:spcAft>
                  <a:spcPts val="0"/>
                </a:spcAft>
                <a:buClr>
                  <a:srgbClr val="3333CC"/>
                </a:buClr>
                <a:buFont typeface="Wingdings" pitchFamily="2" charset="2"/>
                <a:buNone/>
                <a:defRPr/>
              </a:pPr>
              <a:endParaRPr lang="en-US" altLang="ja-JP" sz="800" kern="0" dirty="0">
                <a:solidFill>
                  <a:srgbClr val="000000"/>
                </a:solidFill>
                <a:latin typeface="メイリオ" pitchFamily="50" charset="-128"/>
                <a:ea typeface="メイリオ" pitchFamily="50" charset="-128"/>
                <a:cs typeface="メイリオ" pitchFamily="50" charset="-128"/>
              </a:endParaRPr>
            </a:p>
            <a:p>
              <a:pPr eaLnBrk="1" fontAlgn="ctr" hangingPunct="1">
                <a:spcBef>
                  <a:spcPts val="0"/>
                </a:spcBef>
                <a:spcAft>
                  <a:spcPts val="300"/>
                </a:spcAft>
                <a:buClr>
                  <a:srgbClr val="3333CC"/>
                </a:buClr>
                <a:buFont typeface="Wingdings" pitchFamily="2" charset="2"/>
                <a:buNone/>
                <a:defRPr/>
              </a:pPr>
              <a:r>
                <a:rPr lang="ja-JP" altLang="en-US" sz="800" kern="0" dirty="0">
                  <a:solidFill>
                    <a:srgbClr val="000000"/>
                  </a:solidFill>
                  <a:latin typeface="メイリオ" pitchFamily="50" charset="-128"/>
                  <a:ea typeface="メイリオ" pitchFamily="50" charset="-128"/>
                  <a:cs typeface="メイリオ" pitchFamily="50" charset="-128"/>
                </a:rPr>
                <a:t>         総務　　　　　   </a:t>
              </a:r>
              <a:r>
                <a:rPr lang="en-US" altLang="ja-JP" sz="800" kern="0" dirty="0">
                  <a:solidFill>
                    <a:srgbClr val="000000"/>
                  </a:solidFill>
                  <a:latin typeface="メイリオ" pitchFamily="50" charset="-128"/>
                  <a:ea typeface="メイリオ" pitchFamily="50" charset="-128"/>
                  <a:cs typeface="メイリオ" pitchFamily="50" charset="-128"/>
                </a:rPr>
                <a:t>\NAS1\</a:t>
              </a:r>
            </a:p>
            <a:p>
              <a:pPr eaLnBrk="1" fontAlgn="ctr" hangingPunct="1">
                <a:spcBef>
                  <a:spcPts val="0"/>
                </a:spcBef>
                <a:spcAft>
                  <a:spcPts val="300"/>
                </a:spcAft>
                <a:buClr>
                  <a:srgbClr val="3333CC"/>
                </a:buClr>
                <a:buFont typeface="Wingdings" pitchFamily="2" charset="2"/>
                <a:buNone/>
                <a:defRPr/>
              </a:pPr>
              <a:r>
                <a:rPr lang="ja-JP" altLang="en-US" sz="800" kern="0" dirty="0">
                  <a:solidFill>
                    <a:srgbClr val="000000"/>
                  </a:solidFill>
                  <a:latin typeface="メイリオ" pitchFamily="50" charset="-128"/>
                  <a:ea typeface="メイリオ" pitchFamily="50" charset="-128"/>
                  <a:cs typeface="メイリオ" pitchFamily="50" charset="-128"/>
                </a:rPr>
                <a:t>　　　共有フォルダ　　</a:t>
              </a:r>
              <a:r>
                <a:rPr lang="en-US" altLang="ja-JP" sz="800" kern="0" dirty="0">
                  <a:solidFill>
                    <a:srgbClr val="000000"/>
                  </a:solidFill>
                  <a:latin typeface="メイリオ" pitchFamily="50" charset="-128"/>
                  <a:ea typeface="メイリオ" pitchFamily="50" charset="-128"/>
                  <a:cs typeface="メイリオ" pitchFamily="50" charset="-128"/>
                </a:rPr>
                <a:t>\NAS1\SHAR</a:t>
              </a:r>
              <a:endParaRPr lang="ja-JP" altLang="en-US" sz="800" kern="0" dirty="0">
                <a:solidFill>
                  <a:srgbClr val="000000"/>
                </a:solidFill>
                <a:latin typeface="メイリオ" pitchFamily="50" charset="-128"/>
                <a:ea typeface="メイリオ" pitchFamily="50" charset="-128"/>
                <a:cs typeface="メイリオ" pitchFamily="50" charset="-128"/>
              </a:endParaRPr>
            </a:p>
          </p:txBody>
        </p:sp>
        <p:sp>
          <p:nvSpPr>
            <p:cNvPr id="14" name="テキスト ボックス 157">
              <a:extLst>
                <a:ext uri="{FF2B5EF4-FFF2-40B4-BE49-F238E27FC236}">
                  <a16:creationId xmlns:a16="http://schemas.microsoft.com/office/drawing/2014/main" id="{76FA0698-926F-46E2-9B04-5E9D2EF53C19}"/>
                </a:ext>
              </a:extLst>
            </p:cNvPr>
            <p:cNvSpPr txBox="1">
              <a:spLocks noChangeArrowheads="1"/>
            </p:cNvSpPr>
            <p:nvPr/>
          </p:nvSpPr>
          <p:spPr bwMode="auto">
            <a:xfrm>
              <a:off x="425450" y="2546350"/>
              <a:ext cx="4030663" cy="14605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000" tIns="0" rIns="3600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buClr>
                  <a:srgbClr val="3333CC"/>
                </a:buClr>
                <a:buFont typeface="Wingdings" pitchFamily="2" charset="2"/>
                <a:buNone/>
                <a:defRPr/>
              </a:pPr>
              <a:r>
                <a:rPr lang="ja-JP" altLang="en-US" sz="800" kern="0">
                  <a:solidFill>
                    <a:srgbClr val="FFFFFF"/>
                  </a:solidFill>
                  <a:latin typeface="メイリオ" pitchFamily="50" charset="-128"/>
                  <a:ea typeface="メイリオ" pitchFamily="50" charset="-128"/>
                  <a:cs typeface="メイリオ" pitchFamily="50" charset="-128"/>
                </a:rPr>
                <a:t>      　 自分あて</a:t>
              </a:r>
              <a:r>
                <a:rPr lang="en-US" altLang="ja-JP" sz="800" kern="0">
                  <a:solidFill>
                    <a:srgbClr val="FFFFFF"/>
                  </a:solidFill>
                  <a:latin typeface="メイリオ" pitchFamily="50" charset="-128"/>
                  <a:ea typeface="メイリオ" pitchFamily="50" charset="-128"/>
                  <a:cs typeface="メイリオ" pitchFamily="50" charset="-128"/>
                </a:rPr>
                <a:t>            \NAS1\aaaaaa\aaaaa  </a:t>
              </a:r>
              <a:endParaRPr lang="ja-JP" altLang="ja-JP" sz="800" kern="0">
                <a:solidFill>
                  <a:srgbClr val="FFFFFF"/>
                </a:solidFill>
                <a:latin typeface="メイリオ" pitchFamily="50" charset="-128"/>
                <a:ea typeface="メイリオ" pitchFamily="50" charset="-128"/>
                <a:cs typeface="メイリオ" pitchFamily="50" charset="-128"/>
              </a:endParaRPr>
            </a:p>
          </p:txBody>
        </p:sp>
        <p:sp>
          <p:nvSpPr>
            <p:cNvPr id="15" name="テキスト ボックス 159">
              <a:extLst>
                <a:ext uri="{FF2B5EF4-FFF2-40B4-BE49-F238E27FC236}">
                  <a16:creationId xmlns:a16="http://schemas.microsoft.com/office/drawing/2014/main" id="{82AC9137-6C3E-445D-9E91-909B5C8C907A}"/>
                </a:ext>
              </a:extLst>
            </p:cNvPr>
            <p:cNvSpPr txBox="1">
              <a:spLocks noChangeArrowheads="1"/>
            </p:cNvSpPr>
            <p:nvPr/>
          </p:nvSpPr>
          <p:spPr bwMode="auto">
            <a:xfrm>
              <a:off x="4456113" y="2363788"/>
              <a:ext cx="128587" cy="508000"/>
            </a:xfrm>
            <a:prstGeom prst="rect">
              <a:avLst/>
            </a:prstGeom>
            <a:solidFill>
              <a:srgbClr val="FFFFFF">
                <a:lumMod val="85000"/>
              </a:srgbClr>
            </a:solidFill>
            <a:ln>
              <a:noFill/>
            </a:ln>
          </p:spPr>
          <p:txBody>
            <a:bodyPr lIns="0" tIns="0" rIns="0" bIns="0"/>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algn="ctr" fontAlgn="auto">
                <a:spcBef>
                  <a:spcPts val="0"/>
                </a:spcBef>
                <a:spcAft>
                  <a:spcPts val="0"/>
                </a:spcAft>
                <a:buClr>
                  <a:srgbClr val="3333CC"/>
                </a:buClr>
                <a:buFont typeface="Wingdings" panose="05000000000000000000" pitchFamily="2" charset="2"/>
                <a:buNone/>
                <a:defRPr/>
              </a:pPr>
              <a:r>
                <a:rPr lang="ja-JP" altLang="ja-JP" sz="800" kern="0">
                  <a:solidFill>
                    <a:srgbClr val="3366FF"/>
                  </a:solidFill>
                  <a:latin typeface="メイリオ" pitchFamily="50" charset="-128"/>
                  <a:ea typeface="メイリオ" pitchFamily="50" charset="-128"/>
                  <a:cs typeface="メイリオ" pitchFamily="50" charset="-128"/>
                </a:rPr>
                <a:t>▲</a:t>
              </a:r>
              <a:endParaRPr lang="ja-JP" altLang="ja-JP" kern="0">
                <a:solidFill>
                  <a:srgbClr val="000000"/>
                </a:solidFill>
              </a:endParaRPr>
            </a:p>
          </p:txBody>
        </p:sp>
        <p:sp>
          <p:nvSpPr>
            <p:cNvPr id="16" name="テキスト ボックス 160">
              <a:extLst>
                <a:ext uri="{FF2B5EF4-FFF2-40B4-BE49-F238E27FC236}">
                  <a16:creationId xmlns:a16="http://schemas.microsoft.com/office/drawing/2014/main" id="{6F230720-91BB-4490-BA84-3486E7EAECE3}"/>
                </a:ext>
              </a:extLst>
            </p:cNvPr>
            <p:cNvSpPr txBox="1">
              <a:spLocks noChangeArrowheads="1"/>
            </p:cNvSpPr>
            <p:nvPr/>
          </p:nvSpPr>
          <p:spPr bwMode="auto">
            <a:xfrm>
              <a:off x="4460875" y="2871788"/>
              <a:ext cx="120650" cy="731837"/>
            </a:xfrm>
            <a:prstGeom prst="rect">
              <a:avLst/>
            </a:prstGeom>
            <a:solidFill>
              <a:srgbClr val="FFFFFF">
                <a:lumMod val="85000"/>
              </a:srgbClr>
            </a:solidFill>
            <a:ln>
              <a:noFill/>
            </a:ln>
          </p:spPr>
          <p:txBody>
            <a:bodyPr lIns="0" tIns="0" rIns="0" bIns="0" anchor="b"/>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algn="ctr" fontAlgn="auto">
                <a:spcBef>
                  <a:spcPts val="0"/>
                </a:spcBef>
                <a:spcAft>
                  <a:spcPts val="0"/>
                </a:spcAft>
                <a:buClr>
                  <a:srgbClr val="3333CC"/>
                </a:buClr>
                <a:buFont typeface="Wingdings" panose="05000000000000000000" pitchFamily="2" charset="2"/>
                <a:buNone/>
                <a:defRPr/>
              </a:pPr>
              <a:r>
                <a:rPr lang="ja-JP" altLang="ja-JP" sz="800" kern="0">
                  <a:solidFill>
                    <a:srgbClr val="3366FF"/>
                  </a:solidFill>
                  <a:latin typeface="メイリオ" pitchFamily="50" charset="-128"/>
                  <a:ea typeface="メイリオ" pitchFamily="50" charset="-128"/>
                  <a:cs typeface="メイリオ" pitchFamily="50" charset="-128"/>
                </a:rPr>
                <a:t>▼</a:t>
              </a:r>
              <a:endParaRPr lang="ja-JP" altLang="ja-JP" kern="0">
                <a:solidFill>
                  <a:srgbClr val="000000"/>
                </a:solidFill>
              </a:endParaRPr>
            </a:p>
          </p:txBody>
        </p:sp>
        <p:sp>
          <p:nvSpPr>
            <p:cNvPr id="17" name="正方形/長方形 34">
              <a:extLst>
                <a:ext uri="{FF2B5EF4-FFF2-40B4-BE49-F238E27FC236}">
                  <a16:creationId xmlns:a16="http://schemas.microsoft.com/office/drawing/2014/main" id="{68223347-2E6D-4DFE-BEBD-9B00FA70595B}"/>
                </a:ext>
              </a:extLst>
            </p:cNvPr>
            <p:cNvSpPr>
              <a:spLocks noChangeArrowheads="1"/>
            </p:cNvSpPr>
            <p:nvPr/>
          </p:nvSpPr>
          <p:spPr bwMode="auto">
            <a:xfrm>
              <a:off x="4460875" y="2544763"/>
              <a:ext cx="120650" cy="420687"/>
            </a:xfrm>
            <a:prstGeom prst="rect">
              <a:avLst/>
            </a:pr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ctr" hangingPunct="1">
                <a:spcBef>
                  <a:spcPts val="0"/>
                </a:spcBef>
                <a:spcAft>
                  <a:spcPts val="0"/>
                </a:spcAft>
                <a:buClr>
                  <a:srgbClr val="3333CC"/>
                </a:buClr>
                <a:buFont typeface="Wingdings" pitchFamily="2" charset="2"/>
                <a:buNone/>
                <a:defRPr/>
              </a:pPr>
              <a:endParaRPr lang="ja-JP" altLang="ja-JP" kern="0">
                <a:solidFill>
                  <a:srgbClr val="000000"/>
                </a:solidFill>
              </a:endParaRPr>
            </a:p>
          </p:txBody>
        </p:sp>
        <p:pic>
          <p:nvPicPr>
            <p:cNvPr id="18" name="Picture 2" descr="C:\Users\cecito\AppData\Local\Microsoft\Windows\Temporary Internet Files\Content.IE5\C3SZY7QK\MC900431588[1].png">
              <a:extLst>
                <a:ext uri="{FF2B5EF4-FFF2-40B4-BE49-F238E27FC236}">
                  <a16:creationId xmlns:a16="http://schemas.microsoft.com/office/drawing/2014/main" id="{27805328-878C-4646-B6CA-6D08479B9F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3" y="2532063"/>
              <a:ext cx="173037"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descr="C:\Users\cecito\AppData\Local\Microsoft\Windows\Temporary Internet Files\Content.IE5\C3SZY7QK\MC900431588[1].png">
              <a:extLst>
                <a:ext uri="{FF2B5EF4-FFF2-40B4-BE49-F238E27FC236}">
                  <a16:creationId xmlns:a16="http://schemas.microsoft.com/office/drawing/2014/main" id="{30A3801B-A679-4403-9570-17B71FBAC7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3" y="2692400"/>
              <a:ext cx="173037"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2" descr="C:\Users\cecito\AppData\Local\Microsoft\Windows\Temporary Internet Files\Content.IE5\C3SZY7QK\MC900431588[1].png">
              <a:extLst>
                <a:ext uri="{FF2B5EF4-FFF2-40B4-BE49-F238E27FC236}">
                  <a16:creationId xmlns:a16="http://schemas.microsoft.com/office/drawing/2014/main" id="{05AD6435-73F6-49D2-BDA3-C359398D5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263" y="2854325"/>
              <a:ext cx="173037"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角丸四角形 26">
              <a:extLst>
                <a:ext uri="{FF2B5EF4-FFF2-40B4-BE49-F238E27FC236}">
                  <a16:creationId xmlns:a16="http://schemas.microsoft.com/office/drawing/2014/main" id="{B2635E2E-3B0E-4FCF-8030-97751B215599}"/>
                </a:ext>
              </a:extLst>
            </p:cNvPr>
            <p:cNvSpPr>
              <a:spLocks noChangeArrowheads="1"/>
            </p:cNvSpPr>
            <p:nvPr/>
          </p:nvSpPr>
          <p:spPr bwMode="auto">
            <a:xfrm>
              <a:off x="4065588" y="1978025"/>
              <a:ext cx="644525" cy="207963"/>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設定保存</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テキスト ボックス 157">
              <a:extLst>
                <a:ext uri="{FF2B5EF4-FFF2-40B4-BE49-F238E27FC236}">
                  <a16:creationId xmlns:a16="http://schemas.microsoft.com/office/drawing/2014/main" id="{695BE4B0-6231-4F1D-8C38-2C476439C241}"/>
                </a:ext>
              </a:extLst>
            </p:cNvPr>
            <p:cNvSpPr txBox="1">
              <a:spLocks noChangeArrowheads="1"/>
            </p:cNvSpPr>
            <p:nvPr/>
          </p:nvSpPr>
          <p:spPr bwMode="auto">
            <a:xfrm>
              <a:off x="425450" y="2379663"/>
              <a:ext cx="4030663" cy="146050"/>
            </a:xfrm>
            <a:prstGeom prst="rect">
              <a:avLst/>
            </a:prstGeom>
            <a:solidFill>
              <a:srgbClr val="808080">
                <a:lumMod val="75000"/>
              </a:srgbClr>
            </a:solidFill>
            <a:ln>
              <a:noFill/>
            </a:ln>
          </p:spPr>
          <p:txBody>
            <a:bodyPr lIns="36000" tIns="0" rIns="36000" bIns="0" anchor="ct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fontAlgn="auto">
                <a:spcBef>
                  <a:spcPts val="0"/>
                </a:spcBef>
                <a:spcAft>
                  <a:spcPts val="0"/>
                </a:spcAft>
                <a:buClr>
                  <a:srgbClr val="3333CC"/>
                </a:buClr>
                <a:buFont typeface="Wingdings" panose="05000000000000000000" pitchFamily="2" charset="2"/>
                <a:buNone/>
                <a:defRPr/>
              </a:pPr>
              <a:r>
                <a:rPr lang="ja-JP" altLang="en-US" sz="800" kern="0" dirty="0">
                  <a:solidFill>
                    <a:srgbClr val="FFFFFF"/>
                  </a:solidFill>
                  <a:latin typeface="メイリオ" pitchFamily="50" charset="-128"/>
                  <a:ea typeface="メイリオ" pitchFamily="50" charset="-128"/>
                  <a:cs typeface="メイリオ" pitchFamily="50" charset="-128"/>
                </a:rPr>
                <a:t>　 　｜宛先</a:t>
              </a:r>
              <a:r>
                <a:rPr lang="en-US" altLang="ja-JP" sz="800" kern="0" dirty="0">
                  <a:solidFill>
                    <a:srgbClr val="FFFFFF"/>
                  </a:solidFill>
                  <a:latin typeface="メイリオ" pitchFamily="50" charset="-128"/>
                  <a:ea typeface="メイリオ" pitchFamily="50" charset="-128"/>
                  <a:cs typeface="メイリオ" pitchFamily="50" charset="-128"/>
                </a:rPr>
                <a:t>             </a:t>
              </a:r>
              <a:r>
                <a:rPr lang="ja-JP" altLang="en-US" sz="800" kern="0" dirty="0">
                  <a:solidFill>
                    <a:srgbClr val="FFFFFF"/>
                  </a:solidFill>
                  <a:latin typeface="メイリオ" pitchFamily="50" charset="-128"/>
                  <a:ea typeface="メイリオ" pitchFamily="50" charset="-128"/>
                  <a:cs typeface="メイリオ" pitchFamily="50" charset="-128"/>
                </a:rPr>
                <a:t>　｜送信フォルダー</a:t>
              </a:r>
              <a:endParaRPr lang="ja-JP" altLang="ja-JP" sz="800" kern="0" dirty="0">
                <a:solidFill>
                  <a:srgbClr val="FFFFFF"/>
                </a:solidFill>
                <a:latin typeface="メイリオ" pitchFamily="50" charset="-128"/>
                <a:ea typeface="メイリオ" pitchFamily="50" charset="-128"/>
                <a:cs typeface="メイリオ" pitchFamily="50" charset="-128"/>
              </a:endParaRPr>
            </a:p>
          </p:txBody>
        </p:sp>
        <p:sp>
          <p:nvSpPr>
            <p:cNvPr id="23" name="角丸四角形 137">
              <a:extLst>
                <a:ext uri="{FF2B5EF4-FFF2-40B4-BE49-F238E27FC236}">
                  <a16:creationId xmlns:a16="http://schemas.microsoft.com/office/drawing/2014/main" id="{58B19013-A1E5-4A54-B482-F94CD398D3E4}"/>
                </a:ext>
              </a:extLst>
            </p:cNvPr>
            <p:cNvSpPr/>
            <p:nvPr/>
          </p:nvSpPr>
          <p:spPr bwMode="auto">
            <a:xfrm>
              <a:off x="5032375" y="1603375"/>
              <a:ext cx="4679950" cy="3167063"/>
            </a:xfrm>
            <a:prstGeom prst="roundRect">
              <a:avLst>
                <a:gd name="adj" fmla="val 0"/>
              </a:avLst>
            </a:prstGeom>
            <a:solidFill>
              <a:srgbClr val="AAE2CA">
                <a:lumMod val="20000"/>
                <a:lumOff val="80000"/>
              </a:srgbClr>
            </a:solidFill>
            <a:ln w="9525" cap="flat" cmpd="sng" algn="ctr">
              <a:solidFill>
                <a:srgbClr val="000000"/>
              </a:solidFill>
              <a:prstDash val="solid"/>
              <a:round/>
              <a:headEnd type="none" w="med" len="med"/>
              <a:tailEnd type="none" w="med" len="med"/>
            </a:ln>
            <a:effectLst/>
          </p:spPr>
          <p:txBody>
            <a:bodyPr>
              <a:spAutoFit/>
            </a:bodyPr>
            <a:lstStyle/>
            <a:p>
              <a:pPr algn="ctr" eaLnBrk="1" fontAlgn="auto" hangingPunct="1">
                <a:spcBef>
                  <a:spcPts val="0"/>
                </a:spcBef>
                <a:spcAft>
                  <a:spcPts val="0"/>
                </a:spcAft>
                <a:defRPr/>
              </a:pPr>
              <a:endParaRPr kumimoji="0" lang="ja-JP" altLang="en-US" sz="2400" b="1" kern="0">
                <a:solidFill>
                  <a:srgbClr val="000000"/>
                </a:solidFill>
                <a:latin typeface="Times New Roman" pitchFamily="18" charset="0"/>
              </a:endParaRPr>
            </a:p>
          </p:txBody>
        </p:sp>
        <p:sp>
          <p:nvSpPr>
            <p:cNvPr id="24" name="正方形/長方形 23">
              <a:extLst>
                <a:ext uri="{FF2B5EF4-FFF2-40B4-BE49-F238E27FC236}">
                  <a16:creationId xmlns:a16="http://schemas.microsoft.com/office/drawing/2014/main" id="{9E7B698A-FE00-42F9-ABB5-DBB50DBC7B0E}"/>
                </a:ext>
              </a:extLst>
            </p:cNvPr>
            <p:cNvSpPr/>
            <p:nvPr/>
          </p:nvSpPr>
          <p:spPr bwMode="auto">
            <a:xfrm>
              <a:off x="5032375" y="1601788"/>
              <a:ext cx="4679950" cy="255587"/>
            </a:xfrm>
            <a:prstGeom prst="rect">
              <a:avLst/>
            </a:prstGeom>
            <a:solidFill>
              <a:srgbClr val="2D2DB9">
                <a:lumMod val="75000"/>
              </a:srgbClr>
            </a:solidFill>
            <a:ln w="9525" cap="flat" cmpd="sng" algn="ctr">
              <a:solidFill>
                <a:srgbClr val="000000"/>
              </a:solidFill>
              <a:prstDash val="solid"/>
              <a:round/>
              <a:headEnd type="none" w="med" len="med"/>
              <a:tailEnd type="none" w="med" len="med"/>
            </a:ln>
            <a:effectLst/>
          </p:spPr>
          <p:txBody>
            <a:bodyPr wrap="none" anchor="ctr"/>
            <a:lstStyle/>
            <a:p>
              <a:pPr eaLnBrk="1" fontAlgn="auto" hangingPunct="1">
                <a:spcBef>
                  <a:spcPts val="0"/>
                </a:spcBef>
                <a:spcAft>
                  <a:spcPts val="0"/>
                </a:spcAft>
                <a:buFont typeface="Wingdings" panose="05000000000000000000" pitchFamily="2" charset="2"/>
                <a:buNone/>
                <a:defRPr/>
              </a:pPr>
              <a:r>
                <a:rPr kumimoji="0" lang="en-US" altLang="ja-JP" sz="1050" b="1" i="1" kern="0" dirty="0" err="1">
                  <a:solidFill>
                    <a:srgbClr val="FFFFFF"/>
                  </a:solidFill>
                  <a:latin typeface="メイリオ" pitchFamily="50" charset="-128"/>
                  <a:ea typeface="メイリオ" pitchFamily="50" charset="-128"/>
                  <a:cs typeface="メイリオ" pitchFamily="50" charset="-128"/>
                </a:rPr>
                <a:t>SmartSESAME</a:t>
              </a:r>
              <a:r>
                <a:rPr kumimoji="0" lang="en-US" altLang="ja-JP" sz="1050" b="1" i="1" kern="0" dirty="0">
                  <a:solidFill>
                    <a:srgbClr val="FFFFFF"/>
                  </a:solidFill>
                  <a:latin typeface="メイリオ" pitchFamily="50" charset="-128"/>
                  <a:ea typeface="メイリオ" pitchFamily="50" charset="-128"/>
                  <a:cs typeface="メイリオ" pitchFamily="50" charset="-128"/>
                </a:rPr>
                <a:t> </a:t>
              </a:r>
              <a:r>
                <a:rPr kumimoji="0" lang="en-US" altLang="ja-JP" sz="1050" b="1" kern="0" dirty="0" err="1">
                  <a:solidFill>
                    <a:srgbClr val="FFFFFF"/>
                  </a:solidFill>
                  <a:latin typeface="メイリオ" pitchFamily="50" charset="-128"/>
                  <a:ea typeface="メイリオ" pitchFamily="50" charset="-128"/>
                  <a:cs typeface="メイリオ" pitchFamily="50" charset="-128"/>
                </a:rPr>
                <a:t>MultiScan</a:t>
              </a:r>
              <a:r>
                <a:rPr kumimoji="0" lang="en-US" altLang="ja-JP" sz="1050" b="1" kern="0" dirty="0">
                  <a:solidFill>
                    <a:srgbClr val="FFFFFF"/>
                  </a:solidFill>
                  <a:latin typeface="メイリオ" pitchFamily="50" charset="-128"/>
                  <a:ea typeface="メイリオ" pitchFamily="50" charset="-128"/>
                  <a:cs typeface="メイリオ" pitchFamily="50" charset="-128"/>
                </a:rPr>
                <a:t>!</a:t>
              </a:r>
              <a:r>
                <a:rPr kumimoji="0" lang="ja-JP" altLang="en-US" sz="1050" b="1" kern="0" dirty="0">
                  <a:solidFill>
                    <a:srgbClr val="FFFFFF"/>
                  </a:solidFill>
                  <a:latin typeface="メイリオ" pitchFamily="50" charset="-128"/>
                  <a:ea typeface="メイリオ" pitchFamily="50" charset="-128"/>
                  <a:cs typeface="メイリオ" pitchFamily="50" charset="-128"/>
                </a:rPr>
                <a:t>　</a:t>
              </a:r>
              <a:endParaRPr kumimoji="0" lang="ja-JP" altLang="en-US" sz="1050" b="1" kern="0" dirty="0">
                <a:solidFill>
                  <a:srgbClr val="FFFFFF"/>
                </a:solidFill>
                <a:latin typeface="Times New Roman" pitchFamily="18" charset="0"/>
              </a:endParaRPr>
            </a:p>
          </p:txBody>
        </p:sp>
        <p:sp>
          <p:nvSpPr>
            <p:cNvPr id="25" name="角丸四角形 33">
              <a:extLst>
                <a:ext uri="{FF2B5EF4-FFF2-40B4-BE49-F238E27FC236}">
                  <a16:creationId xmlns:a16="http://schemas.microsoft.com/office/drawing/2014/main" id="{1D9610BC-5FC6-4864-A6FF-633BC8464B03}"/>
                </a:ext>
              </a:extLst>
            </p:cNvPr>
            <p:cNvSpPr>
              <a:spLocks noChangeArrowheads="1"/>
            </p:cNvSpPr>
            <p:nvPr/>
          </p:nvSpPr>
          <p:spPr bwMode="auto">
            <a:xfrm>
              <a:off x="6145213" y="2012950"/>
              <a:ext cx="946150" cy="669925"/>
            </a:xfrm>
            <a:prstGeom prst="roundRect">
              <a:avLst>
                <a:gd name="adj" fmla="val 4153"/>
              </a:avLst>
            </a:prstGeom>
            <a:solidFill>
              <a:srgbClr val="92CDDC"/>
            </a:solidFill>
            <a:ln>
              <a:noFill/>
            </a:ln>
            <a:extLst>
              <a:ext uri="{91240B29-F687-4F45-9708-019B960494DF}">
                <a14:hiddenLine xmlns:a14="http://schemas.microsoft.com/office/drawing/2010/main" w="9525">
                  <a:solidFill>
                    <a:srgbClr val="000000"/>
                  </a:solidFill>
                  <a:round/>
                  <a:headEnd/>
                  <a:tailEnd/>
                </a14:hiddenLine>
              </a:ext>
            </a:extLst>
          </p:spPr>
          <p:txBody>
            <a:bodyPr lIns="0" rIns="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900" kern="0">
                  <a:solidFill>
                    <a:srgbClr val="000000"/>
                  </a:solidFill>
                  <a:latin typeface="メイリオ" pitchFamily="50" charset="-128"/>
                  <a:ea typeface="メイリオ" pitchFamily="50" charset="-128"/>
                  <a:cs typeface="メイリオ" pitchFamily="50" charset="-128"/>
                </a:rPr>
                <a:t>メール送信</a:t>
              </a:r>
              <a:endParaRPr lang="ja-JP" altLang="ja-JP" sz="900" kern="0">
                <a:solidFill>
                  <a:srgbClr val="000000"/>
                </a:solidFill>
                <a:latin typeface="メイリオ" pitchFamily="50" charset="-128"/>
                <a:ea typeface="メイリオ" pitchFamily="50" charset="-128"/>
                <a:cs typeface="メイリオ" pitchFamily="50" charset="-128"/>
              </a:endParaRPr>
            </a:p>
            <a:p>
              <a:pPr algn="ctr" eaLnBrk="1" fontAlgn="auto" hangingPunct="1">
                <a:spcBef>
                  <a:spcPts val="0"/>
                </a:spcBef>
                <a:spcAft>
                  <a:spcPts val="0"/>
                </a:spcAft>
                <a:buClr>
                  <a:srgbClr val="3333CC"/>
                </a:buClr>
                <a:buFont typeface="Wingdings" pitchFamily="2" charset="2"/>
                <a:buNone/>
                <a:defRPr/>
              </a:pPr>
              <a:endParaRPr lang="ja-JP" altLang="ja-JP" sz="900" kern="0">
                <a:solidFill>
                  <a:srgbClr val="000000"/>
                </a:solidFill>
                <a:latin typeface="メイリオ" pitchFamily="50" charset="-128"/>
                <a:ea typeface="メイリオ" pitchFamily="50" charset="-128"/>
                <a:cs typeface="メイリオ" pitchFamily="50" charset="-128"/>
              </a:endParaRPr>
            </a:p>
          </p:txBody>
        </p:sp>
        <p:sp>
          <p:nvSpPr>
            <p:cNvPr id="26" name="角丸四角形 4">
              <a:extLst>
                <a:ext uri="{FF2B5EF4-FFF2-40B4-BE49-F238E27FC236}">
                  <a16:creationId xmlns:a16="http://schemas.microsoft.com/office/drawing/2014/main" id="{97893A62-49F8-48D4-BD2E-19D768AB8566}"/>
                </a:ext>
              </a:extLst>
            </p:cNvPr>
            <p:cNvSpPr>
              <a:spLocks noChangeArrowheads="1"/>
            </p:cNvSpPr>
            <p:nvPr/>
          </p:nvSpPr>
          <p:spPr bwMode="auto">
            <a:xfrm>
              <a:off x="5194300" y="2019300"/>
              <a:ext cx="946150" cy="669925"/>
            </a:xfrm>
            <a:prstGeom prst="roundRect">
              <a:avLst>
                <a:gd name="adj" fmla="val 4153"/>
              </a:avLst>
            </a:prstGeom>
            <a:solidFill>
              <a:srgbClr val="DAEEF3"/>
            </a:solidFill>
            <a:ln>
              <a:noFill/>
            </a:ln>
            <a:extLst>
              <a:ext uri="{91240B29-F687-4F45-9708-019B960494DF}">
                <a14:hiddenLine xmlns:a14="http://schemas.microsoft.com/office/drawing/2010/main" w="9525">
                  <a:solidFill>
                    <a:srgbClr val="000000"/>
                  </a:solidFill>
                  <a:round/>
                  <a:headEnd/>
                  <a:tailEnd/>
                </a14:hiddenLine>
              </a:ext>
            </a:extLst>
          </p:spPr>
          <p:txBody>
            <a:bodyPr lIns="0" rIns="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900" kern="0">
                  <a:solidFill>
                    <a:srgbClr val="000000"/>
                  </a:solidFill>
                  <a:latin typeface="メイリオ" pitchFamily="50" charset="-128"/>
                  <a:ea typeface="メイリオ" pitchFamily="50" charset="-128"/>
                  <a:cs typeface="メイリオ" pitchFamily="50" charset="-128"/>
                </a:rPr>
                <a:t>フォルダーへ送信</a:t>
              </a:r>
              <a:endParaRPr lang="ja-JP" altLang="ja-JP" kern="0">
                <a:solidFill>
                  <a:srgbClr val="000000"/>
                </a:solidFill>
                <a:latin typeface="メイリオ" pitchFamily="50" charset="-128"/>
                <a:ea typeface="メイリオ" pitchFamily="50" charset="-128"/>
                <a:cs typeface="メイリオ" pitchFamily="50" charset="-128"/>
              </a:endParaRPr>
            </a:p>
          </p:txBody>
        </p:sp>
        <p:sp>
          <p:nvSpPr>
            <p:cNvPr id="27" name="角丸四角形 7">
              <a:extLst>
                <a:ext uri="{FF2B5EF4-FFF2-40B4-BE49-F238E27FC236}">
                  <a16:creationId xmlns:a16="http://schemas.microsoft.com/office/drawing/2014/main" id="{70EB0F0C-0EB6-478E-A3F4-E990CA484D04}"/>
                </a:ext>
              </a:extLst>
            </p:cNvPr>
            <p:cNvSpPr>
              <a:spLocks noChangeArrowheads="1"/>
            </p:cNvSpPr>
            <p:nvPr/>
          </p:nvSpPr>
          <p:spPr bwMode="auto">
            <a:xfrm>
              <a:off x="5194300" y="2268538"/>
              <a:ext cx="4360863" cy="1849437"/>
            </a:xfrm>
            <a:prstGeom prst="roundRect">
              <a:avLst>
                <a:gd name="adj" fmla="val 491"/>
              </a:avLst>
            </a:prstGeom>
            <a:solidFill>
              <a:srgbClr val="92CDD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ctr" hangingPunct="1">
                <a:spcBef>
                  <a:spcPts val="0"/>
                </a:spcBef>
                <a:spcAft>
                  <a:spcPts val="0"/>
                </a:spcAft>
                <a:buClr>
                  <a:srgbClr val="3333CC"/>
                </a:buClr>
                <a:buFont typeface="Wingdings" pitchFamily="2" charset="2"/>
                <a:buNone/>
                <a:defRPr/>
              </a:pPr>
              <a:endParaRPr lang="ja-JP" altLang="ja-JP" kern="0">
                <a:solidFill>
                  <a:srgbClr val="000000"/>
                </a:solidFill>
              </a:endParaRPr>
            </a:p>
          </p:txBody>
        </p:sp>
        <p:sp>
          <p:nvSpPr>
            <p:cNvPr id="28" name="正方形/長方形 12">
              <a:extLst>
                <a:ext uri="{FF2B5EF4-FFF2-40B4-BE49-F238E27FC236}">
                  <a16:creationId xmlns:a16="http://schemas.microsoft.com/office/drawing/2014/main" id="{4021DBD0-4151-429C-9431-1CAF62FB34AC}"/>
                </a:ext>
              </a:extLst>
            </p:cNvPr>
            <p:cNvSpPr>
              <a:spLocks noChangeArrowheads="1"/>
            </p:cNvSpPr>
            <p:nvPr/>
          </p:nvSpPr>
          <p:spPr bwMode="auto">
            <a:xfrm>
              <a:off x="6156325" y="2219325"/>
              <a:ext cx="928688" cy="128588"/>
            </a:xfrm>
            <a:prstGeom prst="rect">
              <a:avLst/>
            </a:prstGeom>
            <a:solidFill>
              <a:srgbClr val="92CDD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ctr" hangingPunct="1">
                <a:spcBef>
                  <a:spcPts val="0"/>
                </a:spcBef>
                <a:spcAft>
                  <a:spcPts val="0"/>
                </a:spcAft>
                <a:buClr>
                  <a:srgbClr val="3333CC"/>
                </a:buClr>
                <a:buFont typeface="Wingdings" pitchFamily="2" charset="2"/>
                <a:buNone/>
                <a:defRPr/>
              </a:pPr>
              <a:endParaRPr lang="ja-JP" altLang="ja-JP" kern="0">
                <a:solidFill>
                  <a:srgbClr val="000000"/>
                </a:solidFill>
              </a:endParaRPr>
            </a:p>
          </p:txBody>
        </p:sp>
        <p:sp>
          <p:nvSpPr>
            <p:cNvPr id="29" name="正方形/長方形 29">
              <a:extLst>
                <a:ext uri="{FF2B5EF4-FFF2-40B4-BE49-F238E27FC236}">
                  <a16:creationId xmlns:a16="http://schemas.microsoft.com/office/drawing/2014/main" id="{05D554FD-954F-4627-83D5-D8E8888755AA}"/>
                </a:ext>
              </a:extLst>
            </p:cNvPr>
            <p:cNvSpPr>
              <a:spLocks noChangeArrowheads="1"/>
            </p:cNvSpPr>
            <p:nvPr/>
          </p:nvSpPr>
          <p:spPr bwMode="auto">
            <a:xfrm>
              <a:off x="5248275" y="2354263"/>
              <a:ext cx="4175125" cy="1250950"/>
            </a:xfrm>
            <a:prstGeom prst="rect">
              <a:avLst/>
            </a:prstGeom>
            <a:solidFill>
              <a:srgbClr val="FFFFFF"/>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itchFamily="2" charset="2"/>
                <a:buNone/>
                <a:defRPr/>
              </a:pPr>
              <a:endParaRPr lang="en-US" altLang="ja-JP" sz="800" kern="0">
                <a:solidFill>
                  <a:srgbClr val="000000"/>
                </a:solidFill>
                <a:latin typeface="メイリオ" pitchFamily="50" charset="-128"/>
                <a:ea typeface="メイリオ" pitchFamily="50" charset="-128"/>
                <a:cs typeface="メイリオ" pitchFamily="50" charset="-128"/>
              </a:endParaRPr>
            </a:p>
            <a:p>
              <a:pPr eaLnBrk="1" fontAlgn="ctr" hangingPunct="1">
                <a:spcBef>
                  <a:spcPts val="0"/>
                </a:spcBef>
                <a:spcAft>
                  <a:spcPts val="0"/>
                </a:spcAft>
                <a:buClr>
                  <a:srgbClr val="3333CC"/>
                </a:buClr>
                <a:buFont typeface="Wingdings" pitchFamily="2" charset="2"/>
                <a:buNone/>
                <a:defRPr/>
              </a:pPr>
              <a:endParaRPr lang="en-US" altLang="ja-JP" sz="1200" kern="0">
                <a:solidFill>
                  <a:srgbClr val="000000"/>
                </a:solidFill>
                <a:latin typeface="メイリオ" pitchFamily="50" charset="-128"/>
                <a:ea typeface="メイリオ" pitchFamily="50" charset="-128"/>
                <a:cs typeface="メイリオ" pitchFamily="50" charset="-128"/>
              </a:endParaRPr>
            </a:p>
            <a:p>
              <a:pPr eaLnBrk="1" fontAlgn="ctr" hangingPunct="1">
                <a:spcBef>
                  <a:spcPts val="10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　　お客様１　　　　　　　　　  </a:t>
              </a:r>
              <a:r>
                <a:rPr lang="en-US" altLang="ja-JP" sz="800" kern="0">
                  <a:solidFill>
                    <a:srgbClr val="000000"/>
                  </a:solidFill>
                  <a:latin typeface="メイリオ" pitchFamily="50" charset="-128"/>
                  <a:ea typeface="メイリオ" pitchFamily="50" charset="-128"/>
                  <a:cs typeface="メイリオ" pitchFamily="50" charset="-128"/>
                </a:rPr>
                <a:t>abcd.aaa@efgh.co.jp</a:t>
              </a:r>
            </a:p>
            <a:p>
              <a:pPr eaLnBrk="1" fontAlgn="ctr" hangingPunct="1">
                <a:spcBef>
                  <a:spcPts val="10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　　プロジェクトメーリング１     </a:t>
              </a:r>
              <a:r>
                <a:rPr lang="en-US" altLang="ja-JP" sz="800" kern="0">
                  <a:solidFill>
                    <a:srgbClr val="000000"/>
                  </a:solidFill>
                  <a:latin typeface="メイリオ" pitchFamily="50" charset="-128"/>
                  <a:ea typeface="メイリオ" pitchFamily="50" charset="-128"/>
                  <a:cs typeface="メイリオ" pitchFamily="50" charset="-128"/>
                </a:rPr>
                <a:t>sarasarasara@ccccccc.co.jp</a:t>
              </a:r>
              <a:r>
                <a:rPr lang="ja-JP" altLang="en-US" sz="800" kern="0">
                  <a:solidFill>
                    <a:srgbClr val="000000"/>
                  </a:solidFill>
                  <a:latin typeface="メイリオ" pitchFamily="50" charset="-128"/>
                  <a:ea typeface="メイリオ" pitchFamily="50" charset="-128"/>
                  <a:cs typeface="メイリオ" pitchFamily="50" charset="-128"/>
                </a:rPr>
                <a:t> </a:t>
              </a:r>
              <a:endParaRPr lang="en-US" altLang="ja-JP" sz="800" kern="0">
                <a:solidFill>
                  <a:srgbClr val="000000"/>
                </a:solidFill>
                <a:latin typeface="メイリオ" pitchFamily="50" charset="-128"/>
                <a:ea typeface="メイリオ" pitchFamily="50" charset="-128"/>
                <a:cs typeface="メイリオ" pitchFamily="50" charset="-128"/>
              </a:endParaRPr>
            </a:p>
            <a:p>
              <a:pPr eaLnBrk="1" fontAlgn="ctr" hangingPunct="1">
                <a:spcBef>
                  <a:spcPts val="10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　　お客様２                            </a:t>
              </a:r>
              <a:r>
                <a:rPr lang="en-US" altLang="ja-JP" sz="800" kern="0">
                  <a:solidFill>
                    <a:srgbClr val="000000"/>
                  </a:solidFill>
                  <a:latin typeface="メイリオ" pitchFamily="50" charset="-128"/>
                  <a:ea typeface="メイリオ" pitchFamily="50" charset="-128"/>
                  <a:cs typeface="メイリオ" pitchFamily="50" charset="-128"/>
                </a:rPr>
                <a:t>1234567@5678.com</a:t>
              </a:r>
              <a:endParaRPr lang="ja-JP" altLang="en-US" sz="800" kern="0">
                <a:solidFill>
                  <a:srgbClr val="000000"/>
                </a:solidFill>
                <a:latin typeface="メイリオ" pitchFamily="50" charset="-128"/>
                <a:ea typeface="メイリオ" pitchFamily="50" charset="-128"/>
                <a:cs typeface="メイリオ" pitchFamily="50" charset="-128"/>
              </a:endParaRPr>
            </a:p>
          </p:txBody>
        </p:sp>
        <p:sp>
          <p:nvSpPr>
            <p:cNvPr id="30" name="テキスト ボックス 157">
              <a:extLst>
                <a:ext uri="{FF2B5EF4-FFF2-40B4-BE49-F238E27FC236}">
                  <a16:creationId xmlns:a16="http://schemas.microsoft.com/office/drawing/2014/main" id="{50221A3C-D6BD-4101-B991-19BB8301A6F5}"/>
                </a:ext>
              </a:extLst>
            </p:cNvPr>
            <p:cNvSpPr txBox="1">
              <a:spLocks noChangeArrowheads="1"/>
            </p:cNvSpPr>
            <p:nvPr/>
          </p:nvSpPr>
          <p:spPr bwMode="auto">
            <a:xfrm>
              <a:off x="5267325" y="2527300"/>
              <a:ext cx="4030663" cy="14605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000" tIns="0" rIns="3600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buClr>
                  <a:srgbClr val="3333CC"/>
                </a:buClr>
                <a:buFont typeface="Wingdings" pitchFamily="2" charset="2"/>
                <a:buNone/>
                <a:defRPr/>
              </a:pPr>
              <a:r>
                <a:rPr lang="ja-JP" altLang="en-US" sz="800" kern="0">
                  <a:solidFill>
                    <a:srgbClr val="FFFFFF"/>
                  </a:solidFill>
                  <a:latin typeface="メイリオ" pitchFamily="50" charset="-128"/>
                  <a:ea typeface="メイリオ" pitchFamily="50" charset="-128"/>
                  <a:cs typeface="メイリオ" pitchFamily="50" charset="-128"/>
                </a:rPr>
                <a:t>　 　自分あて</a:t>
              </a:r>
              <a:r>
                <a:rPr lang="en-US" altLang="ja-JP" sz="800" kern="0">
                  <a:solidFill>
                    <a:srgbClr val="FFFFFF"/>
                  </a:solidFill>
                  <a:latin typeface="メイリオ" pitchFamily="50" charset="-128"/>
                  <a:ea typeface="メイリオ" pitchFamily="50" charset="-128"/>
                  <a:cs typeface="メイリオ" pitchFamily="50" charset="-128"/>
                </a:rPr>
                <a:t>                             XXXXX.XXXXX@abcd.co.jp</a:t>
              </a:r>
              <a:endParaRPr lang="ja-JP" altLang="ja-JP" sz="800" kern="0">
                <a:solidFill>
                  <a:srgbClr val="FFFFFF"/>
                </a:solidFill>
                <a:latin typeface="メイリオ" pitchFamily="50" charset="-128"/>
                <a:ea typeface="メイリオ" pitchFamily="50" charset="-128"/>
                <a:cs typeface="メイリオ" pitchFamily="50" charset="-128"/>
              </a:endParaRPr>
            </a:p>
          </p:txBody>
        </p:sp>
        <p:sp>
          <p:nvSpPr>
            <p:cNvPr id="31" name="テキスト ボックス 159">
              <a:extLst>
                <a:ext uri="{FF2B5EF4-FFF2-40B4-BE49-F238E27FC236}">
                  <a16:creationId xmlns:a16="http://schemas.microsoft.com/office/drawing/2014/main" id="{F1F7CC31-DC85-4708-8374-18D139BDA7D6}"/>
                </a:ext>
              </a:extLst>
            </p:cNvPr>
            <p:cNvSpPr txBox="1">
              <a:spLocks noChangeArrowheads="1"/>
            </p:cNvSpPr>
            <p:nvPr/>
          </p:nvSpPr>
          <p:spPr bwMode="auto">
            <a:xfrm>
              <a:off x="9297988" y="2363788"/>
              <a:ext cx="128587" cy="508000"/>
            </a:xfrm>
            <a:prstGeom prst="rect">
              <a:avLst/>
            </a:prstGeom>
            <a:solidFill>
              <a:srgbClr val="FFFFFF">
                <a:lumMod val="85000"/>
              </a:srgbClr>
            </a:solidFill>
            <a:ln>
              <a:noFill/>
            </a:ln>
          </p:spPr>
          <p:txBody>
            <a:bodyPr lIns="0" tIns="0" rIns="0" bIns="0"/>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algn="ctr" fontAlgn="auto">
                <a:spcBef>
                  <a:spcPts val="0"/>
                </a:spcBef>
                <a:spcAft>
                  <a:spcPts val="0"/>
                </a:spcAft>
                <a:buClr>
                  <a:srgbClr val="3333CC"/>
                </a:buClr>
                <a:buFont typeface="Wingdings" panose="05000000000000000000" pitchFamily="2" charset="2"/>
                <a:buNone/>
                <a:defRPr/>
              </a:pPr>
              <a:r>
                <a:rPr lang="ja-JP" altLang="ja-JP" sz="800" kern="0">
                  <a:solidFill>
                    <a:srgbClr val="3366FF"/>
                  </a:solidFill>
                  <a:latin typeface="メイリオ" pitchFamily="50" charset="-128"/>
                  <a:ea typeface="メイリオ" pitchFamily="50" charset="-128"/>
                  <a:cs typeface="メイリオ" pitchFamily="50" charset="-128"/>
                </a:rPr>
                <a:t>▲</a:t>
              </a:r>
              <a:endParaRPr lang="ja-JP" altLang="ja-JP" kern="0">
                <a:solidFill>
                  <a:srgbClr val="000000"/>
                </a:solidFill>
              </a:endParaRPr>
            </a:p>
          </p:txBody>
        </p:sp>
        <p:sp>
          <p:nvSpPr>
            <p:cNvPr id="32" name="テキスト ボックス 160">
              <a:extLst>
                <a:ext uri="{FF2B5EF4-FFF2-40B4-BE49-F238E27FC236}">
                  <a16:creationId xmlns:a16="http://schemas.microsoft.com/office/drawing/2014/main" id="{D2B3C811-0123-4BE1-B908-3888E000DDB5}"/>
                </a:ext>
              </a:extLst>
            </p:cNvPr>
            <p:cNvSpPr txBox="1">
              <a:spLocks noChangeArrowheads="1"/>
            </p:cNvSpPr>
            <p:nvPr/>
          </p:nvSpPr>
          <p:spPr bwMode="auto">
            <a:xfrm>
              <a:off x="9302750" y="2871788"/>
              <a:ext cx="120650" cy="731837"/>
            </a:xfrm>
            <a:prstGeom prst="rect">
              <a:avLst/>
            </a:prstGeom>
            <a:solidFill>
              <a:srgbClr val="FFFFFF">
                <a:lumMod val="85000"/>
              </a:srgbClr>
            </a:solidFill>
            <a:ln>
              <a:noFill/>
            </a:ln>
          </p:spPr>
          <p:txBody>
            <a:bodyPr lIns="0" tIns="0" rIns="0" bIns="0" anchor="b"/>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algn="ctr" fontAlgn="auto">
                <a:spcBef>
                  <a:spcPts val="0"/>
                </a:spcBef>
                <a:spcAft>
                  <a:spcPts val="0"/>
                </a:spcAft>
                <a:buClr>
                  <a:srgbClr val="3333CC"/>
                </a:buClr>
                <a:buFont typeface="Wingdings" panose="05000000000000000000" pitchFamily="2" charset="2"/>
                <a:buNone/>
                <a:defRPr/>
              </a:pPr>
              <a:r>
                <a:rPr lang="ja-JP" altLang="ja-JP" sz="800" kern="0" dirty="0">
                  <a:solidFill>
                    <a:srgbClr val="3366FF"/>
                  </a:solidFill>
                  <a:latin typeface="メイリオ" pitchFamily="50" charset="-128"/>
                  <a:ea typeface="メイリオ" pitchFamily="50" charset="-128"/>
                  <a:cs typeface="メイリオ" pitchFamily="50" charset="-128"/>
                </a:rPr>
                <a:t>▼</a:t>
              </a:r>
              <a:endParaRPr lang="ja-JP" altLang="ja-JP" kern="0" dirty="0">
                <a:solidFill>
                  <a:srgbClr val="000000"/>
                </a:solidFill>
              </a:endParaRPr>
            </a:p>
          </p:txBody>
        </p:sp>
        <p:sp>
          <p:nvSpPr>
            <p:cNvPr id="33" name="正方形/長方形 34">
              <a:extLst>
                <a:ext uri="{FF2B5EF4-FFF2-40B4-BE49-F238E27FC236}">
                  <a16:creationId xmlns:a16="http://schemas.microsoft.com/office/drawing/2014/main" id="{E6C5BE95-1048-4412-AF7E-DFFFD15AB7FF}"/>
                </a:ext>
              </a:extLst>
            </p:cNvPr>
            <p:cNvSpPr>
              <a:spLocks noChangeArrowheads="1"/>
            </p:cNvSpPr>
            <p:nvPr/>
          </p:nvSpPr>
          <p:spPr bwMode="auto">
            <a:xfrm>
              <a:off x="9302750" y="2544763"/>
              <a:ext cx="120650" cy="420687"/>
            </a:xfrm>
            <a:prstGeom prst="rect">
              <a:avLst/>
            </a:pr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ctr" hangingPunct="1">
                <a:spcBef>
                  <a:spcPts val="0"/>
                </a:spcBef>
                <a:spcAft>
                  <a:spcPts val="0"/>
                </a:spcAft>
                <a:buClr>
                  <a:srgbClr val="3333CC"/>
                </a:buClr>
                <a:buFont typeface="Wingdings" pitchFamily="2" charset="2"/>
                <a:buNone/>
                <a:defRPr/>
              </a:pPr>
              <a:endParaRPr lang="ja-JP" altLang="ja-JP" kern="0">
                <a:solidFill>
                  <a:srgbClr val="000000"/>
                </a:solidFill>
              </a:endParaRPr>
            </a:p>
          </p:txBody>
        </p:sp>
        <p:sp>
          <p:nvSpPr>
            <p:cNvPr id="34" name="角丸四角形 26">
              <a:extLst>
                <a:ext uri="{FF2B5EF4-FFF2-40B4-BE49-F238E27FC236}">
                  <a16:creationId xmlns:a16="http://schemas.microsoft.com/office/drawing/2014/main" id="{436A9597-5BD5-40EB-871F-60064635C4A3}"/>
                </a:ext>
              </a:extLst>
            </p:cNvPr>
            <p:cNvSpPr>
              <a:spLocks noChangeArrowheads="1"/>
            </p:cNvSpPr>
            <p:nvPr/>
          </p:nvSpPr>
          <p:spPr bwMode="auto">
            <a:xfrm>
              <a:off x="8882063" y="1995488"/>
              <a:ext cx="644525" cy="207962"/>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設定保存</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テキスト ボックス 157">
              <a:extLst>
                <a:ext uri="{FF2B5EF4-FFF2-40B4-BE49-F238E27FC236}">
                  <a16:creationId xmlns:a16="http://schemas.microsoft.com/office/drawing/2014/main" id="{3F09A19A-8C94-44E5-B156-1D7E78942B24}"/>
                </a:ext>
              </a:extLst>
            </p:cNvPr>
            <p:cNvSpPr txBox="1">
              <a:spLocks noChangeArrowheads="1"/>
            </p:cNvSpPr>
            <p:nvPr/>
          </p:nvSpPr>
          <p:spPr bwMode="auto">
            <a:xfrm>
              <a:off x="5267325" y="2371725"/>
              <a:ext cx="4030663" cy="146050"/>
            </a:xfrm>
            <a:prstGeom prst="rect">
              <a:avLst/>
            </a:prstGeom>
            <a:solidFill>
              <a:srgbClr val="808080">
                <a:lumMod val="75000"/>
              </a:srgbClr>
            </a:solidFill>
            <a:ln>
              <a:noFill/>
            </a:ln>
          </p:spPr>
          <p:txBody>
            <a:bodyPr lIns="36000" tIns="0" rIns="36000" bIns="0" anchor="ct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fontAlgn="auto">
                <a:spcBef>
                  <a:spcPts val="0"/>
                </a:spcBef>
                <a:spcAft>
                  <a:spcPts val="0"/>
                </a:spcAft>
                <a:buClr>
                  <a:srgbClr val="3333CC"/>
                </a:buClr>
                <a:buFont typeface="Wingdings" panose="05000000000000000000" pitchFamily="2" charset="2"/>
                <a:buNone/>
                <a:defRPr/>
              </a:pPr>
              <a:r>
                <a:rPr lang="ja-JP" altLang="en-US" sz="800" kern="0" dirty="0">
                  <a:solidFill>
                    <a:srgbClr val="FFFFFF"/>
                  </a:solidFill>
                  <a:latin typeface="メイリオ" pitchFamily="50" charset="-128"/>
                  <a:ea typeface="メイリオ" pitchFamily="50" charset="-128"/>
                  <a:cs typeface="メイリオ" pitchFamily="50" charset="-128"/>
                </a:rPr>
                <a:t>　 ｜宛先</a:t>
              </a:r>
              <a:r>
                <a:rPr lang="en-US" altLang="ja-JP" sz="800" kern="0" dirty="0">
                  <a:solidFill>
                    <a:srgbClr val="FFFFFF"/>
                  </a:solidFill>
                  <a:latin typeface="メイリオ" pitchFamily="50" charset="-128"/>
                  <a:ea typeface="メイリオ" pitchFamily="50" charset="-128"/>
                  <a:cs typeface="メイリオ" pitchFamily="50" charset="-128"/>
                </a:rPr>
                <a:t>                            </a:t>
              </a:r>
              <a:r>
                <a:rPr lang="ja-JP" altLang="en-US" sz="800" kern="0" dirty="0">
                  <a:solidFill>
                    <a:srgbClr val="FFFFFF"/>
                  </a:solidFill>
                  <a:latin typeface="メイリオ" pitchFamily="50" charset="-128"/>
                  <a:ea typeface="メイリオ" pitchFamily="50" charset="-128"/>
                  <a:cs typeface="メイリオ" pitchFamily="50" charset="-128"/>
                </a:rPr>
                <a:t>　｜メールアドレス</a:t>
              </a:r>
              <a:endParaRPr lang="ja-JP" altLang="ja-JP" sz="800" kern="0" dirty="0">
                <a:solidFill>
                  <a:srgbClr val="FFFFFF"/>
                </a:solidFill>
                <a:latin typeface="メイリオ" pitchFamily="50" charset="-128"/>
                <a:ea typeface="メイリオ" pitchFamily="50" charset="-128"/>
                <a:cs typeface="メイリオ" pitchFamily="50" charset="-128"/>
              </a:endParaRPr>
            </a:p>
          </p:txBody>
        </p:sp>
        <p:pic>
          <p:nvPicPr>
            <p:cNvPr id="36" name="Picture 61">
              <a:extLst>
                <a:ext uri="{FF2B5EF4-FFF2-40B4-BE49-F238E27FC236}">
                  <a16:creationId xmlns:a16="http://schemas.microsoft.com/office/drawing/2014/main" id="{B5906DC8-5390-4AC8-85D2-BF725A675F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0663" y="2544763"/>
              <a:ext cx="1619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7" name="Picture 61">
              <a:extLst>
                <a:ext uri="{FF2B5EF4-FFF2-40B4-BE49-F238E27FC236}">
                  <a16:creationId xmlns:a16="http://schemas.microsoft.com/office/drawing/2014/main" id="{28AC6C5F-ECFF-41B3-A9B3-BB1169754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0663" y="2698750"/>
              <a:ext cx="161925" cy="12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8" name="Picture 61">
              <a:extLst>
                <a:ext uri="{FF2B5EF4-FFF2-40B4-BE49-F238E27FC236}">
                  <a16:creationId xmlns:a16="http://schemas.microsoft.com/office/drawing/2014/main" id="{A2C949DD-7274-4E93-9B21-86056932D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0663" y="2851150"/>
              <a:ext cx="16192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39" name="Picture 61">
              <a:extLst>
                <a:ext uri="{FF2B5EF4-FFF2-40B4-BE49-F238E27FC236}">
                  <a16:creationId xmlns:a16="http://schemas.microsoft.com/office/drawing/2014/main" id="{D1363FD6-7924-43CF-931A-68D88343E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0663" y="3005138"/>
              <a:ext cx="1619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40" name="角丸四角形 26">
              <a:extLst>
                <a:ext uri="{FF2B5EF4-FFF2-40B4-BE49-F238E27FC236}">
                  <a16:creationId xmlns:a16="http://schemas.microsoft.com/office/drawing/2014/main" id="{3A96B77A-BB38-4BB3-A459-6429973F7B9E}"/>
                </a:ext>
              </a:extLst>
            </p:cNvPr>
            <p:cNvSpPr>
              <a:spLocks noChangeArrowheads="1"/>
            </p:cNvSpPr>
            <p:nvPr/>
          </p:nvSpPr>
          <p:spPr bwMode="auto">
            <a:xfrm>
              <a:off x="406400" y="3783013"/>
              <a:ext cx="644525" cy="207962"/>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追加</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角丸四角形 26">
              <a:extLst>
                <a:ext uri="{FF2B5EF4-FFF2-40B4-BE49-F238E27FC236}">
                  <a16:creationId xmlns:a16="http://schemas.microsoft.com/office/drawing/2014/main" id="{4D5F6A48-8265-4721-834C-D81FBFB8D94B}"/>
                </a:ext>
              </a:extLst>
            </p:cNvPr>
            <p:cNvSpPr>
              <a:spLocks noChangeArrowheads="1"/>
            </p:cNvSpPr>
            <p:nvPr/>
          </p:nvSpPr>
          <p:spPr bwMode="auto">
            <a:xfrm>
              <a:off x="1143000" y="3783013"/>
              <a:ext cx="644525" cy="207962"/>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編集</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2" name="テキスト ボックス 41">
              <a:extLst>
                <a:ext uri="{FF2B5EF4-FFF2-40B4-BE49-F238E27FC236}">
                  <a16:creationId xmlns:a16="http://schemas.microsoft.com/office/drawing/2014/main" id="{731F9355-1359-4D1E-82D4-BB86E59FDA21}"/>
                </a:ext>
              </a:extLst>
            </p:cNvPr>
            <p:cNvSpPr txBox="1"/>
            <p:nvPr/>
          </p:nvSpPr>
          <p:spPr bwMode="auto">
            <a:xfrm>
              <a:off x="368300" y="4116388"/>
              <a:ext cx="1328738" cy="555625"/>
            </a:xfrm>
            <a:prstGeom prst="rect">
              <a:avLst/>
            </a:prstGeom>
            <a:solidFill>
              <a:srgbClr val="3333CC"/>
            </a:solidFill>
            <a:ln w="25400" cap="flat" cmpd="sng" algn="ctr">
              <a:noFill/>
              <a:prstDash val="solid"/>
            </a:ln>
            <a:effectLst/>
          </p:spPr>
          <p:txBody>
            <a:bodyPr lIns="0" rIns="0"/>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原稿モード</a:t>
              </a:r>
            </a:p>
          </p:txBody>
        </p:sp>
        <p:sp>
          <p:nvSpPr>
            <p:cNvPr id="43" name="正方形/長方形 23">
              <a:extLst>
                <a:ext uri="{FF2B5EF4-FFF2-40B4-BE49-F238E27FC236}">
                  <a16:creationId xmlns:a16="http://schemas.microsoft.com/office/drawing/2014/main" id="{D91C4F55-C39B-4755-849A-C9A91603282D}"/>
                </a:ext>
              </a:extLst>
            </p:cNvPr>
            <p:cNvSpPr>
              <a:spLocks noChangeArrowheads="1"/>
            </p:cNvSpPr>
            <p:nvPr/>
          </p:nvSpPr>
          <p:spPr bwMode="auto">
            <a:xfrm>
              <a:off x="368300" y="4286250"/>
              <a:ext cx="1328738" cy="21590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a:solidFill>
                    <a:srgbClr val="000000"/>
                  </a:solidFill>
                  <a:latin typeface="メイリオ" pitchFamily="50" charset="-128"/>
                  <a:ea typeface="メイリオ" pitchFamily="50" charset="-128"/>
                  <a:cs typeface="メイリオ" pitchFamily="50" charset="-128"/>
                </a:rPr>
                <a:t>両面（左右開き）</a:t>
              </a:r>
            </a:p>
          </p:txBody>
        </p:sp>
        <p:sp>
          <p:nvSpPr>
            <p:cNvPr id="44" name="角丸四角形 26">
              <a:extLst>
                <a:ext uri="{FF2B5EF4-FFF2-40B4-BE49-F238E27FC236}">
                  <a16:creationId xmlns:a16="http://schemas.microsoft.com/office/drawing/2014/main" id="{F8094E1D-6E1D-45A9-B3F3-C822D235397D}"/>
                </a:ext>
              </a:extLst>
            </p:cNvPr>
            <p:cNvSpPr>
              <a:spLocks noChangeArrowheads="1"/>
            </p:cNvSpPr>
            <p:nvPr/>
          </p:nvSpPr>
          <p:spPr bwMode="auto">
            <a:xfrm>
              <a:off x="1865313" y="3784600"/>
              <a:ext cx="644525" cy="207963"/>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削除</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テキスト ボックス 160">
              <a:extLst>
                <a:ext uri="{FF2B5EF4-FFF2-40B4-BE49-F238E27FC236}">
                  <a16:creationId xmlns:a16="http://schemas.microsoft.com/office/drawing/2014/main" id="{A4F72392-67A4-4EBE-BBDC-5950C0F0CA8D}"/>
                </a:ext>
              </a:extLst>
            </p:cNvPr>
            <p:cNvSpPr txBox="1">
              <a:spLocks noChangeArrowheads="1"/>
            </p:cNvSpPr>
            <p:nvPr/>
          </p:nvSpPr>
          <p:spPr bwMode="auto">
            <a:xfrm>
              <a:off x="1511300" y="4287838"/>
              <a:ext cx="177800" cy="215900"/>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ＭＳ Ｐゴシック"/>
                  <a:ea typeface="ＭＳ Ｐゴシック"/>
                  <a:cs typeface="メイリオ" panose="020B0604030504040204" pitchFamily="50" charset="-128"/>
                </a:rPr>
                <a:t>▼</a:t>
              </a:r>
            </a:p>
          </p:txBody>
        </p:sp>
        <p:sp>
          <p:nvSpPr>
            <p:cNvPr id="46" name="テキスト ボックス 45">
              <a:extLst>
                <a:ext uri="{FF2B5EF4-FFF2-40B4-BE49-F238E27FC236}">
                  <a16:creationId xmlns:a16="http://schemas.microsoft.com/office/drawing/2014/main" id="{625D73AB-365D-4724-9CD9-709D96238A71}"/>
                </a:ext>
              </a:extLst>
            </p:cNvPr>
            <p:cNvSpPr txBox="1"/>
            <p:nvPr/>
          </p:nvSpPr>
          <p:spPr bwMode="auto">
            <a:xfrm>
              <a:off x="5178425" y="4133850"/>
              <a:ext cx="1328738" cy="555625"/>
            </a:xfrm>
            <a:prstGeom prst="rect">
              <a:avLst/>
            </a:prstGeom>
            <a:solidFill>
              <a:srgbClr val="3333CC"/>
            </a:solidFill>
            <a:ln w="25400" cap="flat" cmpd="sng" algn="ctr">
              <a:noFill/>
              <a:prstDash val="solid"/>
            </a:ln>
            <a:effectLst/>
          </p:spPr>
          <p:txBody>
            <a:bodyPr lIns="0" rIns="0"/>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原稿モード</a:t>
              </a:r>
            </a:p>
          </p:txBody>
        </p:sp>
        <p:sp>
          <p:nvSpPr>
            <p:cNvPr id="47" name="正方形/長方形 23">
              <a:extLst>
                <a:ext uri="{FF2B5EF4-FFF2-40B4-BE49-F238E27FC236}">
                  <a16:creationId xmlns:a16="http://schemas.microsoft.com/office/drawing/2014/main" id="{C0B386C4-6470-4B08-ACFE-4C0AB1BBF4B5}"/>
                </a:ext>
              </a:extLst>
            </p:cNvPr>
            <p:cNvSpPr>
              <a:spLocks noChangeArrowheads="1"/>
            </p:cNvSpPr>
            <p:nvPr/>
          </p:nvSpPr>
          <p:spPr bwMode="auto">
            <a:xfrm>
              <a:off x="5178425" y="4303713"/>
              <a:ext cx="1328738" cy="21590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a:solidFill>
                    <a:srgbClr val="000000"/>
                  </a:solidFill>
                  <a:latin typeface="メイリオ" pitchFamily="50" charset="-128"/>
                  <a:ea typeface="メイリオ" pitchFamily="50" charset="-128"/>
                  <a:cs typeface="メイリオ" pitchFamily="50" charset="-128"/>
                </a:rPr>
                <a:t>両面（左右開き）</a:t>
              </a:r>
            </a:p>
          </p:txBody>
        </p:sp>
        <p:sp>
          <p:nvSpPr>
            <p:cNvPr id="48" name="テキスト ボックス 160">
              <a:extLst>
                <a:ext uri="{FF2B5EF4-FFF2-40B4-BE49-F238E27FC236}">
                  <a16:creationId xmlns:a16="http://schemas.microsoft.com/office/drawing/2014/main" id="{8D078E09-59B6-46CE-B42C-EC59C3F7080C}"/>
                </a:ext>
              </a:extLst>
            </p:cNvPr>
            <p:cNvSpPr txBox="1">
              <a:spLocks noChangeArrowheads="1"/>
            </p:cNvSpPr>
            <p:nvPr/>
          </p:nvSpPr>
          <p:spPr bwMode="auto">
            <a:xfrm>
              <a:off x="6329363" y="4303713"/>
              <a:ext cx="177800" cy="215900"/>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ＭＳ Ｐゴシック"/>
                  <a:ea typeface="ＭＳ Ｐゴシック"/>
                  <a:cs typeface="メイリオ" panose="020B0604030504040204" pitchFamily="50" charset="-128"/>
                </a:rPr>
                <a:t>▼</a:t>
              </a:r>
            </a:p>
          </p:txBody>
        </p:sp>
        <p:sp>
          <p:nvSpPr>
            <p:cNvPr id="49" name="テキスト ボックス 48">
              <a:extLst>
                <a:ext uri="{FF2B5EF4-FFF2-40B4-BE49-F238E27FC236}">
                  <a16:creationId xmlns:a16="http://schemas.microsoft.com/office/drawing/2014/main" id="{F2539581-CDEE-4695-AC96-596DFA9B9D71}"/>
                </a:ext>
              </a:extLst>
            </p:cNvPr>
            <p:cNvSpPr txBox="1"/>
            <p:nvPr/>
          </p:nvSpPr>
          <p:spPr bwMode="auto">
            <a:xfrm>
              <a:off x="3589338" y="3670300"/>
              <a:ext cx="1016000" cy="395288"/>
            </a:xfrm>
            <a:prstGeom prst="rect">
              <a:avLst/>
            </a:prstGeom>
            <a:solidFill>
              <a:srgbClr val="3333CC"/>
            </a:solidFill>
            <a:ln w="25400" cap="flat" cmpd="sng" algn="ctr">
              <a:noFill/>
              <a:prstDash val="solid"/>
            </a:ln>
            <a:effectLst/>
          </p:spPr>
          <p:txBody>
            <a:bodyPr lIns="0" rIns="0"/>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ファイル名選択</a:t>
              </a:r>
            </a:p>
          </p:txBody>
        </p:sp>
        <p:sp>
          <p:nvSpPr>
            <p:cNvPr id="50" name="正方形/長方形 23">
              <a:extLst>
                <a:ext uri="{FF2B5EF4-FFF2-40B4-BE49-F238E27FC236}">
                  <a16:creationId xmlns:a16="http://schemas.microsoft.com/office/drawing/2014/main" id="{427FC92F-CCF4-4023-9D26-5CE7D00606F1}"/>
                </a:ext>
              </a:extLst>
            </p:cNvPr>
            <p:cNvSpPr>
              <a:spLocks noChangeArrowheads="1"/>
            </p:cNvSpPr>
            <p:nvPr/>
          </p:nvSpPr>
          <p:spPr bwMode="auto">
            <a:xfrm>
              <a:off x="3589338" y="3841750"/>
              <a:ext cx="1014412" cy="214313"/>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a:solidFill>
                    <a:srgbClr val="000000"/>
                  </a:solidFill>
                  <a:latin typeface="メイリオ" pitchFamily="50" charset="-128"/>
                  <a:ea typeface="メイリオ" pitchFamily="50" charset="-128"/>
                  <a:cs typeface="メイリオ" pitchFamily="50" charset="-128"/>
                </a:rPr>
                <a:t>なし</a:t>
              </a:r>
            </a:p>
          </p:txBody>
        </p:sp>
        <p:sp>
          <p:nvSpPr>
            <p:cNvPr id="51" name="テキスト ボックス 160">
              <a:extLst>
                <a:ext uri="{FF2B5EF4-FFF2-40B4-BE49-F238E27FC236}">
                  <a16:creationId xmlns:a16="http://schemas.microsoft.com/office/drawing/2014/main" id="{C26BA6DB-95D0-4FB8-B74F-B471D203ABFE}"/>
                </a:ext>
              </a:extLst>
            </p:cNvPr>
            <p:cNvSpPr txBox="1">
              <a:spLocks noChangeArrowheads="1"/>
            </p:cNvSpPr>
            <p:nvPr/>
          </p:nvSpPr>
          <p:spPr bwMode="auto">
            <a:xfrm>
              <a:off x="4418013" y="3841750"/>
              <a:ext cx="177800" cy="215900"/>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ＭＳ Ｐゴシック"/>
                  <a:ea typeface="ＭＳ Ｐゴシック"/>
                  <a:cs typeface="メイリオ" panose="020B0604030504040204" pitchFamily="50" charset="-128"/>
                </a:rPr>
                <a:t>▼</a:t>
              </a:r>
            </a:p>
          </p:txBody>
        </p:sp>
        <p:sp>
          <p:nvSpPr>
            <p:cNvPr id="52" name="角丸四角形 26">
              <a:extLst>
                <a:ext uri="{FF2B5EF4-FFF2-40B4-BE49-F238E27FC236}">
                  <a16:creationId xmlns:a16="http://schemas.microsoft.com/office/drawing/2014/main" id="{F05080D2-82A0-4AC2-8916-EE20B4DAE2FA}"/>
                </a:ext>
              </a:extLst>
            </p:cNvPr>
            <p:cNvSpPr>
              <a:spLocks noChangeArrowheads="1"/>
            </p:cNvSpPr>
            <p:nvPr/>
          </p:nvSpPr>
          <p:spPr bwMode="auto">
            <a:xfrm>
              <a:off x="5297488" y="3790950"/>
              <a:ext cx="644525" cy="207963"/>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追加</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3" name="角丸四角形 26">
              <a:extLst>
                <a:ext uri="{FF2B5EF4-FFF2-40B4-BE49-F238E27FC236}">
                  <a16:creationId xmlns:a16="http://schemas.microsoft.com/office/drawing/2014/main" id="{0B2895D2-4BB5-4886-99BF-C149E9BC9955}"/>
                </a:ext>
              </a:extLst>
            </p:cNvPr>
            <p:cNvSpPr>
              <a:spLocks noChangeArrowheads="1"/>
            </p:cNvSpPr>
            <p:nvPr/>
          </p:nvSpPr>
          <p:spPr bwMode="auto">
            <a:xfrm>
              <a:off x="6034088" y="3790950"/>
              <a:ext cx="644525" cy="207963"/>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編集</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角丸四角形 26">
              <a:extLst>
                <a:ext uri="{FF2B5EF4-FFF2-40B4-BE49-F238E27FC236}">
                  <a16:creationId xmlns:a16="http://schemas.microsoft.com/office/drawing/2014/main" id="{2D9DA468-25C5-4F20-8068-5E905FE1B234}"/>
                </a:ext>
              </a:extLst>
            </p:cNvPr>
            <p:cNvSpPr>
              <a:spLocks noChangeArrowheads="1"/>
            </p:cNvSpPr>
            <p:nvPr/>
          </p:nvSpPr>
          <p:spPr bwMode="auto">
            <a:xfrm>
              <a:off x="6756400" y="3792538"/>
              <a:ext cx="644525" cy="207962"/>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削除</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テキスト ボックス 54">
              <a:extLst>
                <a:ext uri="{FF2B5EF4-FFF2-40B4-BE49-F238E27FC236}">
                  <a16:creationId xmlns:a16="http://schemas.microsoft.com/office/drawing/2014/main" id="{C6ED4B34-CFF3-4003-93E8-3F4DC71FCF9F}"/>
                </a:ext>
              </a:extLst>
            </p:cNvPr>
            <p:cNvSpPr txBox="1"/>
            <p:nvPr/>
          </p:nvSpPr>
          <p:spPr bwMode="auto">
            <a:xfrm>
              <a:off x="8480425" y="3678238"/>
              <a:ext cx="1016000" cy="387350"/>
            </a:xfrm>
            <a:prstGeom prst="rect">
              <a:avLst/>
            </a:prstGeom>
            <a:solidFill>
              <a:srgbClr val="3333CC"/>
            </a:solidFill>
            <a:ln w="25400" cap="flat" cmpd="sng" algn="ctr">
              <a:noFill/>
              <a:prstDash val="solid"/>
            </a:ln>
            <a:effectLst/>
          </p:spPr>
          <p:txBody>
            <a:bodyPr lIns="0" rIns="0"/>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ファイル名選択</a:t>
              </a:r>
            </a:p>
          </p:txBody>
        </p:sp>
        <p:sp>
          <p:nvSpPr>
            <p:cNvPr id="56" name="正方形/長方形 23">
              <a:extLst>
                <a:ext uri="{FF2B5EF4-FFF2-40B4-BE49-F238E27FC236}">
                  <a16:creationId xmlns:a16="http://schemas.microsoft.com/office/drawing/2014/main" id="{55D03299-842E-4EBF-8D36-FAAE05B317DF}"/>
                </a:ext>
              </a:extLst>
            </p:cNvPr>
            <p:cNvSpPr>
              <a:spLocks noChangeArrowheads="1"/>
            </p:cNvSpPr>
            <p:nvPr/>
          </p:nvSpPr>
          <p:spPr bwMode="auto">
            <a:xfrm>
              <a:off x="8480425" y="3848100"/>
              <a:ext cx="1016000" cy="215900"/>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a:solidFill>
                    <a:srgbClr val="000000"/>
                  </a:solidFill>
                  <a:latin typeface="メイリオ" pitchFamily="50" charset="-128"/>
                  <a:ea typeface="メイリオ" pitchFamily="50" charset="-128"/>
                  <a:cs typeface="メイリオ" pitchFamily="50" charset="-128"/>
                </a:rPr>
                <a:t>なし</a:t>
              </a:r>
            </a:p>
          </p:txBody>
        </p:sp>
        <p:sp>
          <p:nvSpPr>
            <p:cNvPr id="57" name="テキスト ボックス 160">
              <a:extLst>
                <a:ext uri="{FF2B5EF4-FFF2-40B4-BE49-F238E27FC236}">
                  <a16:creationId xmlns:a16="http://schemas.microsoft.com/office/drawing/2014/main" id="{2D114E62-E564-4B7A-B591-A4CF0E7D3A43}"/>
                </a:ext>
              </a:extLst>
            </p:cNvPr>
            <p:cNvSpPr txBox="1">
              <a:spLocks noChangeArrowheads="1"/>
            </p:cNvSpPr>
            <p:nvPr/>
          </p:nvSpPr>
          <p:spPr bwMode="auto">
            <a:xfrm>
              <a:off x="9310688" y="3849688"/>
              <a:ext cx="177800" cy="215900"/>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ＭＳ Ｐゴシック"/>
                  <a:ea typeface="ＭＳ Ｐゴシック"/>
                  <a:cs typeface="メイリオ" panose="020B0604030504040204" pitchFamily="50" charset="-128"/>
                </a:rPr>
                <a:t>▼</a:t>
              </a:r>
            </a:p>
          </p:txBody>
        </p:sp>
        <p:sp>
          <p:nvSpPr>
            <p:cNvPr id="58" name="角丸四角形 26">
              <a:extLst>
                <a:ext uri="{FF2B5EF4-FFF2-40B4-BE49-F238E27FC236}">
                  <a16:creationId xmlns:a16="http://schemas.microsoft.com/office/drawing/2014/main" id="{452FECC6-7A34-49A4-A419-E8E5E4B7705E}"/>
                </a:ext>
              </a:extLst>
            </p:cNvPr>
            <p:cNvSpPr>
              <a:spLocks noChangeArrowheads="1"/>
            </p:cNvSpPr>
            <p:nvPr/>
          </p:nvSpPr>
          <p:spPr bwMode="auto">
            <a:xfrm>
              <a:off x="8882063" y="4133850"/>
              <a:ext cx="741362" cy="566738"/>
            </a:xfrm>
            <a:prstGeom prst="roundRect">
              <a:avLst>
                <a:gd name="adj" fmla="val 50000"/>
              </a:avLst>
            </a:prstGeom>
            <a:solidFill>
              <a:srgbClr val="00CC99">
                <a:lumMod val="60000"/>
                <a:lumOff val="40000"/>
              </a:srgbClr>
            </a:solidFill>
            <a:ln w="28575">
              <a:solidFill>
                <a:srgbClr val="00CC99">
                  <a:lumMod val="75000"/>
                </a:srgbClr>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6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ｽｷｬﾝ</a:t>
              </a:r>
              <a:endParaRPr kumimoji="0" lang="ja-JP" altLang="ja-JP" sz="16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テキスト ボックス 58">
              <a:extLst>
                <a:ext uri="{FF2B5EF4-FFF2-40B4-BE49-F238E27FC236}">
                  <a16:creationId xmlns:a16="http://schemas.microsoft.com/office/drawing/2014/main" id="{40C9B13F-F252-4E2C-B6D0-FDDB373A6CC3}"/>
                </a:ext>
              </a:extLst>
            </p:cNvPr>
            <p:cNvSpPr txBox="1"/>
            <p:nvPr/>
          </p:nvSpPr>
          <p:spPr bwMode="auto">
            <a:xfrm>
              <a:off x="6602413" y="4133850"/>
              <a:ext cx="839787" cy="192088"/>
            </a:xfrm>
            <a:prstGeom prst="rect">
              <a:avLst/>
            </a:prstGeom>
            <a:solidFill>
              <a:srgbClr val="3333CC"/>
            </a:solidFill>
            <a:ln w="19050" cap="flat" cmpd="sng" algn="ctr">
              <a:noFill/>
              <a:prstDash val="solid"/>
            </a:ln>
            <a:effectLst/>
          </p:spPr>
          <p:txBody>
            <a:bodyPr wrap="none" lIns="72000" tIns="36000" rIns="0" b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カラーモード</a:t>
              </a:r>
            </a:p>
          </p:txBody>
        </p:sp>
        <p:sp>
          <p:nvSpPr>
            <p:cNvPr id="60" name="正方形/長方形 18">
              <a:extLst>
                <a:ext uri="{FF2B5EF4-FFF2-40B4-BE49-F238E27FC236}">
                  <a16:creationId xmlns:a16="http://schemas.microsoft.com/office/drawing/2014/main" id="{0DC07247-45F7-49B0-9198-E51F44FADE22}"/>
                </a:ext>
              </a:extLst>
            </p:cNvPr>
            <p:cNvSpPr>
              <a:spLocks noChangeArrowheads="1"/>
            </p:cNvSpPr>
            <p:nvPr/>
          </p:nvSpPr>
          <p:spPr bwMode="auto">
            <a:xfrm>
              <a:off x="7442200" y="4133850"/>
              <a:ext cx="698500" cy="184150"/>
            </a:xfrm>
            <a:prstGeom prst="rect">
              <a:avLst/>
            </a:prstGeom>
            <a:solidFill>
              <a:srgbClr val="FFFFFF"/>
            </a:solidFill>
            <a:ln w="3175" algn="ctr">
              <a:solidFill>
                <a:srgbClr val="FFFFFF">
                  <a:lumMod val="65000"/>
                </a:srgbClr>
              </a:solidFill>
              <a:round/>
              <a:headEnd/>
              <a:tailEnd/>
            </a:ln>
          </p:spPr>
          <p:txBody>
            <a:bodyPr wrap="none" lIns="72000" tIns="36000" rIns="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000000"/>
                  </a:solidFill>
                  <a:latin typeface="メイリオ" pitchFamily="50" charset="-128"/>
                  <a:ea typeface="メイリオ" pitchFamily="50" charset="-128"/>
                  <a:cs typeface="メイリオ" pitchFamily="50" charset="-128"/>
                </a:rPr>
                <a:t>フルカラー</a:t>
              </a:r>
            </a:p>
          </p:txBody>
        </p:sp>
        <p:sp>
          <p:nvSpPr>
            <p:cNvPr id="61" name="テキスト ボックス 60">
              <a:extLst>
                <a:ext uri="{FF2B5EF4-FFF2-40B4-BE49-F238E27FC236}">
                  <a16:creationId xmlns:a16="http://schemas.microsoft.com/office/drawing/2014/main" id="{3B05FECE-AD8E-4B85-AEC2-F4C0ECAA4BC0}"/>
                </a:ext>
              </a:extLst>
            </p:cNvPr>
            <p:cNvSpPr txBox="1"/>
            <p:nvPr/>
          </p:nvSpPr>
          <p:spPr bwMode="auto">
            <a:xfrm>
              <a:off x="6602413" y="4318000"/>
              <a:ext cx="839787" cy="203200"/>
            </a:xfrm>
            <a:prstGeom prst="rect">
              <a:avLst/>
            </a:prstGeom>
            <a:solidFill>
              <a:srgbClr val="3333CC"/>
            </a:solidFill>
            <a:ln w="19050" cap="flat" cmpd="sng" algn="ctr">
              <a:noFill/>
              <a:prstDash val="solid"/>
            </a:ln>
            <a:effectLst/>
          </p:spPr>
          <p:txBody>
            <a:bodyPr wrap="none" lIns="72000" tIns="36000" rIns="0" b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原稿画質</a:t>
              </a:r>
            </a:p>
          </p:txBody>
        </p:sp>
        <p:sp>
          <p:nvSpPr>
            <p:cNvPr id="62" name="正方形/長方形 26">
              <a:extLst>
                <a:ext uri="{FF2B5EF4-FFF2-40B4-BE49-F238E27FC236}">
                  <a16:creationId xmlns:a16="http://schemas.microsoft.com/office/drawing/2014/main" id="{196A9C62-8516-4008-861B-D1C2A73258C3}"/>
                </a:ext>
              </a:extLst>
            </p:cNvPr>
            <p:cNvSpPr>
              <a:spLocks noChangeArrowheads="1"/>
            </p:cNvSpPr>
            <p:nvPr/>
          </p:nvSpPr>
          <p:spPr bwMode="auto">
            <a:xfrm>
              <a:off x="7442200" y="4319588"/>
              <a:ext cx="698500" cy="198437"/>
            </a:xfrm>
            <a:prstGeom prst="rect">
              <a:avLst/>
            </a:prstGeom>
            <a:solidFill>
              <a:srgbClr val="FFFFFF"/>
            </a:solidFill>
            <a:ln w="3175" algn="ctr">
              <a:solidFill>
                <a:srgbClr val="FFFFFF">
                  <a:lumMod val="65000"/>
                </a:srgbClr>
              </a:solidFill>
              <a:round/>
              <a:headEnd/>
              <a:tailEnd/>
            </a:ln>
          </p:spPr>
          <p:txBody>
            <a:bodyPr wrap="none" lIns="72000" tIns="36000" rIns="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000000"/>
                  </a:solidFill>
                  <a:latin typeface="メイリオ" pitchFamily="50" charset="-128"/>
                  <a:ea typeface="メイリオ" pitchFamily="50" charset="-128"/>
                  <a:cs typeface="メイリオ" pitchFamily="50" charset="-128"/>
                </a:rPr>
                <a:t>文字</a:t>
              </a:r>
              <a:r>
                <a:rPr lang="en-US" altLang="ja-JP" sz="800" b="1" kern="0" dirty="0">
                  <a:solidFill>
                    <a:srgbClr val="000000"/>
                  </a:solidFill>
                  <a:latin typeface="メイリオ" pitchFamily="50" charset="-128"/>
                  <a:ea typeface="メイリオ" pitchFamily="50" charset="-128"/>
                  <a:cs typeface="メイリオ" pitchFamily="50" charset="-128"/>
                </a:rPr>
                <a:t>/</a:t>
              </a:r>
              <a:r>
                <a:rPr lang="ja-JP" altLang="en-US" sz="800" b="1" kern="0" dirty="0">
                  <a:solidFill>
                    <a:srgbClr val="000000"/>
                  </a:solidFill>
                  <a:latin typeface="メイリオ" pitchFamily="50" charset="-128"/>
                  <a:ea typeface="メイリオ" pitchFamily="50" charset="-128"/>
                  <a:cs typeface="メイリオ" pitchFamily="50" charset="-128"/>
                </a:rPr>
                <a:t>写真</a:t>
              </a:r>
            </a:p>
          </p:txBody>
        </p:sp>
        <p:sp>
          <p:nvSpPr>
            <p:cNvPr id="63" name="テキスト ボックス 62">
              <a:extLst>
                <a:ext uri="{FF2B5EF4-FFF2-40B4-BE49-F238E27FC236}">
                  <a16:creationId xmlns:a16="http://schemas.microsoft.com/office/drawing/2014/main" id="{7FA0DF08-59FC-42C1-A64F-FADD45AC49CF}"/>
                </a:ext>
              </a:extLst>
            </p:cNvPr>
            <p:cNvSpPr txBox="1"/>
            <p:nvPr/>
          </p:nvSpPr>
          <p:spPr bwMode="auto">
            <a:xfrm>
              <a:off x="6602413" y="4522788"/>
              <a:ext cx="839787" cy="177800"/>
            </a:xfrm>
            <a:prstGeom prst="rect">
              <a:avLst/>
            </a:prstGeom>
            <a:solidFill>
              <a:srgbClr val="3333CC"/>
            </a:solidFill>
            <a:ln w="19050" cap="flat" cmpd="sng" algn="ctr">
              <a:noFill/>
              <a:prstDash val="solid"/>
            </a:ln>
            <a:effectLst/>
          </p:spPr>
          <p:txBody>
            <a:bodyPr wrap="none" lIns="72000" tIns="36000" rIns="0" b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出力ﾌｧｲﾙ形式</a:t>
              </a:r>
            </a:p>
          </p:txBody>
        </p:sp>
        <p:sp>
          <p:nvSpPr>
            <p:cNvPr id="64" name="正方形/長方形 29">
              <a:extLst>
                <a:ext uri="{FF2B5EF4-FFF2-40B4-BE49-F238E27FC236}">
                  <a16:creationId xmlns:a16="http://schemas.microsoft.com/office/drawing/2014/main" id="{059B6B35-9EDA-43AC-9B73-F24C20AAE3A4}"/>
                </a:ext>
              </a:extLst>
            </p:cNvPr>
            <p:cNvSpPr>
              <a:spLocks noChangeArrowheads="1"/>
            </p:cNvSpPr>
            <p:nvPr/>
          </p:nvSpPr>
          <p:spPr bwMode="auto">
            <a:xfrm>
              <a:off x="7442200" y="4519613"/>
              <a:ext cx="698500" cy="180975"/>
            </a:xfrm>
            <a:prstGeom prst="rect">
              <a:avLst/>
            </a:prstGeom>
            <a:solidFill>
              <a:srgbClr val="FFFFFF"/>
            </a:solidFill>
            <a:ln w="3175" algn="ctr">
              <a:solidFill>
                <a:srgbClr val="FFFFFF">
                  <a:lumMod val="65000"/>
                </a:srgbClr>
              </a:solidFill>
              <a:round/>
              <a:headEnd/>
              <a:tailEnd/>
            </a:ln>
          </p:spPr>
          <p:txBody>
            <a:bodyPr wrap="none" lIns="72000" tIns="36000" rIns="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en-US" altLang="ja-JP" sz="800" b="1" kern="0">
                  <a:solidFill>
                    <a:srgbClr val="000000"/>
                  </a:solidFill>
                  <a:latin typeface="メイリオ" pitchFamily="50" charset="-128"/>
                  <a:ea typeface="メイリオ" pitchFamily="50" charset="-128"/>
                  <a:cs typeface="メイリオ" pitchFamily="50" charset="-128"/>
                </a:rPr>
                <a:t>PDF</a:t>
              </a:r>
              <a:endParaRPr lang="ja-JP" altLang="en-US" sz="800" b="1" kern="0">
                <a:solidFill>
                  <a:srgbClr val="000000"/>
                </a:solidFill>
                <a:latin typeface="メイリオ" pitchFamily="50" charset="-128"/>
                <a:ea typeface="メイリオ" pitchFamily="50" charset="-128"/>
                <a:cs typeface="メイリオ" pitchFamily="50" charset="-128"/>
              </a:endParaRPr>
            </a:p>
          </p:txBody>
        </p:sp>
        <p:sp>
          <p:nvSpPr>
            <p:cNvPr id="65" name="テキスト ボックス 3">
              <a:extLst>
                <a:ext uri="{FF2B5EF4-FFF2-40B4-BE49-F238E27FC236}">
                  <a16:creationId xmlns:a16="http://schemas.microsoft.com/office/drawing/2014/main" id="{FE27A1FE-7724-421E-9F09-294338D08733}"/>
                </a:ext>
              </a:extLst>
            </p:cNvPr>
            <p:cNvSpPr txBox="1">
              <a:spLocks noChangeArrowheads="1"/>
            </p:cNvSpPr>
            <p:nvPr/>
          </p:nvSpPr>
          <p:spPr bwMode="auto">
            <a:xfrm>
              <a:off x="207963" y="1835150"/>
              <a:ext cx="29543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000000"/>
                  </a:solidFill>
                  <a:latin typeface="Meiryo UI" pitchFamily="50" charset="-128"/>
                  <a:ea typeface="Meiryo UI" pitchFamily="50" charset="-128"/>
                  <a:cs typeface="Meiryo UI" pitchFamily="50" charset="-128"/>
                </a:rPr>
                <a:t>ユーザー名：　胡麻　太郎　</a:t>
              </a:r>
            </a:p>
          </p:txBody>
        </p:sp>
        <p:sp>
          <p:nvSpPr>
            <p:cNvPr id="66" name="テキスト ボックス 3">
              <a:extLst>
                <a:ext uri="{FF2B5EF4-FFF2-40B4-BE49-F238E27FC236}">
                  <a16:creationId xmlns:a16="http://schemas.microsoft.com/office/drawing/2014/main" id="{2AB23955-4ADC-459E-800E-5E8D74ABAD8C}"/>
                </a:ext>
              </a:extLst>
            </p:cNvPr>
            <p:cNvSpPr txBox="1">
              <a:spLocks noChangeArrowheads="1"/>
            </p:cNvSpPr>
            <p:nvPr/>
          </p:nvSpPr>
          <p:spPr bwMode="auto">
            <a:xfrm>
              <a:off x="5043488" y="1828800"/>
              <a:ext cx="29543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000000"/>
                  </a:solidFill>
                  <a:latin typeface="Meiryo UI" pitchFamily="50" charset="-128"/>
                  <a:ea typeface="Meiryo UI" pitchFamily="50" charset="-128"/>
                  <a:cs typeface="Meiryo UI" pitchFamily="50" charset="-128"/>
                </a:rPr>
                <a:t>ユーザー名：　胡麻　太郎　</a:t>
              </a:r>
            </a:p>
          </p:txBody>
        </p:sp>
        <p:grpSp>
          <p:nvGrpSpPr>
            <p:cNvPr id="67" name="グループ化 1">
              <a:extLst>
                <a:ext uri="{FF2B5EF4-FFF2-40B4-BE49-F238E27FC236}">
                  <a16:creationId xmlns:a16="http://schemas.microsoft.com/office/drawing/2014/main" id="{F67A0EAA-6E17-44E0-803B-B3C3CCE1D03E}"/>
                </a:ext>
              </a:extLst>
            </p:cNvPr>
            <p:cNvGrpSpPr>
              <a:grpSpLocks/>
            </p:cNvGrpSpPr>
            <p:nvPr/>
          </p:nvGrpSpPr>
          <p:grpSpPr bwMode="auto">
            <a:xfrm>
              <a:off x="8186738" y="4252913"/>
              <a:ext cx="650875" cy="317500"/>
              <a:chOff x="5842794" y="4838514"/>
              <a:chExt cx="652462" cy="316592"/>
            </a:xfrm>
          </p:grpSpPr>
          <p:sp>
            <p:nvSpPr>
              <p:cNvPr id="79" name="角丸四角形 205">
                <a:extLst>
                  <a:ext uri="{FF2B5EF4-FFF2-40B4-BE49-F238E27FC236}">
                    <a16:creationId xmlns:a16="http://schemas.microsoft.com/office/drawing/2014/main" id="{B6905A83-6075-435A-B17F-FB20FECFD7E3}"/>
                  </a:ext>
                </a:extLst>
              </p:cNvPr>
              <p:cNvSpPr/>
              <p:nvPr/>
            </p:nvSpPr>
            <p:spPr bwMode="auto">
              <a:xfrm>
                <a:off x="5842794" y="4838514"/>
                <a:ext cx="652462" cy="316592"/>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FFFFFF">
                    <a:lumMod val="65000"/>
                  </a:srgbClr>
                </a:solidFill>
                <a:prstDash val="solid"/>
                <a:headEnd type="none" w="med" len="med"/>
                <a:tailEnd type="none" w="med" len="med"/>
              </a:ln>
              <a:effectLst>
                <a:outerShdw blurRad="40000" dist="20000" dir="5400000" rotWithShape="0">
                  <a:srgbClr val="000000">
                    <a:alpha val="38000"/>
                  </a:srgbClr>
                </a:outerShdw>
              </a:effectLst>
            </p:spPr>
            <p:txBody>
              <a:bodyPr lIns="18288" tIns="0" rIns="0" bIns="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eaLnBrk="1" fontAlgn="auto" hangingPunct="1">
                  <a:spcBef>
                    <a:spcPts val="0"/>
                  </a:spcBef>
                  <a:spcAft>
                    <a:spcPts val="0"/>
                  </a:spcAft>
                  <a:defRPr/>
                </a:pPr>
                <a:r>
                  <a:rPr kumimoji="0" lang="ja-JP" altLang="en-US" sz="900" b="1" kern="0" dirty="0">
                    <a:solidFill>
                      <a:srgbClr val="000000"/>
                    </a:solidFill>
                    <a:latin typeface="Times New Roman"/>
                  </a:rPr>
                  <a:t>詳細設定</a:t>
                </a:r>
              </a:p>
            </p:txBody>
          </p:sp>
          <p:sp>
            <p:nvSpPr>
              <p:cNvPr id="80" name="二等辺三角形 79">
                <a:extLst>
                  <a:ext uri="{FF2B5EF4-FFF2-40B4-BE49-F238E27FC236}">
                    <a16:creationId xmlns:a16="http://schemas.microsoft.com/office/drawing/2014/main" id="{92EDBAB1-04CA-4864-98AA-C1D38D144617}"/>
                  </a:ext>
                </a:extLst>
              </p:cNvPr>
              <p:cNvSpPr/>
              <p:nvPr/>
            </p:nvSpPr>
            <p:spPr bwMode="auto">
              <a:xfrm rot="5400000">
                <a:off x="6332457" y="4956217"/>
                <a:ext cx="118722" cy="85934"/>
              </a:xfrm>
              <a:prstGeom prst="triangle">
                <a:avLst/>
              </a:prstGeom>
              <a:solidFill>
                <a:srgbClr val="FFFFFF">
                  <a:lumMod val="50000"/>
                </a:srgbClr>
              </a:solidFill>
              <a:ln w="9525" cap="flat" cmpd="sng" algn="ctr">
                <a:solidFill>
                  <a:srgbClr val="400000"/>
                </a:solidFill>
                <a:prstDash val="solid"/>
                <a:round/>
                <a:headEnd type="none" w="med" len="med"/>
                <a:tailEnd type="none" w="med" len="med"/>
              </a:ln>
              <a:effectLst/>
            </p:spPr>
            <p:txBody>
              <a:bodyPr lIns="18288" tIns="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a:pPr>
                <a:endParaRPr kumimoji="0" lang="ja-JP" altLang="en-US" kern="0">
                  <a:solidFill>
                    <a:srgbClr val="000000"/>
                  </a:solidFill>
                  <a:latin typeface="Times New Roman"/>
                </a:endParaRPr>
              </a:p>
            </p:txBody>
          </p:sp>
        </p:grpSp>
        <p:sp>
          <p:nvSpPr>
            <p:cNvPr id="68" name="角丸四角形 26">
              <a:extLst>
                <a:ext uri="{FF2B5EF4-FFF2-40B4-BE49-F238E27FC236}">
                  <a16:creationId xmlns:a16="http://schemas.microsoft.com/office/drawing/2014/main" id="{63434301-5FBE-4704-959B-073E0BBA90B6}"/>
                </a:ext>
              </a:extLst>
            </p:cNvPr>
            <p:cNvSpPr>
              <a:spLocks noChangeArrowheads="1"/>
            </p:cNvSpPr>
            <p:nvPr/>
          </p:nvSpPr>
          <p:spPr bwMode="auto">
            <a:xfrm>
              <a:off x="4046538" y="4121150"/>
              <a:ext cx="741362" cy="566738"/>
            </a:xfrm>
            <a:prstGeom prst="roundRect">
              <a:avLst>
                <a:gd name="adj" fmla="val 50000"/>
              </a:avLst>
            </a:prstGeom>
            <a:solidFill>
              <a:srgbClr val="00CC99">
                <a:lumMod val="60000"/>
                <a:lumOff val="40000"/>
              </a:srgbClr>
            </a:solidFill>
            <a:ln w="28575">
              <a:solidFill>
                <a:srgbClr val="00CC99">
                  <a:lumMod val="75000"/>
                </a:srgbClr>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eaLnBrk="1" fontAlgn="auto" hangingPunct="1">
                <a:spcBef>
                  <a:spcPts val="0"/>
                </a:spcBef>
                <a:spcAft>
                  <a:spcPts val="0"/>
                </a:spcAft>
                <a:buClr>
                  <a:srgbClr val="3333CC"/>
                </a:buClr>
                <a:buFont typeface="Wingdings" panose="05000000000000000000" pitchFamily="2" charset="2"/>
                <a:buNone/>
                <a:defRPr/>
              </a:pPr>
              <a:r>
                <a:rPr kumimoji="0" lang="ja-JP" altLang="en-US" sz="16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ｽｷｬﾝ</a:t>
              </a:r>
              <a:endParaRPr kumimoji="0" lang="ja-JP" altLang="ja-JP" sz="16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テキスト ボックス 68">
              <a:extLst>
                <a:ext uri="{FF2B5EF4-FFF2-40B4-BE49-F238E27FC236}">
                  <a16:creationId xmlns:a16="http://schemas.microsoft.com/office/drawing/2014/main" id="{9CCD62E6-F298-4284-874E-A36AE6988C73}"/>
                </a:ext>
              </a:extLst>
            </p:cNvPr>
            <p:cNvSpPr txBox="1"/>
            <p:nvPr/>
          </p:nvSpPr>
          <p:spPr bwMode="auto">
            <a:xfrm>
              <a:off x="1766888" y="4121150"/>
              <a:ext cx="839787" cy="192088"/>
            </a:xfrm>
            <a:prstGeom prst="rect">
              <a:avLst/>
            </a:prstGeom>
            <a:solidFill>
              <a:srgbClr val="3333CC"/>
            </a:solidFill>
            <a:ln w="19050" cap="flat" cmpd="sng" algn="ctr">
              <a:noFill/>
              <a:prstDash val="solid"/>
            </a:ln>
            <a:effectLst/>
          </p:spPr>
          <p:txBody>
            <a:bodyPr wrap="none" lIns="72000" tIns="36000" rIns="0" b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カラーモード</a:t>
              </a:r>
            </a:p>
          </p:txBody>
        </p:sp>
        <p:sp>
          <p:nvSpPr>
            <p:cNvPr id="70" name="正方形/長方形 18">
              <a:extLst>
                <a:ext uri="{FF2B5EF4-FFF2-40B4-BE49-F238E27FC236}">
                  <a16:creationId xmlns:a16="http://schemas.microsoft.com/office/drawing/2014/main" id="{527788C1-B92D-4B22-969B-BBC90AA705D2}"/>
                </a:ext>
              </a:extLst>
            </p:cNvPr>
            <p:cNvSpPr>
              <a:spLocks noChangeArrowheads="1"/>
            </p:cNvSpPr>
            <p:nvPr/>
          </p:nvSpPr>
          <p:spPr bwMode="auto">
            <a:xfrm>
              <a:off x="2608263" y="4121150"/>
              <a:ext cx="696912" cy="184150"/>
            </a:xfrm>
            <a:prstGeom prst="rect">
              <a:avLst/>
            </a:prstGeom>
            <a:solidFill>
              <a:srgbClr val="FFFFFF"/>
            </a:solidFill>
            <a:ln w="3175" algn="ctr">
              <a:solidFill>
                <a:srgbClr val="FFFFFF">
                  <a:lumMod val="65000"/>
                </a:srgbClr>
              </a:solidFill>
              <a:round/>
              <a:headEnd/>
              <a:tailEnd/>
            </a:ln>
          </p:spPr>
          <p:txBody>
            <a:bodyPr wrap="none" lIns="72000" tIns="36000" rIns="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000000"/>
                  </a:solidFill>
                  <a:latin typeface="メイリオ" pitchFamily="50" charset="-128"/>
                  <a:ea typeface="メイリオ" pitchFamily="50" charset="-128"/>
                  <a:cs typeface="メイリオ" pitchFamily="50" charset="-128"/>
                </a:rPr>
                <a:t>フルカラー</a:t>
              </a:r>
            </a:p>
          </p:txBody>
        </p:sp>
        <p:sp>
          <p:nvSpPr>
            <p:cNvPr id="71" name="テキスト ボックス 70">
              <a:extLst>
                <a:ext uri="{FF2B5EF4-FFF2-40B4-BE49-F238E27FC236}">
                  <a16:creationId xmlns:a16="http://schemas.microsoft.com/office/drawing/2014/main" id="{DAEE8DC7-D192-4550-A483-E36F46D79519}"/>
                </a:ext>
              </a:extLst>
            </p:cNvPr>
            <p:cNvSpPr txBox="1"/>
            <p:nvPr/>
          </p:nvSpPr>
          <p:spPr bwMode="auto">
            <a:xfrm>
              <a:off x="1766888" y="4305300"/>
              <a:ext cx="839787" cy="203200"/>
            </a:xfrm>
            <a:prstGeom prst="rect">
              <a:avLst/>
            </a:prstGeom>
            <a:solidFill>
              <a:srgbClr val="3333CC"/>
            </a:solidFill>
            <a:ln w="19050" cap="flat" cmpd="sng" algn="ctr">
              <a:noFill/>
              <a:prstDash val="solid"/>
            </a:ln>
            <a:effectLst/>
          </p:spPr>
          <p:txBody>
            <a:bodyPr wrap="none" lIns="72000" tIns="36000" rIns="0" b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原稿画質</a:t>
              </a:r>
            </a:p>
          </p:txBody>
        </p:sp>
        <p:sp>
          <p:nvSpPr>
            <p:cNvPr id="72" name="正方形/長方形 26">
              <a:extLst>
                <a:ext uri="{FF2B5EF4-FFF2-40B4-BE49-F238E27FC236}">
                  <a16:creationId xmlns:a16="http://schemas.microsoft.com/office/drawing/2014/main" id="{798AAC97-1D0B-4BE0-87A4-8E58F0245D62}"/>
                </a:ext>
              </a:extLst>
            </p:cNvPr>
            <p:cNvSpPr>
              <a:spLocks noChangeArrowheads="1"/>
            </p:cNvSpPr>
            <p:nvPr/>
          </p:nvSpPr>
          <p:spPr bwMode="auto">
            <a:xfrm>
              <a:off x="2608263" y="4306888"/>
              <a:ext cx="696912" cy="198437"/>
            </a:xfrm>
            <a:prstGeom prst="rect">
              <a:avLst/>
            </a:prstGeom>
            <a:solidFill>
              <a:srgbClr val="FFFFFF"/>
            </a:solidFill>
            <a:ln w="3175" algn="ctr">
              <a:solidFill>
                <a:srgbClr val="FFFFFF">
                  <a:lumMod val="65000"/>
                </a:srgbClr>
              </a:solidFill>
              <a:round/>
              <a:headEnd/>
              <a:tailEnd/>
            </a:ln>
          </p:spPr>
          <p:txBody>
            <a:bodyPr wrap="none" lIns="72000" tIns="36000" rIns="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000000"/>
                  </a:solidFill>
                  <a:latin typeface="メイリオ" pitchFamily="50" charset="-128"/>
                  <a:ea typeface="メイリオ" pitchFamily="50" charset="-128"/>
                  <a:cs typeface="メイリオ" pitchFamily="50" charset="-128"/>
                </a:rPr>
                <a:t>文字</a:t>
              </a:r>
              <a:r>
                <a:rPr lang="en-US" altLang="ja-JP" sz="800" b="1" kern="0" dirty="0">
                  <a:solidFill>
                    <a:srgbClr val="000000"/>
                  </a:solidFill>
                  <a:latin typeface="メイリオ" pitchFamily="50" charset="-128"/>
                  <a:ea typeface="メイリオ" pitchFamily="50" charset="-128"/>
                  <a:cs typeface="メイリオ" pitchFamily="50" charset="-128"/>
                </a:rPr>
                <a:t>/</a:t>
              </a:r>
              <a:r>
                <a:rPr lang="ja-JP" altLang="en-US" sz="800" b="1" kern="0" dirty="0">
                  <a:solidFill>
                    <a:srgbClr val="000000"/>
                  </a:solidFill>
                  <a:latin typeface="メイリオ" pitchFamily="50" charset="-128"/>
                  <a:ea typeface="メイリオ" pitchFamily="50" charset="-128"/>
                  <a:cs typeface="メイリオ" pitchFamily="50" charset="-128"/>
                </a:rPr>
                <a:t>写真</a:t>
              </a:r>
            </a:p>
          </p:txBody>
        </p:sp>
        <p:sp>
          <p:nvSpPr>
            <p:cNvPr id="73" name="テキスト ボックス 72">
              <a:extLst>
                <a:ext uri="{FF2B5EF4-FFF2-40B4-BE49-F238E27FC236}">
                  <a16:creationId xmlns:a16="http://schemas.microsoft.com/office/drawing/2014/main" id="{B3E8FCE5-2A9C-4211-A903-13D01FE8A631}"/>
                </a:ext>
              </a:extLst>
            </p:cNvPr>
            <p:cNvSpPr txBox="1"/>
            <p:nvPr/>
          </p:nvSpPr>
          <p:spPr bwMode="auto">
            <a:xfrm>
              <a:off x="1766888" y="4510088"/>
              <a:ext cx="839787" cy="177800"/>
            </a:xfrm>
            <a:prstGeom prst="rect">
              <a:avLst/>
            </a:prstGeom>
            <a:solidFill>
              <a:srgbClr val="3333CC"/>
            </a:solidFill>
            <a:ln w="19050" cap="flat" cmpd="sng" algn="ctr">
              <a:noFill/>
              <a:prstDash val="solid"/>
            </a:ln>
            <a:effectLst/>
          </p:spPr>
          <p:txBody>
            <a:bodyPr wrap="none" lIns="72000" tIns="36000" rIns="0" b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出力ﾌｧｲﾙ形式</a:t>
              </a:r>
            </a:p>
          </p:txBody>
        </p:sp>
        <p:sp>
          <p:nvSpPr>
            <p:cNvPr id="74" name="正方形/長方形 29">
              <a:extLst>
                <a:ext uri="{FF2B5EF4-FFF2-40B4-BE49-F238E27FC236}">
                  <a16:creationId xmlns:a16="http://schemas.microsoft.com/office/drawing/2014/main" id="{33A423A3-BE6D-4F3F-903C-437FF358A88F}"/>
                </a:ext>
              </a:extLst>
            </p:cNvPr>
            <p:cNvSpPr>
              <a:spLocks noChangeArrowheads="1"/>
            </p:cNvSpPr>
            <p:nvPr/>
          </p:nvSpPr>
          <p:spPr bwMode="auto">
            <a:xfrm>
              <a:off x="2608263" y="4506913"/>
              <a:ext cx="696912" cy="180975"/>
            </a:xfrm>
            <a:prstGeom prst="rect">
              <a:avLst/>
            </a:prstGeom>
            <a:solidFill>
              <a:srgbClr val="FFFFFF"/>
            </a:solidFill>
            <a:ln w="3175" algn="ctr">
              <a:solidFill>
                <a:srgbClr val="FFFFFF">
                  <a:lumMod val="65000"/>
                </a:srgbClr>
              </a:solidFill>
              <a:round/>
              <a:headEnd/>
              <a:tailEnd/>
            </a:ln>
          </p:spPr>
          <p:txBody>
            <a:bodyPr wrap="none" lIns="72000" tIns="36000" rIns="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en-US" altLang="ja-JP" sz="800" b="1" kern="0">
                  <a:solidFill>
                    <a:srgbClr val="000000"/>
                  </a:solidFill>
                  <a:latin typeface="メイリオ" pitchFamily="50" charset="-128"/>
                  <a:ea typeface="メイリオ" pitchFamily="50" charset="-128"/>
                  <a:cs typeface="メイリオ" pitchFamily="50" charset="-128"/>
                </a:rPr>
                <a:t>PDF</a:t>
              </a:r>
              <a:endParaRPr lang="ja-JP" altLang="en-US" sz="800" b="1" kern="0">
                <a:solidFill>
                  <a:srgbClr val="000000"/>
                </a:solidFill>
                <a:latin typeface="メイリオ" pitchFamily="50" charset="-128"/>
                <a:ea typeface="メイリオ" pitchFamily="50" charset="-128"/>
                <a:cs typeface="メイリオ" pitchFamily="50" charset="-128"/>
              </a:endParaRPr>
            </a:p>
          </p:txBody>
        </p:sp>
        <p:grpSp>
          <p:nvGrpSpPr>
            <p:cNvPr id="75" name="グループ化 115">
              <a:extLst>
                <a:ext uri="{FF2B5EF4-FFF2-40B4-BE49-F238E27FC236}">
                  <a16:creationId xmlns:a16="http://schemas.microsoft.com/office/drawing/2014/main" id="{D54D0E9A-0960-4A2E-ADAF-F113F9DCE0A8}"/>
                </a:ext>
              </a:extLst>
            </p:cNvPr>
            <p:cNvGrpSpPr>
              <a:grpSpLocks/>
            </p:cNvGrpSpPr>
            <p:nvPr/>
          </p:nvGrpSpPr>
          <p:grpSpPr bwMode="auto">
            <a:xfrm>
              <a:off x="3351213" y="4241800"/>
              <a:ext cx="652462" cy="315913"/>
              <a:chOff x="5842794" y="4838514"/>
              <a:chExt cx="652462" cy="316592"/>
            </a:xfrm>
          </p:grpSpPr>
          <p:sp>
            <p:nvSpPr>
              <p:cNvPr id="77" name="角丸四角形 201">
                <a:extLst>
                  <a:ext uri="{FF2B5EF4-FFF2-40B4-BE49-F238E27FC236}">
                    <a16:creationId xmlns:a16="http://schemas.microsoft.com/office/drawing/2014/main" id="{2FE3D1CA-6C8E-43AF-93E3-63783334C207}"/>
                  </a:ext>
                </a:extLst>
              </p:cNvPr>
              <p:cNvSpPr/>
              <p:nvPr/>
            </p:nvSpPr>
            <p:spPr bwMode="auto">
              <a:xfrm>
                <a:off x="5842794" y="4838514"/>
                <a:ext cx="652462" cy="316592"/>
              </a:xfrm>
              <a:prstGeom prst="roundRect">
                <a:avLst/>
              </a:prstGeom>
              <a:gradFill rotWithShape="1">
                <a:gsLst>
                  <a:gs pos="0">
                    <a:srgbClr val="000000">
                      <a:tint val="50000"/>
                      <a:satMod val="300000"/>
                    </a:srgbClr>
                  </a:gs>
                  <a:gs pos="35000">
                    <a:srgbClr val="000000">
                      <a:tint val="37000"/>
                      <a:satMod val="300000"/>
                    </a:srgbClr>
                  </a:gs>
                  <a:gs pos="100000">
                    <a:srgbClr val="000000">
                      <a:tint val="15000"/>
                      <a:satMod val="350000"/>
                    </a:srgbClr>
                  </a:gs>
                </a:gsLst>
                <a:lin ang="16200000" scaled="1"/>
              </a:gradFill>
              <a:ln w="9525" cap="flat" cmpd="sng" algn="ctr">
                <a:solidFill>
                  <a:srgbClr val="FFFFFF">
                    <a:lumMod val="65000"/>
                  </a:srgbClr>
                </a:solidFill>
                <a:prstDash val="solid"/>
                <a:headEnd type="none" w="med" len="med"/>
                <a:tailEnd type="none" w="med" len="med"/>
              </a:ln>
              <a:effectLst>
                <a:outerShdw blurRad="40000" dist="20000" dir="5400000" rotWithShape="0">
                  <a:srgbClr val="000000">
                    <a:alpha val="38000"/>
                  </a:srgbClr>
                </a:outerShdw>
              </a:effectLst>
            </p:spPr>
            <p:txBody>
              <a:bodyPr lIns="18288" tIns="0" rIns="0" bIns="0" anchor="ctr" upright="1"/>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eaLnBrk="1" fontAlgn="auto" hangingPunct="1">
                  <a:spcBef>
                    <a:spcPts val="0"/>
                  </a:spcBef>
                  <a:spcAft>
                    <a:spcPts val="0"/>
                  </a:spcAft>
                  <a:defRPr/>
                </a:pPr>
                <a:r>
                  <a:rPr kumimoji="0" lang="ja-JP" altLang="en-US" sz="900" b="1" kern="0" dirty="0">
                    <a:solidFill>
                      <a:srgbClr val="000000"/>
                    </a:solidFill>
                    <a:latin typeface="Times New Roman"/>
                  </a:rPr>
                  <a:t>詳細設定</a:t>
                </a:r>
              </a:p>
            </p:txBody>
          </p:sp>
          <p:sp>
            <p:nvSpPr>
              <p:cNvPr id="78" name="二等辺三角形 77">
                <a:extLst>
                  <a:ext uri="{FF2B5EF4-FFF2-40B4-BE49-F238E27FC236}">
                    <a16:creationId xmlns:a16="http://schemas.microsoft.com/office/drawing/2014/main" id="{9EA27A51-2AE2-4E52-ACEE-033C0B3739C7}"/>
                  </a:ext>
                </a:extLst>
              </p:cNvPr>
              <p:cNvSpPr/>
              <p:nvPr/>
            </p:nvSpPr>
            <p:spPr bwMode="auto">
              <a:xfrm rot="5400000">
                <a:off x="6331616" y="4956332"/>
                <a:ext cx="119318" cy="84138"/>
              </a:xfrm>
              <a:prstGeom prst="triangle">
                <a:avLst/>
              </a:prstGeom>
              <a:solidFill>
                <a:srgbClr val="FFFFFF">
                  <a:lumMod val="50000"/>
                </a:srgbClr>
              </a:solidFill>
              <a:ln w="9525" cap="flat" cmpd="sng" algn="ctr">
                <a:solidFill>
                  <a:srgbClr val="400000"/>
                </a:solidFill>
                <a:prstDash val="solid"/>
                <a:round/>
                <a:headEnd type="none" w="med" len="med"/>
                <a:tailEnd type="none" w="med" len="med"/>
              </a:ln>
              <a:effectLst/>
            </p:spPr>
            <p:txBody>
              <a:bodyPr lIns="18288" tIns="0" rIns="0" bIns="0"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eaLnBrk="1" fontAlgn="auto" hangingPunct="1">
                  <a:spcBef>
                    <a:spcPts val="0"/>
                  </a:spcBef>
                  <a:spcAft>
                    <a:spcPts val="0"/>
                  </a:spcAft>
                  <a:defRPr/>
                </a:pPr>
                <a:endParaRPr kumimoji="0" lang="ja-JP" altLang="en-US" kern="0">
                  <a:solidFill>
                    <a:srgbClr val="000000"/>
                  </a:solidFill>
                  <a:latin typeface="Times New Roman"/>
                </a:endParaRPr>
              </a:p>
            </p:txBody>
          </p:sp>
        </p:grpSp>
        <p:sp>
          <p:nvSpPr>
            <p:cNvPr id="76" name="線吹き出し 2 (枠付き) 2">
              <a:extLst>
                <a:ext uri="{FF2B5EF4-FFF2-40B4-BE49-F238E27FC236}">
                  <a16:creationId xmlns:a16="http://schemas.microsoft.com/office/drawing/2014/main" id="{C2B0DD73-CDF5-432D-9AD1-FF6F853D62A5}"/>
                </a:ext>
              </a:extLst>
            </p:cNvPr>
            <p:cNvSpPr>
              <a:spLocks/>
            </p:cNvSpPr>
            <p:nvPr/>
          </p:nvSpPr>
          <p:spPr bwMode="auto">
            <a:xfrm>
              <a:off x="1956172" y="3049588"/>
              <a:ext cx="3644900" cy="612918"/>
            </a:xfrm>
            <a:prstGeom prst="borderCallout2">
              <a:avLst>
                <a:gd name="adj1" fmla="val 34481"/>
                <a:gd name="adj2" fmla="val -2097"/>
                <a:gd name="adj3" fmla="val 39946"/>
                <a:gd name="adj4" fmla="val -13481"/>
                <a:gd name="adj5" fmla="val 98916"/>
                <a:gd name="adj6" fmla="val -16400"/>
              </a:avLst>
            </a:prstGeom>
            <a:solidFill>
              <a:schemeClr val="bg1"/>
            </a:solidFill>
            <a:ln w="38100" algn="ctr">
              <a:solidFill>
                <a:schemeClr val="accent2">
                  <a:lumMod val="60000"/>
                  <a:lumOff val="40000"/>
                </a:schemeClr>
              </a:solidFill>
              <a:round/>
              <a:headEnd/>
              <a:tailEnd/>
            </a:ln>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1200" kern="0" dirty="0">
                  <a:solidFill>
                    <a:srgbClr val="000000"/>
                  </a:solidFill>
                  <a:latin typeface="メイリオ" pitchFamily="50" charset="-128"/>
                  <a:ea typeface="メイリオ" pitchFamily="50" charset="-128"/>
                  <a:cs typeface="メイリオ" pitchFamily="50" charset="-128"/>
                </a:rPr>
                <a:t>送信先設定画面に遷移します。</a:t>
              </a:r>
              <a:r>
                <a:rPr lang="ja-JP" altLang="en-US" sz="1200" kern="0" dirty="0">
                  <a:solidFill>
                    <a:srgbClr val="000000"/>
                  </a:solidFill>
                  <a:latin typeface="Meiryo UI" pitchFamily="50" charset="-128"/>
                  <a:ea typeface="Meiryo UI" pitchFamily="50" charset="-128"/>
                  <a:cs typeface="Meiryo UI" pitchFamily="50" charset="-128"/>
                </a:rPr>
                <a:t>ログインユーザの権限によってボタンを有効にしたり、無効にしたりできます。</a:t>
              </a:r>
              <a:endParaRPr lang="en-US" altLang="ja-JP" sz="1200" kern="0" dirty="0">
                <a:solidFill>
                  <a:srgbClr val="000000"/>
                </a:solidFill>
                <a:latin typeface="Meiryo UI" pitchFamily="50" charset="-128"/>
                <a:ea typeface="Meiryo UI" pitchFamily="50" charset="-128"/>
                <a:cs typeface="Meiryo UI" pitchFamily="50" charset="-128"/>
              </a:endParaRPr>
            </a:p>
            <a:p>
              <a:pPr eaLnBrk="1" fontAlgn="auto" hangingPunct="1">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権限設定は管理ツールで行います。</a:t>
              </a:r>
            </a:p>
          </p:txBody>
        </p:sp>
      </p:grpSp>
      <p:sp>
        <p:nvSpPr>
          <p:cNvPr id="81" name="タイトル 1">
            <a:extLst>
              <a:ext uri="{FF2B5EF4-FFF2-40B4-BE49-F238E27FC236}">
                <a16:creationId xmlns:a16="http://schemas.microsoft.com/office/drawing/2014/main" id="{AF5A0941-00D2-4DC5-8991-146AB49A4964}"/>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複合機メイン画面</a:t>
            </a:r>
          </a:p>
        </p:txBody>
      </p:sp>
      <p:sp>
        <p:nvSpPr>
          <p:cNvPr id="82" name="Rectangle 20">
            <a:extLst>
              <a:ext uri="{FF2B5EF4-FFF2-40B4-BE49-F238E27FC236}">
                <a16:creationId xmlns:a16="http://schemas.microsoft.com/office/drawing/2014/main" id="{0AAE313C-BFA0-4CD5-B51A-C8EA2A6A0804}"/>
              </a:ext>
            </a:extLst>
          </p:cNvPr>
          <p:cNvSpPr/>
          <p:nvPr/>
        </p:nvSpPr>
        <p:spPr bwMode="auto">
          <a:xfrm>
            <a:off x="236960" y="1124744"/>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Rectangle 20">
            <a:extLst>
              <a:ext uri="{FF2B5EF4-FFF2-40B4-BE49-F238E27FC236}">
                <a16:creationId xmlns:a16="http://schemas.microsoft.com/office/drawing/2014/main" id="{051C10B8-F680-47D3-ADB5-A935B6A09ED7}"/>
              </a:ext>
            </a:extLst>
          </p:cNvPr>
          <p:cNvSpPr/>
          <p:nvPr/>
        </p:nvSpPr>
        <p:spPr bwMode="auto">
          <a:xfrm>
            <a:off x="308960" y="1124744"/>
            <a:ext cx="4284000" cy="2160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en-US" altLang="ja-JP"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Scan To </a:t>
            </a:r>
            <a:r>
              <a:rPr lang="ja-JP" altLang="en-US"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フォルダ</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－複合機メイン画面－</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4" name="Rectangle 20">
            <a:extLst>
              <a:ext uri="{FF2B5EF4-FFF2-40B4-BE49-F238E27FC236}">
                <a16:creationId xmlns:a16="http://schemas.microsoft.com/office/drawing/2014/main" id="{8AB11CBA-46BB-47F7-A87C-002F111C02A0}"/>
              </a:ext>
            </a:extLst>
          </p:cNvPr>
          <p:cNvSpPr/>
          <p:nvPr/>
        </p:nvSpPr>
        <p:spPr bwMode="auto">
          <a:xfrm>
            <a:off x="5061496" y="1124744"/>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5" name="Rectangle 20">
            <a:extLst>
              <a:ext uri="{FF2B5EF4-FFF2-40B4-BE49-F238E27FC236}">
                <a16:creationId xmlns:a16="http://schemas.microsoft.com/office/drawing/2014/main" id="{085FE463-C8EC-4CFB-8896-657B3E1105B3}"/>
              </a:ext>
            </a:extLst>
          </p:cNvPr>
          <p:cNvSpPr/>
          <p:nvPr/>
        </p:nvSpPr>
        <p:spPr bwMode="auto">
          <a:xfrm>
            <a:off x="5133496" y="1124744"/>
            <a:ext cx="4176000" cy="2160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en-US" altLang="ja-JP"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Scan To E-mail</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－複合機メイン画面－</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正方形/長方形 85">
            <a:extLst>
              <a:ext uri="{FF2B5EF4-FFF2-40B4-BE49-F238E27FC236}">
                <a16:creationId xmlns:a16="http://schemas.microsoft.com/office/drawing/2014/main" id="{EB9A3836-3F93-4598-9068-AAC95D1D20B1}"/>
              </a:ext>
            </a:extLst>
          </p:cNvPr>
          <p:cNvSpPr/>
          <p:nvPr/>
        </p:nvSpPr>
        <p:spPr bwMode="auto">
          <a:xfrm>
            <a:off x="255751" y="3826471"/>
            <a:ext cx="2465001" cy="306388"/>
          </a:xfrm>
          <a:prstGeom prst="rect">
            <a:avLst/>
          </a:prstGeom>
          <a:noFill/>
          <a:ln w="38100" cap="flat" cmpd="sng" algn="ctr">
            <a:solidFill>
              <a:schemeClr val="accent2">
                <a:lumMod val="60000"/>
                <a:lumOff val="40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buFontTx/>
              <a:buChar char="•"/>
              <a:tabLst/>
            </a:pPr>
            <a:endParaRPr kumimoji="1" lang="ja-JP" altLang="en-US" sz="1800" b="0" i="0" u="none" strike="noStrike" cap="none" normalizeH="0" baseline="0">
              <a:ln>
                <a:noFill/>
              </a:ln>
              <a:solidFill>
                <a:schemeClr val="tx1"/>
              </a:solidFill>
              <a:effectLst/>
              <a:latin typeface="HGS創英角ｺﾞｼｯｸUB" pitchFamily="50" charset="-128"/>
              <a:ea typeface="HGS創英角ｺﾞｼｯｸUB" pitchFamily="50" charset="-128"/>
            </a:endParaRPr>
          </a:p>
        </p:txBody>
      </p:sp>
      <p:sp>
        <p:nvSpPr>
          <p:cNvPr id="87" name="線吹き出し 2 (枠付き) 2">
            <a:extLst>
              <a:ext uri="{FF2B5EF4-FFF2-40B4-BE49-F238E27FC236}">
                <a16:creationId xmlns:a16="http://schemas.microsoft.com/office/drawing/2014/main" id="{EDE7CF4F-C9A4-42F2-8DE3-4AC496D82CDC}"/>
              </a:ext>
            </a:extLst>
          </p:cNvPr>
          <p:cNvSpPr>
            <a:spLocks/>
          </p:cNvSpPr>
          <p:nvPr/>
        </p:nvSpPr>
        <p:spPr bwMode="auto">
          <a:xfrm>
            <a:off x="4122735" y="5160565"/>
            <a:ext cx="2046755" cy="396875"/>
          </a:xfrm>
          <a:prstGeom prst="borderCallout2">
            <a:avLst>
              <a:gd name="adj1" fmla="val 43038"/>
              <a:gd name="adj2" fmla="val -1814"/>
              <a:gd name="adj3" fmla="val -29586"/>
              <a:gd name="adj4" fmla="val -20362"/>
              <a:gd name="adj5" fmla="val -111348"/>
              <a:gd name="adj6" fmla="val -22998"/>
            </a:avLst>
          </a:prstGeom>
          <a:solidFill>
            <a:schemeClr val="bg1"/>
          </a:solidFill>
          <a:ln w="38100" algn="ctr">
            <a:solidFill>
              <a:schemeClr val="accent2">
                <a:lumMod val="60000"/>
                <a:lumOff val="40000"/>
              </a:schemeClr>
            </a:solidFill>
            <a:round/>
            <a:headEnd/>
            <a:tailEnd/>
          </a:ln>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詳細設定画面に遷移します。</a:t>
            </a:r>
          </a:p>
        </p:txBody>
      </p:sp>
      <p:sp>
        <p:nvSpPr>
          <p:cNvPr id="88" name="テキスト ボックス 125">
            <a:extLst>
              <a:ext uri="{FF2B5EF4-FFF2-40B4-BE49-F238E27FC236}">
                <a16:creationId xmlns:a16="http://schemas.microsoft.com/office/drawing/2014/main" id="{2E77FB54-173F-4388-8A94-D4101CF93D92}"/>
              </a:ext>
            </a:extLst>
          </p:cNvPr>
          <p:cNvSpPr txBox="1">
            <a:spLocks noChangeArrowheads="1"/>
          </p:cNvSpPr>
          <p:nvPr/>
        </p:nvSpPr>
        <p:spPr bwMode="auto">
          <a:xfrm>
            <a:off x="353218" y="4396636"/>
            <a:ext cx="1135063" cy="507831"/>
          </a:xfrm>
          <a:prstGeom prst="rect">
            <a:avLst/>
          </a:prstGeom>
          <a:solidFill>
            <a:srgbClr val="FFFFFF"/>
          </a:solidFill>
          <a:ln>
            <a:noFill/>
          </a:ln>
        </p:spPr>
        <p:txBody>
          <a:bodyPr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ja-JP" altLang="en-US" sz="900" b="1" kern="0" dirty="0">
                <a:solidFill>
                  <a:srgbClr val="000000"/>
                </a:solidFill>
                <a:latin typeface="メイリオ" pitchFamily="50" charset="-128"/>
                <a:ea typeface="メイリオ" pitchFamily="50" charset="-128"/>
                <a:cs typeface="メイリオ" pitchFamily="50" charset="-128"/>
              </a:rPr>
              <a:t>片面</a:t>
            </a:r>
            <a:endParaRPr lang="en-US" altLang="ja-JP" sz="900" b="1" kern="0" dirty="0">
              <a:solidFill>
                <a:srgbClr val="000000"/>
              </a:solidFill>
              <a:latin typeface="メイリオ" pitchFamily="50" charset="-128"/>
              <a:ea typeface="メイリオ" pitchFamily="50" charset="-128"/>
              <a:cs typeface="メイリオ"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900" b="1" kern="0" dirty="0">
                <a:solidFill>
                  <a:srgbClr val="000000"/>
                </a:solidFill>
                <a:latin typeface="メイリオ" pitchFamily="50" charset="-128"/>
                <a:ea typeface="メイリオ" pitchFamily="50" charset="-128"/>
                <a:cs typeface="メイリオ" pitchFamily="50" charset="-128"/>
              </a:rPr>
              <a:t>両面（左右開き）</a:t>
            </a:r>
            <a:endParaRPr lang="en-US" altLang="ja-JP" sz="900" b="1" kern="0" dirty="0">
              <a:solidFill>
                <a:srgbClr val="000000"/>
              </a:solidFill>
              <a:latin typeface="メイリオ" pitchFamily="50" charset="-128"/>
              <a:ea typeface="メイリオ" pitchFamily="50" charset="-128"/>
              <a:cs typeface="メイリオ"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900" b="1" kern="0" dirty="0">
                <a:solidFill>
                  <a:srgbClr val="000000"/>
                </a:solidFill>
                <a:latin typeface="メイリオ" pitchFamily="50" charset="-128"/>
                <a:ea typeface="メイリオ" pitchFamily="50" charset="-128"/>
                <a:cs typeface="メイリオ" pitchFamily="50" charset="-128"/>
              </a:rPr>
              <a:t>両面（上下開き）</a:t>
            </a:r>
            <a:endParaRPr lang="en-US" altLang="ja-JP" sz="900" b="1" kern="0" dirty="0">
              <a:solidFill>
                <a:srgbClr val="000000"/>
              </a:solidFill>
              <a:latin typeface="メイリオ" pitchFamily="50" charset="-128"/>
              <a:ea typeface="メイリオ" pitchFamily="50" charset="-128"/>
              <a:cs typeface="メイリオ" pitchFamily="50" charset="-128"/>
            </a:endParaRPr>
          </a:p>
        </p:txBody>
      </p:sp>
      <p:sp>
        <p:nvSpPr>
          <p:cNvPr id="89" name="線吹き出し 2 (枠付き) 2">
            <a:extLst>
              <a:ext uri="{FF2B5EF4-FFF2-40B4-BE49-F238E27FC236}">
                <a16:creationId xmlns:a16="http://schemas.microsoft.com/office/drawing/2014/main" id="{828F6740-AB1B-4149-A2A9-5A6A4FE270E6}"/>
              </a:ext>
            </a:extLst>
          </p:cNvPr>
          <p:cNvSpPr>
            <a:spLocks/>
          </p:cNvSpPr>
          <p:nvPr/>
        </p:nvSpPr>
        <p:spPr bwMode="auto">
          <a:xfrm>
            <a:off x="329865" y="5960743"/>
            <a:ext cx="1937420" cy="303675"/>
          </a:xfrm>
          <a:prstGeom prst="borderCallout2">
            <a:avLst>
              <a:gd name="adj1" fmla="val 47099"/>
              <a:gd name="adj2" fmla="val -2980"/>
              <a:gd name="adj3" fmla="val -163817"/>
              <a:gd name="adj4" fmla="val -8180"/>
              <a:gd name="adj5" fmla="val -332407"/>
              <a:gd name="adj6" fmla="val 3216"/>
            </a:avLst>
          </a:prstGeom>
          <a:noFill/>
          <a:ln w="38100" algn="ctr">
            <a:solidFill>
              <a:schemeClr val="accent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原稿モードを設定します。</a:t>
            </a:r>
            <a:endParaRPr kumimoji="1" lang="en-US" altLang="ja-JP"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90" name="線吹き出し 2 (枠付き) 2">
            <a:extLst>
              <a:ext uri="{FF2B5EF4-FFF2-40B4-BE49-F238E27FC236}">
                <a16:creationId xmlns:a16="http://schemas.microsoft.com/office/drawing/2014/main" id="{A8AA3CB9-09CE-4FF3-B987-9900C5E0144C}"/>
              </a:ext>
            </a:extLst>
          </p:cNvPr>
          <p:cNvSpPr>
            <a:spLocks/>
          </p:cNvSpPr>
          <p:nvPr/>
        </p:nvSpPr>
        <p:spPr bwMode="auto">
          <a:xfrm>
            <a:off x="473249" y="5352138"/>
            <a:ext cx="3468514" cy="446854"/>
          </a:xfrm>
          <a:prstGeom prst="borderCallout2">
            <a:avLst>
              <a:gd name="adj1" fmla="val -13078"/>
              <a:gd name="adj2" fmla="val 42542"/>
              <a:gd name="adj3" fmla="val -83622"/>
              <a:gd name="adj4" fmla="val 37905"/>
              <a:gd name="adj5" fmla="val -164930"/>
              <a:gd name="adj6" fmla="val 40055"/>
            </a:avLst>
          </a:prstGeom>
          <a:solidFill>
            <a:srgbClr val="FFFFFF"/>
          </a:solidFill>
          <a:ln w="38100" algn="ctr">
            <a:solidFill>
              <a:schemeClr val="accent2">
                <a:lumMod val="60000"/>
                <a:lumOff val="40000"/>
              </a:schemeClr>
            </a:solidFill>
            <a:round/>
            <a:headEnd/>
            <a:tailEnd/>
          </a:ln>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rPr>
              <a:t>カラーモード、画質の変更や</a:t>
            </a:r>
            <a:r>
              <a:rPr kumimoji="1" lang="en-US" altLang="ja-JP"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OCR</a:t>
            </a:r>
            <a:r>
              <a:rPr kumimoji="1"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オプションの追加で</a:t>
            </a:r>
            <a:r>
              <a:rPr lang="en-US" altLang="ja-JP" sz="1200" kern="0" dirty="0">
                <a:solidFill>
                  <a:srgbClr val="000000"/>
                </a:solidFill>
                <a:latin typeface="Meiryo UI" pitchFamily="50" charset="-128"/>
                <a:ea typeface="Meiryo UI" pitchFamily="50" charset="-128"/>
                <a:cs typeface="Meiryo UI" pitchFamily="50" charset="-128"/>
              </a:rPr>
              <a:t>Office</a:t>
            </a:r>
            <a:r>
              <a:rPr lang="ja-JP" altLang="en-US" sz="1200" kern="0" dirty="0">
                <a:solidFill>
                  <a:srgbClr val="000000"/>
                </a:solidFill>
                <a:latin typeface="Meiryo UI" pitchFamily="50" charset="-128"/>
                <a:ea typeface="Meiryo UI" pitchFamily="50" charset="-128"/>
                <a:cs typeface="Meiryo UI" pitchFamily="50" charset="-128"/>
              </a:rPr>
              <a:t>形式や、テキスト付</a:t>
            </a:r>
            <a:r>
              <a:rPr lang="en-US" altLang="ja-JP" sz="1200" kern="0" dirty="0">
                <a:solidFill>
                  <a:srgbClr val="000000"/>
                </a:solidFill>
                <a:latin typeface="Meiryo UI" pitchFamily="50" charset="-128"/>
                <a:ea typeface="Meiryo UI" pitchFamily="50" charset="-128"/>
                <a:cs typeface="Meiryo UI" pitchFamily="50" charset="-128"/>
              </a:rPr>
              <a:t>PDF</a:t>
            </a:r>
            <a:r>
              <a:rPr lang="ja-JP" altLang="en-US" sz="1200" kern="0" dirty="0" err="1">
                <a:solidFill>
                  <a:srgbClr val="000000"/>
                </a:solidFill>
                <a:latin typeface="Meiryo UI" pitchFamily="50" charset="-128"/>
                <a:ea typeface="Meiryo UI" pitchFamily="50" charset="-128"/>
                <a:cs typeface="Meiryo UI" pitchFamily="50" charset="-128"/>
              </a:rPr>
              <a:t>への</a:t>
            </a:r>
            <a:r>
              <a:rPr lang="ja-JP" altLang="en-US" sz="1200" kern="0" dirty="0">
                <a:solidFill>
                  <a:srgbClr val="000000"/>
                </a:solidFill>
                <a:latin typeface="Meiryo UI" pitchFamily="50" charset="-128"/>
                <a:ea typeface="Meiryo UI" pitchFamily="50" charset="-128"/>
                <a:cs typeface="Meiryo UI" pitchFamily="50" charset="-128"/>
              </a:rPr>
              <a:t>変換も可能です。</a:t>
            </a:r>
            <a:endParaRPr kumimoji="1"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p:txBody>
      </p:sp>
      <p:sp>
        <p:nvSpPr>
          <p:cNvPr id="91" name="正方形/長方形 23">
            <a:extLst>
              <a:ext uri="{FF2B5EF4-FFF2-40B4-BE49-F238E27FC236}">
                <a16:creationId xmlns:a16="http://schemas.microsoft.com/office/drawing/2014/main" id="{FDC8EC77-F826-47E0-8667-C8759553E9FD}"/>
              </a:ext>
            </a:extLst>
          </p:cNvPr>
          <p:cNvSpPr>
            <a:spLocks noChangeArrowheads="1"/>
          </p:cNvSpPr>
          <p:nvPr/>
        </p:nvSpPr>
        <p:spPr bwMode="auto">
          <a:xfrm>
            <a:off x="3572955" y="3937706"/>
            <a:ext cx="860931" cy="646331"/>
          </a:xfrm>
          <a:prstGeom prst="rect">
            <a:avLst/>
          </a:prstGeom>
          <a:solidFill>
            <a:srgbClr val="FFFFFF"/>
          </a:solidFill>
          <a:ln w="9525" algn="ctr">
            <a:solidFill>
              <a:srgbClr val="000000"/>
            </a:solidFill>
            <a:round/>
            <a:headEnd/>
            <a:tailEnd/>
          </a:ln>
        </p:spPr>
        <p:txBody>
          <a:bodyPr wrap="square">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900" b="1"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rPr>
              <a:t>なし</a:t>
            </a:r>
            <a:endParaRPr kumimoji="1" lang="en-US" altLang="ja-JP" sz="900" b="1"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900" b="1"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rPr>
              <a:t>見積書</a:t>
            </a:r>
            <a:endParaRPr kumimoji="1" lang="en-US" altLang="ja-JP" sz="900" b="1"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900" b="1"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rPr>
              <a:t>注文書</a:t>
            </a:r>
            <a:endParaRPr kumimoji="1" lang="en-US" altLang="ja-JP" sz="900" b="1"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endParaRPr>
          </a:p>
          <a:p>
            <a:pPr marL="0" marR="0" lvl="0" indent="0" defTabSz="914400" eaLnBrk="1" fontAlgn="auto" latinLnBrk="0" hangingPunct="1">
              <a:lnSpc>
                <a:spcPct val="100000"/>
              </a:lnSpc>
              <a:spcBef>
                <a:spcPts val="0"/>
              </a:spcBef>
              <a:spcAft>
                <a:spcPts val="0"/>
              </a:spcAft>
              <a:buClrTx/>
              <a:buSzTx/>
              <a:buFontTx/>
              <a:buNone/>
              <a:tabLst/>
              <a:defRPr/>
            </a:pPr>
            <a:r>
              <a:rPr kumimoji="1" lang="ja-JP" altLang="en-US" sz="900" b="1"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rPr>
              <a:t>検収書</a:t>
            </a:r>
            <a:endParaRPr kumimoji="1" lang="en-US" altLang="ja-JP" sz="900" b="1" i="0" u="none" strike="noStrike" kern="0" cap="none" spc="0" normalizeH="0" baseline="0" noProof="0" dirty="0">
              <a:ln>
                <a:noFill/>
              </a:ln>
              <a:solidFill>
                <a:srgbClr val="000000"/>
              </a:solidFill>
              <a:effectLst/>
              <a:uLnTx/>
              <a:uFillTx/>
              <a:latin typeface="メイリオ" pitchFamily="50" charset="-128"/>
              <a:ea typeface="メイリオ" pitchFamily="50" charset="-128"/>
              <a:cs typeface="メイリオ" pitchFamily="50" charset="-128"/>
            </a:endParaRPr>
          </a:p>
        </p:txBody>
      </p:sp>
      <p:sp>
        <p:nvSpPr>
          <p:cNvPr id="92" name="線吹き出し 2 (枠付き) 2">
            <a:extLst>
              <a:ext uri="{FF2B5EF4-FFF2-40B4-BE49-F238E27FC236}">
                <a16:creationId xmlns:a16="http://schemas.microsoft.com/office/drawing/2014/main" id="{878FA1EA-4CC3-4274-8792-066734D9B6E9}"/>
              </a:ext>
            </a:extLst>
          </p:cNvPr>
          <p:cNvSpPr>
            <a:spLocks/>
          </p:cNvSpPr>
          <p:nvPr/>
        </p:nvSpPr>
        <p:spPr bwMode="auto">
          <a:xfrm>
            <a:off x="4112418" y="5741615"/>
            <a:ext cx="4087813" cy="479425"/>
          </a:xfrm>
          <a:prstGeom prst="borderCallout2">
            <a:avLst>
              <a:gd name="adj1" fmla="val -16136"/>
              <a:gd name="adj2" fmla="val 62160"/>
              <a:gd name="adj3" fmla="val -136768"/>
              <a:gd name="adj4" fmla="val 53306"/>
              <a:gd name="adj5" fmla="val -277716"/>
              <a:gd name="adj6" fmla="val 3545"/>
            </a:avLst>
          </a:prstGeom>
          <a:noFill/>
          <a:ln w="38100" algn="ctr">
            <a:solidFill>
              <a:schemeClr val="accent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スキャンしたファイル名の先頭に固定文字を付けることが</a:t>
            </a:r>
            <a:r>
              <a:rPr lang="ja-JP" altLang="en-US" sz="1200" kern="0" dirty="0">
                <a:solidFill>
                  <a:srgbClr val="000000"/>
                </a:solidFill>
                <a:latin typeface="Meiryo UI" pitchFamily="50" charset="-128"/>
                <a:ea typeface="Meiryo UI" pitchFamily="50" charset="-128"/>
                <a:cs typeface="Meiryo UI" pitchFamily="50" charset="-128"/>
              </a:rPr>
              <a:t>でき</a:t>
            </a:r>
            <a:r>
              <a:rPr kumimoji="1"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ます。</a:t>
            </a:r>
            <a:endParaRPr kumimoji="1" lang="en-US" altLang="ja-JP"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さらに、ユーザ</a:t>
            </a:r>
            <a:r>
              <a:rPr kumimoji="1" lang="en-US" altLang="ja-JP"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ID</a:t>
            </a:r>
            <a:r>
              <a:rPr kumimoji="1" lang="ja-JP" altLang="en-US" sz="1200" b="0" i="0" u="none" strike="noStrike" kern="0" cap="none" spc="0" normalizeH="0" baseline="0" noProof="0" dirty="0" err="1">
                <a:ln>
                  <a:noFill/>
                </a:ln>
                <a:solidFill>
                  <a:srgbClr val="000000"/>
                </a:solidFill>
                <a:effectLst/>
                <a:uLnTx/>
                <a:uFillTx/>
                <a:latin typeface="Meiryo UI" pitchFamily="50" charset="-128"/>
                <a:ea typeface="Meiryo UI" pitchFamily="50" charset="-128"/>
                <a:cs typeface="Meiryo UI" pitchFamily="50" charset="-128"/>
              </a:rPr>
              <a:t>、</a:t>
            </a:r>
            <a:r>
              <a:rPr kumimoji="1" lang="ja-JP" altLang="en-US" sz="1200" b="0" i="0" u="none" strike="noStrike" kern="0" cap="none" spc="0" normalizeH="0" baseline="0" noProof="0" dirty="0">
                <a:ln>
                  <a:noFill/>
                </a:ln>
                <a:solidFill>
                  <a:srgbClr val="000000"/>
                </a:solidFill>
                <a:effectLst/>
                <a:uLnTx/>
                <a:uFillTx/>
                <a:latin typeface="Meiryo UI" pitchFamily="50" charset="-128"/>
                <a:ea typeface="Meiryo UI" pitchFamily="50" charset="-128"/>
                <a:cs typeface="Meiryo UI" pitchFamily="50" charset="-128"/>
              </a:rPr>
              <a:t>タイムスタンプも付加できます。</a:t>
            </a:r>
          </a:p>
        </p:txBody>
      </p:sp>
    </p:spTree>
    <p:extLst>
      <p:ext uri="{BB962C8B-B14F-4D97-AF65-F5344CB8AC3E}">
        <p14:creationId xmlns:p14="http://schemas.microsoft.com/office/powerpoint/2010/main" val="3132123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17</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4">
            <a:extLst>
              <a:ext uri="{FF2B5EF4-FFF2-40B4-BE49-F238E27FC236}">
                <a16:creationId xmlns:a16="http://schemas.microsoft.com/office/drawing/2014/main" id="{A982199C-361D-4893-ABD5-0AA9310AC066}"/>
              </a:ext>
            </a:extLst>
          </p:cNvPr>
          <p:cNvSpPr>
            <a:spLocks noChangeArrowheads="1"/>
          </p:cNvSpPr>
          <p:nvPr/>
        </p:nvSpPr>
        <p:spPr bwMode="auto">
          <a:xfrm>
            <a:off x="4281884" y="6279281"/>
            <a:ext cx="41275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メイン画面よりフォルダを選択後、編集で本画面に遷移します。</a:t>
            </a:r>
            <a:endParaRPr lang="ja-JP" altLang="en-US" sz="1000" dirty="0"/>
          </a:p>
        </p:txBody>
      </p:sp>
      <p:grpSp>
        <p:nvGrpSpPr>
          <p:cNvPr id="7" name="グループ化 111">
            <a:extLst>
              <a:ext uri="{FF2B5EF4-FFF2-40B4-BE49-F238E27FC236}">
                <a16:creationId xmlns:a16="http://schemas.microsoft.com/office/drawing/2014/main" id="{533E0BEF-E8CF-4C7A-9FBE-2981A9BECEC7}"/>
              </a:ext>
            </a:extLst>
          </p:cNvPr>
          <p:cNvGrpSpPr>
            <a:grpSpLocks/>
          </p:cNvGrpSpPr>
          <p:nvPr/>
        </p:nvGrpSpPr>
        <p:grpSpPr bwMode="auto">
          <a:xfrm>
            <a:off x="117599" y="1477987"/>
            <a:ext cx="9659937" cy="4759326"/>
            <a:chOff x="100013" y="1287463"/>
            <a:chExt cx="9659937" cy="4759326"/>
          </a:xfrm>
        </p:grpSpPr>
        <p:grpSp>
          <p:nvGrpSpPr>
            <p:cNvPr id="8" name="グループ化 112">
              <a:extLst>
                <a:ext uri="{FF2B5EF4-FFF2-40B4-BE49-F238E27FC236}">
                  <a16:creationId xmlns:a16="http://schemas.microsoft.com/office/drawing/2014/main" id="{B2414F3B-02E8-4F14-929C-762EA2512F7B}"/>
                </a:ext>
              </a:extLst>
            </p:cNvPr>
            <p:cNvGrpSpPr>
              <a:grpSpLocks/>
            </p:cNvGrpSpPr>
            <p:nvPr/>
          </p:nvGrpSpPr>
          <p:grpSpPr bwMode="auto">
            <a:xfrm>
              <a:off x="4956175" y="1287463"/>
              <a:ext cx="4803775" cy="3565525"/>
              <a:chOff x="4956175" y="1287463"/>
              <a:chExt cx="4803775" cy="3565525"/>
            </a:xfrm>
          </p:grpSpPr>
          <p:sp>
            <p:nvSpPr>
              <p:cNvPr id="58" name="角丸四角形 165">
                <a:extLst>
                  <a:ext uri="{FF2B5EF4-FFF2-40B4-BE49-F238E27FC236}">
                    <a16:creationId xmlns:a16="http://schemas.microsoft.com/office/drawing/2014/main" id="{7CA8E5F6-F68A-401C-A2C0-C7C0E697B805}"/>
                  </a:ext>
                </a:extLst>
              </p:cNvPr>
              <p:cNvSpPr/>
              <p:nvPr/>
            </p:nvSpPr>
            <p:spPr bwMode="auto">
              <a:xfrm>
                <a:off x="4956175" y="1287463"/>
                <a:ext cx="4803775" cy="3565525"/>
              </a:xfrm>
              <a:prstGeom prst="roundRect">
                <a:avLst>
                  <a:gd name="adj" fmla="val 0"/>
                </a:avLst>
              </a:prstGeom>
              <a:solidFill>
                <a:srgbClr val="AAE2CA">
                  <a:lumMod val="20000"/>
                  <a:lumOff val="80000"/>
                </a:srgbClr>
              </a:solidFill>
              <a:ln w="9525" cap="flat" cmpd="sng" algn="ctr">
                <a:solidFill>
                  <a:srgbClr val="FFFFFF">
                    <a:lumMod val="50000"/>
                  </a:srgbClr>
                </a:solidFill>
                <a:prstDash val="solid"/>
                <a:round/>
                <a:headEnd type="none" w="med" len="med"/>
                <a:tailEnd type="none" w="med" len="med"/>
              </a:ln>
              <a:effectLst/>
            </p:spPr>
            <p:txBody>
              <a:bodyPr/>
              <a:lstStyle/>
              <a:p>
                <a:pPr algn="ctr" eaLnBrk="1" fontAlgn="auto" hangingPunct="1">
                  <a:spcBef>
                    <a:spcPts val="0"/>
                  </a:spcBef>
                  <a:spcAft>
                    <a:spcPts val="0"/>
                  </a:spcAft>
                  <a:defRPr/>
                </a:pPr>
                <a:endParaRPr kumimoji="0" lang="ja-JP" altLang="en-US" sz="2400" b="1" kern="0">
                  <a:solidFill>
                    <a:srgbClr val="000000"/>
                  </a:solidFill>
                  <a:latin typeface="Times New Roman" pitchFamily="18" charset="0"/>
                </a:endParaRPr>
              </a:p>
            </p:txBody>
          </p:sp>
          <p:sp>
            <p:nvSpPr>
              <p:cNvPr id="59" name="正方形/長方形 58">
                <a:extLst>
                  <a:ext uri="{FF2B5EF4-FFF2-40B4-BE49-F238E27FC236}">
                    <a16:creationId xmlns:a16="http://schemas.microsoft.com/office/drawing/2014/main" id="{6FF7808A-1340-4A97-AD05-664605BF5E9D}"/>
                  </a:ext>
                </a:extLst>
              </p:cNvPr>
              <p:cNvSpPr/>
              <p:nvPr/>
            </p:nvSpPr>
            <p:spPr bwMode="auto">
              <a:xfrm>
                <a:off x="4956175" y="1301750"/>
                <a:ext cx="4803775" cy="255588"/>
              </a:xfrm>
              <a:prstGeom prst="rect">
                <a:avLst/>
              </a:prstGeom>
              <a:solidFill>
                <a:srgbClr val="2D2DB9">
                  <a:lumMod val="75000"/>
                </a:srgbClr>
              </a:solidFill>
              <a:ln w="9525" cap="flat" cmpd="sng" algn="ctr">
                <a:solidFill>
                  <a:srgbClr val="000000"/>
                </a:solidFill>
                <a:prstDash val="solid"/>
                <a:round/>
                <a:headEnd type="none" w="med" len="med"/>
                <a:tailEnd type="none" w="med" len="med"/>
              </a:ln>
              <a:effectLst/>
            </p:spPr>
            <p:txBody>
              <a:bodyPr wrap="none" anchor="ctr"/>
              <a:lstStyle/>
              <a:p>
                <a:pPr eaLnBrk="1" fontAlgn="auto" hangingPunct="1">
                  <a:spcBef>
                    <a:spcPts val="0"/>
                  </a:spcBef>
                  <a:spcAft>
                    <a:spcPts val="0"/>
                  </a:spcAft>
                  <a:defRPr/>
                </a:pPr>
                <a:r>
                  <a:rPr kumimoji="0" lang="en-US" altLang="ja-JP" sz="1050" b="1" i="1" kern="0" dirty="0" err="1">
                    <a:solidFill>
                      <a:srgbClr val="FFFFFF"/>
                    </a:solidFill>
                    <a:latin typeface="メイリオ" pitchFamily="50" charset="-128"/>
                    <a:ea typeface="メイリオ" pitchFamily="50" charset="-128"/>
                    <a:cs typeface="メイリオ" pitchFamily="50" charset="-128"/>
                  </a:rPr>
                  <a:t>SmartSESAME</a:t>
                </a:r>
                <a:r>
                  <a:rPr kumimoji="0" lang="en-US" altLang="ja-JP" sz="1050" b="1" i="1" kern="0" dirty="0">
                    <a:solidFill>
                      <a:srgbClr val="FFFFFF"/>
                    </a:solidFill>
                    <a:latin typeface="メイリオ" pitchFamily="50" charset="-128"/>
                    <a:ea typeface="メイリオ" pitchFamily="50" charset="-128"/>
                    <a:cs typeface="メイリオ" pitchFamily="50" charset="-128"/>
                  </a:rPr>
                  <a:t> </a:t>
                </a:r>
                <a:r>
                  <a:rPr kumimoji="0" lang="en-US" altLang="ja-JP" sz="1050" b="1" kern="0" dirty="0" err="1">
                    <a:solidFill>
                      <a:srgbClr val="FFFFFF"/>
                    </a:solidFill>
                    <a:latin typeface="メイリオ" pitchFamily="50" charset="-128"/>
                    <a:ea typeface="メイリオ" pitchFamily="50" charset="-128"/>
                    <a:cs typeface="メイリオ" pitchFamily="50" charset="-128"/>
                  </a:rPr>
                  <a:t>MultiScan</a:t>
                </a:r>
                <a:r>
                  <a:rPr kumimoji="0" lang="en-US" altLang="ja-JP" sz="1050" b="1" kern="0" dirty="0">
                    <a:solidFill>
                      <a:srgbClr val="FFFFFF"/>
                    </a:solidFill>
                    <a:latin typeface="メイリオ" pitchFamily="50" charset="-128"/>
                    <a:ea typeface="メイリオ" pitchFamily="50" charset="-128"/>
                    <a:cs typeface="メイリオ" pitchFamily="50" charset="-128"/>
                  </a:rPr>
                  <a:t>!</a:t>
                </a:r>
                <a:r>
                  <a:rPr kumimoji="0" lang="ja-JP" altLang="en-US" sz="1050" b="1" kern="0" dirty="0">
                    <a:solidFill>
                      <a:srgbClr val="FFFFFF"/>
                    </a:solidFill>
                    <a:latin typeface="メイリオ" pitchFamily="50" charset="-128"/>
                    <a:ea typeface="メイリオ" pitchFamily="50" charset="-128"/>
                    <a:cs typeface="メイリオ" pitchFamily="50" charset="-128"/>
                  </a:rPr>
                  <a:t>　　</a:t>
                </a:r>
                <a:endParaRPr kumimoji="0" lang="ja-JP" altLang="en-US" sz="1050" b="1" kern="0" dirty="0">
                  <a:solidFill>
                    <a:srgbClr val="FFFFFF"/>
                  </a:solidFill>
                  <a:latin typeface="Times New Roman" pitchFamily="18" charset="0"/>
                </a:endParaRPr>
              </a:p>
            </p:txBody>
          </p:sp>
          <p:sp>
            <p:nvSpPr>
              <p:cNvPr id="60" name="テキスト ボックス 59">
                <a:extLst>
                  <a:ext uri="{FF2B5EF4-FFF2-40B4-BE49-F238E27FC236}">
                    <a16:creationId xmlns:a16="http://schemas.microsoft.com/office/drawing/2014/main" id="{151FA328-5D9F-4ADD-8C22-9675D8D6E936}"/>
                  </a:ext>
                </a:extLst>
              </p:cNvPr>
              <p:cNvSpPr txBox="1"/>
              <p:nvPr/>
            </p:nvSpPr>
            <p:spPr bwMode="auto">
              <a:xfrm>
                <a:off x="5348288" y="2571750"/>
                <a:ext cx="958850" cy="314325"/>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メールアドレス</a:t>
                </a:r>
              </a:p>
            </p:txBody>
          </p:sp>
          <p:sp>
            <p:nvSpPr>
              <p:cNvPr id="61" name="テキスト ボックス 60">
                <a:extLst>
                  <a:ext uri="{FF2B5EF4-FFF2-40B4-BE49-F238E27FC236}">
                    <a16:creationId xmlns:a16="http://schemas.microsoft.com/office/drawing/2014/main" id="{D81B3143-3DB3-4414-ACFF-6D85D4603D13}"/>
                  </a:ext>
                </a:extLst>
              </p:cNvPr>
              <p:cNvSpPr txBox="1"/>
              <p:nvPr/>
            </p:nvSpPr>
            <p:spPr bwMode="auto">
              <a:xfrm>
                <a:off x="6307138" y="2571750"/>
                <a:ext cx="2860675" cy="314325"/>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正方形/長方形 18">
                <a:extLst>
                  <a:ext uri="{FF2B5EF4-FFF2-40B4-BE49-F238E27FC236}">
                    <a16:creationId xmlns:a16="http://schemas.microsoft.com/office/drawing/2014/main" id="{12419F88-B991-4D8B-BFB5-8AE050EEEA11}"/>
                  </a:ext>
                </a:extLst>
              </p:cNvPr>
              <p:cNvSpPr>
                <a:spLocks noChangeArrowheads="1"/>
              </p:cNvSpPr>
              <p:nvPr/>
            </p:nvSpPr>
            <p:spPr bwMode="auto">
              <a:xfrm>
                <a:off x="6327775" y="2620963"/>
                <a:ext cx="277177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808080">
                        <a:lumMod val="75000"/>
                      </a:srgbClr>
                    </a:solidFill>
                    <a:latin typeface="メイリオ" pitchFamily="50" charset="-128"/>
                    <a:ea typeface="メイリオ" pitchFamily="50" charset="-128"/>
                    <a:cs typeface="メイリオ" pitchFamily="50" charset="-128"/>
                  </a:rPr>
                  <a:t>；区切りで複数アドレス　</a:t>
                </a:r>
              </a:p>
            </p:txBody>
          </p:sp>
          <p:sp>
            <p:nvSpPr>
              <p:cNvPr id="63" name="テキスト ボックス 62">
                <a:extLst>
                  <a:ext uri="{FF2B5EF4-FFF2-40B4-BE49-F238E27FC236}">
                    <a16:creationId xmlns:a16="http://schemas.microsoft.com/office/drawing/2014/main" id="{9C5DBB9F-0BD7-43F7-9EF6-0D3C30BD5736}"/>
                  </a:ext>
                </a:extLst>
              </p:cNvPr>
              <p:cNvSpPr txBox="1"/>
              <p:nvPr/>
            </p:nvSpPr>
            <p:spPr bwMode="auto">
              <a:xfrm>
                <a:off x="5341938" y="2120900"/>
                <a:ext cx="965200" cy="314325"/>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宛先</a:t>
                </a:r>
              </a:p>
            </p:txBody>
          </p:sp>
          <p:sp>
            <p:nvSpPr>
              <p:cNvPr id="64" name="テキスト ボックス 63">
                <a:extLst>
                  <a:ext uri="{FF2B5EF4-FFF2-40B4-BE49-F238E27FC236}">
                    <a16:creationId xmlns:a16="http://schemas.microsoft.com/office/drawing/2014/main" id="{9A85B31B-3FCD-4073-A5EB-3035FD45B4AE}"/>
                  </a:ext>
                </a:extLst>
              </p:cNvPr>
              <p:cNvSpPr txBox="1"/>
              <p:nvPr/>
            </p:nvSpPr>
            <p:spPr bwMode="auto">
              <a:xfrm>
                <a:off x="6307138" y="2120900"/>
                <a:ext cx="2854325" cy="314325"/>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5" name="正方形/長方形 18">
                <a:extLst>
                  <a:ext uri="{FF2B5EF4-FFF2-40B4-BE49-F238E27FC236}">
                    <a16:creationId xmlns:a16="http://schemas.microsoft.com/office/drawing/2014/main" id="{0E9A1338-592F-49A0-B347-8C768F8EEABE}"/>
                  </a:ext>
                </a:extLst>
              </p:cNvPr>
              <p:cNvSpPr>
                <a:spLocks noChangeArrowheads="1"/>
              </p:cNvSpPr>
              <p:nvPr/>
            </p:nvSpPr>
            <p:spPr bwMode="auto">
              <a:xfrm>
                <a:off x="6334125" y="2170113"/>
                <a:ext cx="277177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endParaRPr lang="ja-JP" altLang="en-US" sz="800" b="1" kern="0" dirty="0">
                  <a:solidFill>
                    <a:srgbClr val="808080">
                      <a:lumMod val="75000"/>
                    </a:srgbClr>
                  </a:solidFill>
                  <a:latin typeface="メイリオ" pitchFamily="50" charset="-128"/>
                  <a:ea typeface="メイリオ" pitchFamily="50" charset="-128"/>
                  <a:cs typeface="メイリオ" pitchFamily="50" charset="-128"/>
                </a:endParaRPr>
              </a:p>
            </p:txBody>
          </p:sp>
          <p:sp>
            <p:nvSpPr>
              <p:cNvPr id="66" name="テキスト ボックス 65">
                <a:extLst>
                  <a:ext uri="{FF2B5EF4-FFF2-40B4-BE49-F238E27FC236}">
                    <a16:creationId xmlns:a16="http://schemas.microsoft.com/office/drawing/2014/main" id="{21537880-CD4E-4DA6-9522-9759CFE84CEA}"/>
                  </a:ext>
                </a:extLst>
              </p:cNvPr>
              <p:cNvSpPr txBox="1"/>
              <p:nvPr/>
            </p:nvSpPr>
            <p:spPr bwMode="auto">
              <a:xfrm>
                <a:off x="5360988" y="3533775"/>
                <a:ext cx="946150" cy="400050"/>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en-US" altLang="ja-JP"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URL</a:t>
                </a: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指定</a:t>
                </a:r>
              </a:p>
            </p:txBody>
          </p:sp>
          <p:sp>
            <p:nvSpPr>
              <p:cNvPr id="67" name="テキスト ボックス 66">
                <a:extLst>
                  <a:ext uri="{FF2B5EF4-FFF2-40B4-BE49-F238E27FC236}">
                    <a16:creationId xmlns:a16="http://schemas.microsoft.com/office/drawing/2014/main" id="{4CECCE78-EC2B-47CF-9A6F-A415254B26CE}"/>
                  </a:ext>
                </a:extLst>
              </p:cNvPr>
              <p:cNvSpPr txBox="1"/>
              <p:nvPr/>
            </p:nvSpPr>
            <p:spPr bwMode="auto">
              <a:xfrm>
                <a:off x="6307138" y="3535363"/>
                <a:ext cx="2854325" cy="40481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8" name="正方形/長方形 18">
                <a:extLst>
                  <a:ext uri="{FF2B5EF4-FFF2-40B4-BE49-F238E27FC236}">
                    <a16:creationId xmlns:a16="http://schemas.microsoft.com/office/drawing/2014/main" id="{8272AE97-8ED9-4365-BFF4-3216CBBF9AB0}"/>
                  </a:ext>
                </a:extLst>
              </p:cNvPr>
              <p:cNvSpPr>
                <a:spLocks noChangeArrowheads="1"/>
              </p:cNvSpPr>
              <p:nvPr/>
            </p:nvSpPr>
            <p:spPr bwMode="auto">
              <a:xfrm>
                <a:off x="6334125" y="3567113"/>
                <a:ext cx="2765425" cy="338137"/>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808080">
                        <a:lumMod val="75000"/>
                      </a:srgbClr>
                    </a:solidFill>
                    <a:latin typeface="メイリオ" pitchFamily="50" charset="-128"/>
                    <a:ea typeface="メイリオ" pitchFamily="50" charset="-128"/>
                    <a:cs typeface="メイリオ" pitchFamily="50" charset="-128"/>
                  </a:rPr>
                  <a:t>○指定</a:t>
                </a:r>
                <a:r>
                  <a:rPr lang="en-US" altLang="ja-JP" sz="800" b="1" kern="0" dirty="0">
                    <a:solidFill>
                      <a:srgbClr val="808080">
                        <a:lumMod val="75000"/>
                      </a:srgbClr>
                    </a:solidFill>
                    <a:latin typeface="メイリオ" pitchFamily="50" charset="-128"/>
                    <a:ea typeface="メイリオ" pitchFamily="50" charset="-128"/>
                    <a:cs typeface="メイリオ" pitchFamily="50" charset="-128"/>
                  </a:rPr>
                  <a:t>URL</a:t>
                </a:r>
                <a:r>
                  <a:rPr lang="ja-JP" altLang="en-US" sz="800" b="1" kern="0" dirty="0">
                    <a:solidFill>
                      <a:srgbClr val="808080">
                        <a:lumMod val="75000"/>
                      </a:srgbClr>
                    </a:solidFill>
                    <a:latin typeface="メイリオ" pitchFamily="50" charset="-128"/>
                    <a:ea typeface="メイリオ" pitchFamily="50" charset="-128"/>
                    <a:cs typeface="メイリオ" pitchFamily="50" charset="-128"/>
                  </a:rPr>
                  <a:t>サイトよりダウンロードする</a:t>
                </a:r>
                <a:endParaRPr lang="en-US" altLang="ja-JP" sz="800" b="1" kern="0" dirty="0">
                  <a:solidFill>
                    <a:srgbClr val="808080">
                      <a:lumMod val="75000"/>
                    </a:srgbClr>
                  </a:solidFill>
                  <a:latin typeface="メイリオ" pitchFamily="50" charset="-128"/>
                  <a:ea typeface="メイリオ" pitchFamily="50" charset="-128"/>
                  <a:cs typeface="メイリオ" pitchFamily="50" charset="-128"/>
                </a:endParaRPr>
              </a:p>
              <a:p>
                <a:pPr eaLnBrk="1" fontAlgn="auto" hangingPunct="1">
                  <a:spcBef>
                    <a:spcPts val="0"/>
                  </a:spcBef>
                  <a:spcAft>
                    <a:spcPts val="0"/>
                  </a:spcAft>
                  <a:defRPr/>
                </a:pPr>
                <a:r>
                  <a:rPr lang="ja-JP" altLang="en-US" sz="800" b="1" kern="0" dirty="0">
                    <a:solidFill>
                      <a:srgbClr val="808080">
                        <a:lumMod val="75000"/>
                      </a:srgbClr>
                    </a:solidFill>
                    <a:latin typeface="メイリオ" pitchFamily="50" charset="-128"/>
                    <a:ea typeface="メイリオ" pitchFamily="50" charset="-128"/>
                    <a:cs typeface="メイリオ" pitchFamily="50" charset="-128"/>
                  </a:rPr>
                  <a:t>○</a:t>
                </a:r>
                <a:r>
                  <a:rPr lang="en-US" altLang="ja-JP" sz="800" b="1" kern="0" dirty="0">
                    <a:solidFill>
                      <a:srgbClr val="808080">
                        <a:lumMod val="75000"/>
                      </a:srgbClr>
                    </a:solidFill>
                    <a:latin typeface="メイリオ" pitchFamily="50" charset="-128"/>
                    <a:ea typeface="メイリオ" pitchFamily="50" charset="-128"/>
                    <a:cs typeface="メイリオ" pitchFamily="50" charset="-128"/>
                  </a:rPr>
                  <a:t>3MB</a:t>
                </a:r>
                <a:r>
                  <a:rPr lang="ja-JP" altLang="en-US" sz="800" b="1" kern="0" dirty="0">
                    <a:solidFill>
                      <a:srgbClr val="808080">
                        <a:lumMod val="75000"/>
                      </a:srgbClr>
                    </a:solidFill>
                    <a:latin typeface="メイリオ" pitchFamily="50" charset="-128"/>
                    <a:ea typeface="メイリオ" pitchFamily="50" charset="-128"/>
                    <a:cs typeface="メイリオ" pitchFamily="50" charset="-128"/>
                  </a:rPr>
                  <a:t>以下のファイルはメールに添付する</a:t>
                </a:r>
              </a:p>
            </p:txBody>
          </p:sp>
          <p:sp>
            <p:nvSpPr>
              <p:cNvPr id="69" name="テキスト ボックス 68">
                <a:extLst>
                  <a:ext uri="{FF2B5EF4-FFF2-40B4-BE49-F238E27FC236}">
                    <a16:creationId xmlns:a16="http://schemas.microsoft.com/office/drawing/2014/main" id="{47C50263-A34E-42B3-9C96-B5A63859CA80}"/>
                  </a:ext>
                </a:extLst>
              </p:cNvPr>
              <p:cNvSpPr txBox="1"/>
              <p:nvPr/>
            </p:nvSpPr>
            <p:spPr bwMode="auto">
              <a:xfrm>
                <a:off x="5360988" y="3989388"/>
                <a:ext cx="946150" cy="319087"/>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ファイル先頭文字</a:t>
                </a:r>
              </a:p>
            </p:txBody>
          </p:sp>
          <p:sp>
            <p:nvSpPr>
              <p:cNvPr id="70" name="テキスト ボックス 69">
                <a:extLst>
                  <a:ext uri="{FF2B5EF4-FFF2-40B4-BE49-F238E27FC236}">
                    <a16:creationId xmlns:a16="http://schemas.microsoft.com/office/drawing/2014/main" id="{24806840-3C24-44EB-9783-F73B8C7CC5AF}"/>
                  </a:ext>
                </a:extLst>
              </p:cNvPr>
              <p:cNvSpPr txBox="1"/>
              <p:nvPr/>
            </p:nvSpPr>
            <p:spPr bwMode="auto">
              <a:xfrm>
                <a:off x="6307138" y="3989388"/>
                <a:ext cx="2854325" cy="319087"/>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 name="正方形/長方形 18">
                <a:extLst>
                  <a:ext uri="{FF2B5EF4-FFF2-40B4-BE49-F238E27FC236}">
                    <a16:creationId xmlns:a16="http://schemas.microsoft.com/office/drawing/2014/main" id="{847BCC90-28D8-4934-80AA-52B1EF11BDAA}"/>
                  </a:ext>
                </a:extLst>
              </p:cNvPr>
              <p:cNvSpPr>
                <a:spLocks noChangeArrowheads="1"/>
              </p:cNvSpPr>
              <p:nvPr/>
            </p:nvSpPr>
            <p:spPr bwMode="auto">
              <a:xfrm>
                <a:off x="6340475" y="4044950"/>
                <a:ext cx="275907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endParaRPr lang="ja-JP" altLang="en-US" sz="800" b="1" kern="0" dirty="0">
                  <a:solidFill>
                    <a:srgbClr val="808080">
                      <a:lumMod val="75000"/>
                    </a:srgbClr>
                  </a:solidFill>
                  <a:latin typeface="メイリオ" pitchFamily="50" charset="-128"/>
                  <a:ea typeface="メイリオ" pitchFamily="50" charset="-128"/>
                  <a:cs typeface="メイリオ" pitchFamily="50" charset="-128"/>
                </a:endParaRPr>
              </a:p>
            </p:txBody>
          </p:sp>
          <p:sp>
            <p:nvSpPr>
              <p:cNvPr id="72" name="テキスト ボックス 3">
                <a:extLst>
                  <a:ext uri="{FF2B5EF4-FFF2-40B4-BE49-F238E27FC236}">
                    <a16:creationId xmlns:a16="http://schemas.microsoft.com/office/drawing/2014/main" id="{3B35D189-B925-4087-AFFC-554B10841FE8}"/>
                  </a:ext>
                </a:extLst>
              </p:cNvPr>
              <p:cNvSpPr txBox="1">
                <a:spLocks noChangeArrowheads="1"/>
              </p:cNvSpPr>
              <p:nvPr/>
            </p:nvSpPr>
            <p:spPr bwMode="auto">
              <a:xfrm>
                <a:off x="6340475" y="4051300"/>
                <a:ext cx="16573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a:solidFill>
                      <a:srgbClr val="000000"/>
                    </a:solidFill>
                    <a:latin typeface="Meiryo UI" pitchFamily="50" charset="-128"/>
                    <a:ea typeface="Meiryo UI" pitchFamily="50" charset="-128"/>
                    <a:cs typeface="Meiryo UI" pitchFamily="50" charset="-128"/>
                  </a:rPr>
                  <a:t>見積書</a:t>
                </a:r>
                <a:r>
                  <a:rPr lang="en-US" altLang="ja-JP" sz="800" kern="0">
                    <a:solidFill>
                      <a:srgbClr val="000000"/>
                    </a:solidFill>
                    <a:latin typeface="Meiryo UI" pitchFamily="50" charset="-128"/>
                    <a:ea typeface="Meiryo UI" pitchFamily="50" charset="-128"/>
                    <a:cs typeface="Meiryo UI" pitchFamily="50" charset="-128"/>
                  </a:rPr>
                  <a:t>, </a:t>
                </a:r>
                <a:r>
                  <a:rPr lang="ja-JP" altLang="en-US" sz="800" kern="0">
                    <a:solidFill>
                      <a:srgbClr val="000000"/>
                    </a:solidFill>
                    <a:latin typeface="Meiryo UI" pitchFamily="50" charset="-128"/>
                    <a:ea typeface="Meiryo UI" pitchFamily="50" charset="-128"/>
                    <a:cs typeface="Meiryo UI" pitchFamily="50" charset="-128"/>
                  </a:rPr>
                  <a:t>検収書</a:t>
                </a:r>
                <a:r>
                  <a:rPr lang="en-US" altLang="ja-JP" sz="800" kern="0">
                    <a:solidFill>
                      <a:srgbClr val="000000"/>
                    </a:solidFill>
                    <a:latin typeface="Meiryo UI" pitchFamily="50" charset="-128"/>
                    <a:ea typeface="Meiryo UI" pitchFamily="50" charset="-128"/>
                    <a:cs typeface="Meiryo UI" pitchFamily="50" charset="-128"/>
                  </a:rPr>
                  <a:t>,</a:t>
                </a:r>
                <a:r>
                  <a:rPr lang="ja-JP" altLang="en-US" sz="800" kern="0">
                    <a:solidFill>
                      <a:srgbClr val="000000"/>
                    </a:solidFill>
                    <a:latin typeface="Meiryo UI" pitchFamily="50" charset="-128"/>
                    <a:ea typeface="Meiryo UI" pitchFamily="50" charset="-128"/>
                    <a:cs typeface="Meiryo UI" pitchFamily="50" charset="-128"/>
                  </a:rPr>
                  <a:t>　</a:t>
                </a:r>
              </a:p>
            </p:txBody>
          </p:sp>
          <p:sp>
            <p:nvSpPr>
              <p:cNvPr id="73" name="角丸四角形 26">
                <a:extLst>
                  <a:ext uri="{FF2B5EF4-FFF2-40B4-BE49-F238E27FC236}">
                    <a16:creationId xmlns:a16="http://schemas.microsoft.com/office/drawing/2014/main" id="{2075ECC3-BB0F-45B7-95ED-803B142D5434}"/>
                  </a:ext>
                </a:extLst>
              </p:cNvPr>
              <p:cNvSpPr>
                <a:spLocks noChangeArrowheads="1"/>
              </p:cNvSpPr>
              <p:nvPr/>
            </p:nvSpPr>
            <p:spPr bwMode="auto">
              <a:xfrm>
                <a:off x="8191500" y="4367213"/>
                <a:ext cx="608013" cy="215900"/>
              </a:xfrm>
              <a:prstGeom prst="roundRect">
                <a:avLst>
                  <a:gd name="adj" fmla="val 22801"/>
                </a:avLst>
              </a:prstGeom>
              <a:gradFill rotWithShape="1">
                <a:gsLst>
                  <a:gs pos="0">
                    <a:srgbClr val="BFBFBF"/>
                  </a:gs>
                  <a:gs pos="100000">
                    <a:srgbClr val="999999"/>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保　存</a:t>
                </a:r>
                <a:endParaRPr lang="ja-JP" altLang="ja-JP" sz="800" kern="0">
                  <a:solidFill>
                    <a:srgbClr val="000000"/>
                  </a:solidFill>
                  <a:latin typeface="メイリオ" pitchFamily="50" charset="-128"/>
                  <a:ea typeface="メイリオ" pitchFamily="50" charset="-128"/>
                  <a:cs typeface="メイリオ" pitchFamily="50" charset="-128"/>
                </a:endParaRPr>
              </a:p>
            </p:txBody>
          </p:sp>
          <p:sp>
            <p:nvSpPr>
              <p:cNvPr id="74" name="角丸四角形 26">
                <a:extLst>
                  <a:ext uri="{FF2B5EF4-FFF2-40B4-BE49-F238E27FC236}">
                    <a16:creationId xmlns:a16="http://schemas.microsoft.com/office/drawing/2014/main" id="{685FD685-670D-4A33-84C8-E7138C6D4660}"/>
                  </a:ext>
                </a:extLst>
              </p:cNvPr>
              <p:cNvSpPr>
                <a:spLocks noChangeArrowheads="1"/>
              </p:cNvSpPr>
              <p:nvPr/>
            </p:nvSpPr>
            <p:spPr bwMode="auto">
              <a:xfrm>
                <a:off x="8951913" y="4367213"/>
                <a:ext cx="608012" cy="215900"/>
              </a:xfrm>
              <a:prstGeom prst="roundRect">
                <a:avLst>
                  <a:gd name="adj" fmla="val 22801"/>
                </a:avLst>
              </a:prstGeom>
              <a:gradFill rotWithShape="1">
                <a:gsLst>
                  <a:gs pos="0">
                    <a:srgbClr val="BFBFBF"/>
                  </a:gs>
                  <a:gs pos="100000">
                    <a:srgbClr val="999999"/>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キャンセル</a:t>
                </a:r>
                <a:endParaRPr lang="ja-JP" altLang="ja-JP" sz="800" kern="0">
                  <a:solidFill>
                    <a:srgbClr val="000000"/>
                  </a:solidFill>
                  <a:latin typeface="メイリオ" pitchFamily="50" charset="-128"/>
                  <a:ea typeface="メイリオ" pitchFamily="50" charset="-128"/>
                  <a:cs typeface="メイリオ" pitchFamily="50" charset="-128"/>
                </a:endParaRPr>
              </a:p>
            </p:txBody>
          </p:sp>
          <p:sp>
            <p:nvSpPr>
              <p:cNvPr id="75" name="角丸四角形 5">
                <a:extLst>
                  <a:ext uri="{FF2B5EF4-FFF2-40B4-BE49-F238E27FC236}">
                    <a16:creationId xmlns:a16="http://schemas.microsoft.com/office/drawing/2014/main" id="{D2C2A88B-CD60-466B-9AA5-ADCCA42D1DF8}"/>
                  </a:ext>
                </a:extLst>
              </p:cNvPr>
              <p:cNvSpPr>
                <a:spLocks noChangeArrowheads="1"/>
              </p:cNvSpPr>
              <p:nvPr/>
            </p:nvSpPr>
            <p:spPr bwMode="auto">
              <a:xfrm>
                <a:off x="5018088" y="1803400"/>
                <a:ext cx="4624387" cy="231775"/>
              </a:xfrm>
              <a:prstGeom prst="roundRect">
                <a:avLst>
                  <a:gd name="adj" fmla="val 4153"/>
                </a:avLst>
              </a:prstGeom>
              <a:solidFill>
                <a:srgbClr val="92CDDC"/>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　　　メールへ送信</a:t>
                </a:r>
                <a:endParaRPr lang="ja-JP" altLang="ja-JP" sz="800" kern="0">
                  <a:solidFill>
                    <a:srgbClr val="000000"/>
                  </a:solidFill>
                  <a:latin typeface="メイリオ" pitchFamily="50" charset="-128"/>
                  <a:ea typeface="メイリオ" pitchFamily="50" charset="-128"/>
                  <a:cs typeface="メイリオ" pitchFamily="50" charset="-128"/>
                </a:endParaRPr>
              </a:p>
            </p:txBody>
          </p:sp>
          <p:sp>
            <p:nvSpPr>
              <p:cNvPr id="76" name="テキスト ボックス 3">
                <a:extLst>
                  <a:ext uri="{FF2B5EF4-FFF2-40B4-BE49-F238E27FC236}">
                    <a16:creationId xmlns:a16="http://schemas.microsoft.com/office/drawing/2014/main" id="{C7BE38CA-C8D5-456B-872C-628838CC5B95}"/>
                  </a:ext>
                </a:extLst>
              </p:cNvPr>
              <p:cNvSpPr txBox="1">
                <a:spLocks noChangeArrowheads="1"/>
              </p:cNvSpPr>
              <p:nvPr/>
            </p:nvSpPr>
            <p:spPr bwMode="auto">
              <a:xfrm>
                <a:off x="5043488" y="1587500"/>
                <a:ext cx="29543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a:solidFill>
                      <a:srgbClr val="000000"/>
                    </a:solidFill>
                    <a:latin typeface="Meiryo UI" pitchFamily="50" charset="-128"/>
                    <a:ea typeface="Meiryo UI" pitchFamily="50" charset="-128"/>
                    <a:cs typeface="Meiryo UI" pitchFamily="50" charset="-128"/>
                  </a:rPr>
                  <a:t>ユーザー名：　伊藤　博文　</a:t>
                </a:r>
              </a:p>
            </p:txBody>
          </p:sp>
          <p:sp>
            <p:nvSpPr>
              <p:cNvPr id="77" name="テキスト ボックス 76">
                <a:extLst>
                  <a:ext uri="{FF2B5EF4-FFF2-40B4-BE49-F238E27FC236}">
                    <a16:creationId xmlns:a16="http://schemas.microsoft.com/office/drawing/2014/main" id="{C8A2F084-1054-411D-BB88-1B7104AE8A5F}"/>
                  </a:ext>
                </a:extLst>
              </p:cNvPr>
              <p:cNvSpPr txBox="1"/>
              <p:nvPr/>
            </p:nvSpPr>
            <p:spPr bwMode="auto">
              <a:xfrm>
                <a:off x="5486400" y="2924175"/>
                <a:ext cx="887413" cy="265113"/>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宛先名</a:t>
                </a:r>
              </a:p>
            </p:txBody>
          </p:sp>
          <p:sp>
            <p:nvSpPr>
              <p:cNvPr id="78" name="テキスト ボックス 77">
                <a:extLst>
                  <a:ext uri="{FF2B5EF4-FFF2-40B4-BE49-F238E27FC236}">
                    <a16:creationId xmlns:a16="http://schemas.microsoft.com/office/drawing/2014/main" id="{78224C2D-CB88-430B-AD09-B4C768F90D0A}"/>
                  </a:ext>
                </a:extLst>
              </p:cNvPr>
              <p:cNvSpPr txBox="1"/>
              <p:nvPr/>
            </p:nvSpPr>
            <p:spPr bwMode="auto">
              <a:xfrm>
                <a:off x="6375400" y="2930525"/>
                <a:ext cx="1244600" cy="265113"/>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9" name="正方形/長方形 18">
                <a:extLst>
                  <a:ext uri="{FF2B5EF4-FFF2-40B4-BE49-F238E27FC236}">
                    <a16:creationId xmlns:a16="http://schemas.microsoft.com/office/drawing/2014/main" id="{CC85FA1C-E47A-454B-A230-4BC42BE871CA}"/>
                  </a:ext>
                </a:extLst>
              </p:cNvPr>
              <p:cNvSpPr>
                <a:spLocks noChangeArrowheads="1"/>
              </p:cNvSpPr>
              <p:nvPr/>
            </p:nvSpPr>
            <p:spPr bwMode="auto">
              <a:xfrm>
                <a:off x="6408738" y="2960688"/>
                <a:ext cx="1200150"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808080">
                        <a:lumMod val="75000"/>
                      </a:srgbClr>
                    </a:solidFill>
                    <a:latin typeface="メイリオ" pitchFamily="50" charset="-128"/>
                    <a:ea typeface="メイリオ" pitchFamily="50" charset="-128"/>
                    <a:cs typeface="メイリオ" pitchFamily="50" charset="-128"/>
                  </a:rPr>
                  <a:t>省略可</a:t>
                </a:r>
              </a:p>
            </p:txBody>
          </p:sp>
          <p:sp>
            <p:nvSpPr>
              <p:cNvPr id="80" name="テキスト ボックス 79">
                <a:extLst>
                  <a:ext uri="{FF2B5EF4-FFF2-40B4-BE49-F238E27FC236}">
                    <a16:creationId xmlns:a16="http://schemas.microsoft.com/office/drawing/2014/main" id="{E669C2DF-7B06-4662-864B-81F5857269EF}"/>
                  </a:ext>
                </a:extLst>
              </p:cNvPr>
              <p:cNvSpPr txBox="1"/>
              <p:nvPr/>
            </p:nvSpPr>
            <p:spPr bwMode="auto">
              <a:xfrm>
                <a:off x="5492750" y="3222625"/>
                <a:ext cx="887413" cy="265113"/>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送信者名</a:t>
                </a:r>
              </a:p>
            </p:txBody>
          </p:sp>
          <p:sp>
            <p:nvSpPr>
              <p:cNvPr id="81" name="テキスト ボックス 80">
                <a:extLst>
                  <a:ext uri="{FF2B5EF4-FFF2-40B4-BE49-F238E27FC236}">
                    <a16:creationId xmlns:a16="http://schemas.microsoft.com/office/drawing/2014/main" id="{6121F5F8-1B96-4F96-8928-D31945FB3D3C}"/>
                  </a:ext>
                </a:extLst>
              </p:cNvPr>
              <p:cNvSpPr txBox="1"/>
              <p:nvPr/>
            </p:nvSpPr>
            <p:spPr bwMode="auto">
              <a:xfrm>
                <a:off x="6381750" y="3228975"/>
                <a:ext cx="1244600" cy="265113"/>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2" name="正方形/長方形 18">
                <a:extLst>
                  <a:ext uri="{FF2B5EF4-FFF2-40B4-BE49-F238E27FC236}">
                    <a16:creationId xmlns:a16="http://schemas.microsoft.com/office/drawing/2014/main" id="{361DD17B-DC50-420B-9F68-DA51B7131071}"/>
                  </a:ext>
                </a:extLst>
              </p:cNvPr>
              <p:cNvSpPr>
                <a:spLocks noChangeArrowheads="1"/>
              </p:cNvSpPr>
              <p:nvPr/>
            </p:nvSpPr>
            <p:spPr bwMode="auto">
              <a:xfrm>
                <a:off x="6415088" y="3259138"/>
                <a:ext cx="1200150"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808080">
                        <a:lumMod val="75000"/>
                      </a:srgbClr>
                    </a:solidFill>
                    <a:latin typeface="メイリオ" pitchFamily="50" charset="-128"/>
                    <a:ea typeface="メイリオ" pitchFamily="50" charset="-128"/>
                    <a:cs typeface="メイリオ" pitchFamily="50" charset="-128"/>
                  </a:rPr>
                  <a:t>省略可</a:t>
                </a:r>
              </a:p>
            </p:txBody>
          </p:sp>
          <p:sp>
            <p:nvSpPr>
              <p:cNvPr id="83" name="左中かっこ 4">
                <a:extLst>
                  <a:ext uri="{FF2B5EF4-FFF2-40B4-BE49-F238E27FC236}">
                    <a16:creationId xmlns:a16="http://schemas.microsoft.com/office/drawing/2014/main" id="{EDD5AC2C-CFDD-4669-9794-6CA7ADDDEBC3}"/>
                  </a:ext>
                </a:extLst>
              </p:cNvPr>
              <p:cNvSpPr>
                <a:spLocks/>
              </p:cNvSpPr>
              <p:nvPr/>
            </p:nvSpPr>
            <p:spPr bwMode="auto">
              <a:xfrm>
                <a:off x="5341938" y="2930525"/>
                <a:ext cx="139700" cy="563563"/>
              </a:xfrm>
              <a:prstGeom prst="leftBrace">
                <a:avLst>
                  <a:gd name="adj1" fmla="val 8330"/>
                  <a:gd name="adj2" fmla="val 50000"/>
                </a:avLst>
              </a:prstGeom>
              <a:noFill/>
              <a:ln w="38100" algn="ctr">
                <a:solidFill>
                  <a:schemeClr val="accent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endParaRPr lang="ja-JP" altLang="en-US" sz="2400" b="1" kern="0">
                  <a:solidFill>
                    <a:srgbClr val="000000"/>
                  </a:solidFill>
                  <a:latin typeface="Times New Roman" pitchFamily="18" charset="0"/>
                </a:endParaRPr>
              </a:p>
            </p:txBody>
          </p:sp>
        </p:grpSp>
        <p:grpSp>
          <p:nvGrpSpPr>
            <p:cNvPr id="9" name="グループ化 113">
              <a:extLst>
                <a:ext uri="{FF2B5EF4-FFF2-40B4-BE49-F238E27FC236}">
                  <a16:creationId xmlns:a16="http://schemas.microsoft.com/office/drawing/2014/main" id="{BFF17754-F60D-437E-9E0C-591063667F79}"/>
                </a:ext>
              </a:extLst>
            </p:cNvPr>
            <p:cNvGrpSpPr>
              <a:grpSpLocks/>
            </p:cNvGrpSpPr>
            <p:nvPr/>
          </p:nvGrpSpPr>
          <p:grpSpPr bwMode="auto">
            <a:xfrm>
              <a:off x="100013" y="1287463"/>
              <a:ext cx="4806950" cy="3562350"/>
              <a:chOff x="100013" y="1287463"/>
              <a:chExt cx="4806950" cy="3562350"/>
            </a:xfrm>
          </p:grpSpPr>
          <p:sp>
            <p:nvSpPr>
              <p:cNvPr id="18" name="角丸四角形 125">
                <a:extLst>
                  <a:ext uri="{FF2B5EF4-FFF2-40B4-BE49-F238E27FC236}">
                    <a16:creationId xmlns:a16="http://schemas.microsoft.com/office/drawing/2014/main" id="{7D3D7264-CE4E-4E9C-891A-F02EDB6499DB}"/>
                  </a:ext>
                </a:extLst>
              </p:cNvPr>
              <p:cNvSpPr/>
              <p:nvPr/>
            </p:nvSpPr>
            <p:spPr bwMode="auto">
              <a:xfrm>
                <a:off x="100013" y="1287463"/>
                <a:ext cx="4803775" cy="3562350"/>
              </a:xfrm>
              <a:prstGeom prst="roundRect">
                <a:avLst>
                  <a:gd name="adj" fmla="val 0"/>
                </a:avLst>
              </a:prstGeom>
              <a:solidFill>
                <a:srgbClr val="AAE2CA">
                  <a:lumMod val="20000"/>
                  <a:lumOff val="80000"/>
                </a:srgbClr>
              </a:solidFill>
              <a:ln w="9525" cap="flat" cmpd="sng" algn="ctr">
                <a:solidFill>
                  <a:srgbClr val="FFFFFF">
                    <a:lumMod val="50000"/>
                  </a:srgbClr>
                </a:solidFill>
                <a:prstDash val="solid"/>
                <a:round/>
                <a:headEnd type="none" w="med" len="med"/>
                <a:tailEnd type="none" w="med" len="med"/>
              </a:ln>
              <a:effectLst/>
            </p:spPr>
            <p:txBody>
              <a:bodyPr/>
              <a:lstStyle/>
              <a:p>
                <a:pPr algn="ctr" eaLnBrk="1" fontAlgn="auto" hangingPunct="1">
                  <a:spcBef>
                    <a:spcPts val="0"/>
                  </a:spcBef>
                  <a:spcAft>
                    <a:spcPts val="0"/>
                  </a:spcAft>
                  <a:defRPr/>
                </a:pPr>
                <a:endParaRPr kumimoji="0" lang="ja-JP" altLang="en-US" sz="2400" b="1" kern="0">
                  <a:solidFill>
                    <a:srgbClr val="000000"/>
                  </a:solidFill>
                  <a:latin typeface="Times New Roman" pitchFamily="18" charset="0"/>
                </a:endParaRPr>
              </a:p>
            </p:txBody>
          </p:sp>
          <p:sp>
            <p:nvSpPr>
              <p:cNvPr id="19" name="テキスト ボックス 3">
                <a:extLst>
                  <a:ext uri="{FF2B5EF4-FFF2-40B4-BE49-F238E27FC236}">
                    <a16:creationId xmlns:a16="http://schemas.microsoft.com/office/drawing/2014/main" id="{97876D5A-3E1C-4AF7-85E4-953F3C9593AC}"/>
                  </a:ext>
                </a:extLst>
              </p:cNvPr>
              <p:cNvSpPr txBox="1">
                <a:spLocks noChangeArrowheads="1"/>
              </p:cNvSpPr>
              <p:nvPr/>
            </p:nvSpPr>
            <p:spPr bwMode="auto">
              <a:xfrm>
                <a:off x="207963" y="2546350"/>
                <a:ext cx="2222500" cy="2109788"/>
              </a:xfrm>
              <a:prstGeom prst="rect">
                <a:avLst/>
              </a:prstGeom>
              <a:solidFill>
                <a:srgbClr val="FFFFFF"/>
              </a:solidFill>
              <a:ln w="9525">
                <a:solidFill>
                  <a:srgbClr val="000000"/>
                </a:solidFill>
                <a:miter lim="800000"/>
                <a:headEnd/>
                <a:tailEnd/>
              </a:ln>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a:solidFill>
                      <a:srgbClr val="000000"/>
                    </a:solidFill>
                    <a:latin typeface="Meiryo UI" pitchFamily="50" charset="-128"/>
                    <a:ea typeface="Meiryo UI" pitchFamily="50" charset="-128"/>
                    <a:cs typeface="Meiryo UI" pitchFamily="50" charset="-128"/>
                  </a:rPr>
                  <a:t>接続情報</a:t>
                </a:r>
              </a:p>
            </p:txBody>
          </p:sp>
          <p:sp>
            <p:nvSpPr>
              <p:cNvPr id="20" name="正方形/長方形 19">
                <a:extLst>
                  <a:ext uri="{FF2B5EF4-FFF2-40B4-BE49-F238E27FC236}">
                    <a16:creationId xmlns:a16="http://schemas.microsoft.com/office/drawing/2014/main" id="{1EDF6BCD-4328-42E4-850F-02DD5CCF9014}"/>
                  </a:ext>
                </a:extLst>
              </p:cNvPr>
              <p:cNvSpPr/>
              <p:nvPr/>
            </p:nvSpPr>
            <p:spPr bwMode="auto">
              <a:xfrm>
                <a:off x="103188" y="1296988"/>
                <a:ext cx="4803775" cy="255587"/>
              </a:xfrm>
              <a:prstGeom prst="rect">
                <a:avLst/>
              </a:prstGeom>
              <a:solidFill>
                <a:srgbClr val="2D2DB9">
                  <a:lumMod val="75000"/>
                </a:srgbClr>
              </a:solidFill>
              <a:ln w="9525" cap="flat" cmpd="sng" algn="ctr">
                <a:solidFill>
                  <a:srgbClr val="000000"/>
                </a:solidFill>
                <a:prstDash val="solid"/>
                <a:round/>
                <a:headEnd type="none" w="med" len="med"/>
                <a:tailEnd type="none" w="med" len="med"/>
              </a:ln>
              <a:effectLst/>
            </p:spPr>
            <p:txBody>
              <a:bodyPr wrap="none" anchor="ctr"/>
              <a:lstStyle/>
              <a:p>
                <a:pPr eaLnBrk="1" fontAlgn="auto" hangingPunct="1">
                  <a:spcBef>
                    <a:spcPts val="0"/>
                  </a:spcBef>
                  <a:spcAft>
                    <a:spcPts val="0"/>
                  </a:spcAft>
                  <a:buFont typeface="Wingdings" panose="05000000000000000000" pitchFamily="2" charset="2"/>
                  <a:buNone/>
                  <a:defRPr/>
                </a:pPr>
                <a:r>
                  <a:rPr kumimoji="0" lang="en-US" altLang="ja-JP" sz="1050" b="1" i="1" kern="0" dirty="0" err="1">
                    <a:solidFill>
                      <a:srgbClr val="FFFFFF"/>
                    </a:solidFill>
                    <a:latin typeface="メイリオ" pitchFamily="50" charset="-128"/>
                    <a:ea typeface="メイリオ" pitchFamily="50" charset="-128"/>
                    <a:cs typeface="メイリオ" pitchFamily="50" charset="-128"/>
                  </a:rPr>
                  <a:t>SmartSESAME</a:t>
                </a:r>
                <a:r>
                  <a:rPr kumimoji="0" lang="en-US" altLang="ja-JP" sz="1050" b="1" i="1" kern="0" dirty="0">
                    <a:solidFill>
                      <a:srgbClr val="FFFFFF"/>
                    </a:solidFill>
                    <a:latin typeface="メイリオ" pitchFamily="50" charset="-128"/>
                    <a:ea typeface="メイリオ" pitchFamily="50" charset="-128"/>
                    <a:cs typeface="メイリオ" pitchFamily="50" charset="-128"/>
                  </a:rPr>
                  <a:t> </a:t>
                </a:r>
                <a:r>
                  <a:rPr kumimoji="0" lang="en-US" altLang="ja-JP" sz="1050" b="1" kern="0" dirty="0" err="1">
                    <a:solidFill>
                      <a:srgbClr val="FFFFFF"/>
                    </a:solidFill>
                    <a:latin typeface="メイリオ" pitchFamily="50" charset="-128"/>
                    <a:ea typeface="メイリオ" pitchFamily="50" charset="-128"/>
                    <a:cs typeface="メイリオ" pitchFamily="50" charset="-128"/>
                  </a:rPr>
                  <a:t>MultiScan</a:t>
                </a:r>
                <a:r>
                  <a:rPr kumimoji="0" lang="en-US" altLang="ja-JP" sz="1050" b="1" kern="0" dirty="0">
                    <a:solidFill>
                      <a:srgbClr val="FFFFFF"/>
                    </a:solidFill>
                    <a:latin typeface="メイリオ" pitchFamily="50" charset="-128"/>
                    <a:ea typeface="メイリオ" pitchFamily="50" charset="-128"/>
                    <a:cs typeface="メイリオ" pitchFamily="50" charset="-128"/>
                  </a:rPr>
                  <a:t>!</a:t>
                </a:r>
                <a:r>
                  <a:rPr kumimoji="0" lang="ja-JP" altLang="en-US" sz="1050" b="1" kern="0" dirty="0">
                    <a:solidFill>
                      <a:srgbClr val="FFFFFF"/>
                    </a:solidFill>
                    <a:latin typeface="メイリオ" pitchFamily="50" charset="-128"/>
                    <a:ea typeface="メイリオ" pitchFamily="50" charset="-128"/>
                    <a:cs typeface="メイリオ" pitchFamily="50" charset="-128"/>
                  </a:rPr>
                  <a:t>　</a:t>
                </a:r>
                <a:endParaRPr kumimoji="0" lang="ja-JP" altLang="en-US" sz="1050" b="1" kern="0" dirty="0">
                  <a:solidFill>
                    <a:srgbClr val="FFFFFF"/>
                  </a:solidFill>
                  <a:latin typeface="Times New Roman" pitchFamily="18" charset="0"/>
                </a:endParaRPr>
              </a:p>
            </p:txBody>
          </p:sp>
          <p:sp>
            <p:nvSpPr>
              <p:cNvPr id="21" name="角丸四角形 5">
                <a:extLst>
                  <a:ext uri="{FF2B5EF4-FFF2-40B4-BE49-F238E27FC236}">
                    <a16:creationId xmlns:a16="http://schemas.microsoft.com/office/drawing/2014/main" id="{A8247EA6-5CB4-48D5-9961-F2EF5B603F03}"/>
                  </a:ext>
                </a:extLst>
              </p:cNvPr>
              <p:cNvSpPr>
                <a:spLocks noChangeArrowheads="1"/>
              </p:cNvSpPr>
              <p:nvPr/>
            </p:nvSpPr>
            <p:spPr bwMode="auto">
              <a:xfrm>
                <a:off x="180975" y="1803400"/>
                <a:ext cx="4625975" cy="231775"/>
              </a:xfrm>
              <a:prstGeom prst="roundRect">
                <a:avLst>
                  <a:gd name="adj" fmla="val 4153"/>
                </a:avLst>
              </a:prstGeom>
              <a:solidFill>
                <a:srgbClr val="92CDDC"/>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　　　フォルダーへ送信</a:t>
                </a:r>
                <a:endParaRPr lang="ja-JP" altLang="ja-JP" sz="800" kern="0">
                  <a:solidFill>
                    <a:srgbClr val="000000"/>
                  </a:solidFill>
                  <a:latin typeface="メイリオ" pitchFamily="50" charset="-128"/>
                  <a:ea typeface="メイリオ" pitchFamily="50" charset="-128"/>
                  <a:cs typeface="メイリオ" pitchFamily="50" charset="-128"/>
                </a:endParaRPr>
              </a:p>
            </p:txBody>
          </p:sp>
          <p:sp>
            <p:nvSpPr>
              <p:cNvPr id="22" name="角丸四角形 26">
                <a:extLst>
                  <a:ext uri="{FF2B5EF4-FFF2-40B4-BE49-F238E27FC236}">
                    <a16:creationId xmlns:a16="http://schemas.microsoft.com/office/drawing/2014/main" id="{2950DAC4-4709-4723-8C3B-F83E4C277126}"/>
                  </a:ext>
                </a:extLst>
              </p:cNvPr>
              <p:cNvSpPr>
                <a:spLocks noChangeArrowheads="1"/>
              </p:cNvSpPr>
              <p:nvPr/>
            </p:nvSpPr>
            <p:spPr bwMode="auto">
              <a:xfrm>
                <a:off x="3309938" y="4367213"/>
                <a:ext cx="608012" cy="215900"/>
              </a:xfrm>
              <a:prstGeom prst="roundRect">
                <a:avLst>
                  <a:gd name="adj" fmla="val 22801"/>
                </a:avLst>
              </a:prstGeom>
              <a:gradFill rotWithShape="1">
                <a:gsLst>
                  <a:gs pos="0">
                    <a:srgbClr val="BFBFBF"/>
                  </a:gs>
                  <a:gs pos="100000">
                    <a:srgbClr val="999999"/>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保　存</a:t>
                </a:r>
                <a:endParaRPr lang="ja-JP" altLang="ja-JP" sz="800" kern="0">
                  <a:solidFill>
                    <a:srgbClr val="000000"/>
                  </a:solidFill>
                  <a:latin typeface="メイリオ" pitchFamily="50" charset="-128"/>
                  <a:ea typeface="メイリオ" pitchFamily="50" charset="-128"/>
                  <a:cs typeface="メイリオ" pitchFamily="50" charset="-128"/>
                </a:endParaRPr>
              </a:p>
            </p:txBody>
          </p:sp>
          <p:sp>
            <p:nvSpPr>
              <p:cNvPr id="23" name="角丸四角形 26">
                <a:extLst>
                  <a:ext uri="{FF2B5EF4-FFF2-40B4-BE49-F238E27FC236}">
                    <a16:creationId xmlns:a16="http://schemas.microsoft.com/office/drawing/2014/main" id="{84AD0C3E-2A6A-42C9-8F9E-0602994DEF94}"/>
                  </a:ext>
                </a:extLst>
              </p:cNvPr>
              <p:cNvSpPr>
                <a:spLocks noChangeArrowheads="1"/>
              </p:cNvSpPr>
              <p:nvPr/>
            </p:nvSpPr>
            <p:spPr bwMode="auto">
              <a:xfrm>
                <a:off x="1685925" y="4340225"/>
                <a:ext cx="676275" cy="215900"/>
              </a:xfrm>
              <a:prstGeom prst="roundRect">
                <a:avLst>
                  <a:gd name="adj" fmla="val 22801"/>
                </a:avLst>
              </a:prstGeom>
              <a:gradFill rotWithShape="1">
                <a:gsLst>
                  <a:gs pos="0">
                    <a:srgbClr val="BFBFBF"/>
                  </a:gs>
                  <a:gs pos="100000">
                    <a:srgbClr val="999999"/>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変　更</a:t>
                </a:r>
                <a:endParaRPr lang="ja-JP" altLang="ja-JP" sz="800" kern="0">
                  <a:solidFill>
                    <a:srgbClr val="000000"/>
                  </a:solidFill>
                  <a:latin typeface="メイリオ" pitchFamily="50" charset="-128"/>
                  <a:ea typeface="メイリオ" pitchFamily="50" charset="-128"/>
                  <a:cs typeface="メイリオ" pitchFamily="50" charset="-128"/>
                </a:endParaRPr>
              </a:p>
            </p:txBody>
          </p:sp>
          <p:sp>
            <p:nvSpPr>
              <p:cNvPr id="24" name="テキスト ボックス 23">
                <a:extLst>
                  <a:ext uri="{FF2B5EF4-FFF2-40B4-BE49-F238E27FC236}">
                    <a16:creationId xmlns:a16="http://schemas.microsoft.com/office/drawing/2014/main" id="{C2ED165C-0BF2-4BB1-8C12-DD12BD44A426}"/>
                  </a:ext>
                </a:extLst>
              </p:cNvPr>
              <p:cNvSpPr txBox="1"/>
              <p:nvPr/>
            </p:nvSpPr>
            <p:spPr bwMode="auto">
              <a:xfrm>
                <a:off x="239713" y="3063875"/>
                <a:ext cx="887412" cy="265113"/>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サーバー</a:t>
                </a:r>
              </a:p>
            </p:txBody>
          </p:sp>
          <p:sp>
            <p:nvSpPr>
              <p:cNvPr id="25" name="テキスト ボックス 24">
                <a:extLst>
                  <a:ext uri="{FF2B5EF4-FFF2-40B4-BE49-F238E27FC236}">
                    <a16:creationId xmlns:a16="http://schemas.microsoft.com/office/drawing/2014/main" id="{8AE127D2-263A-4BEE-AB1D-4A7A5B5AEC34}"/>
                  </a:ext>
                </a:extLst>
              </p:cNvPr>
              <p:cNvSpPr txBox="1"/>
              <p:nvPr/>
            </p:nvSpPr>
            <p:spPr bwMode="auto">
              <a:xfrm>
                <a:off x="1128713" y="3062288"/>
                <a:ext cx="1244600" cy="26511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正方形/長方形 18">
                <a:extLst>
                  <a:ext uri="{FF2B5EF4-FFF2-40B4-BE49-F238E27FC236}">
                    <a16:creationId xmlns:a16="http://schemas.microsoft.com/office/drawing/2014/main" id="{8302F1CA-B6CA-4448-9D54-7F24CEA30D39}"/>
                  </a:ext>
                </a:extLst>
              </p:cNvPr>
              <p:cNvSpPr>
                <a:spLocks noChangeArrowheads="1"/>
              </p:cNvSpPr>
              <p:nvPr/>
            </p:nvSpPr>
            <p:spPr bwMode="auto">
              <a:xfrm>
                <a:off x="1162050" y="3095625"/>
                <a:ext cx="117792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サーバー名</a:t>
                </a:r>
                <a:r>
                  <a:rPr lang="en-US" altLang="ja-JP" sz="8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/IP</a:t>
                </a:r>
                <a:r>
                  <a:rPr lang="ja-JP" altLang="en-US" sz="8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アドレス</a:t>
                </a:r>
                <a:endParaRPr lang="en-US" altLang="ja-JP" sz="8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テキスト ボックス 26">
                <a:extLst>
                  <a:ext uri="{FF2B5EF4-FFF2-40B4-BE49-F238E27FC236}">
                    <a16:creationId xmlns:a16="http://schemas.microsoft.com/office/drawing/2014/main" id="{D73E32AF-766E-4497-8F2B-E606EEEE4BC0}"/>
                  </a:ext>
                </a:extLst>
              </p:cNvPr>
              <p:cNvSpPr txBox="1"/>
              <p:nvPr/>
            </p:nvSpPr>
            <p:spPr bwMode="auto">
              <a:xfrm>
                <a:off x="239713" y="3387725"/>
                <a:ext cx="887412" cy="265113"/>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共有名</a:t>
                </a:r>
              </a:p>
            </p:txBody>
          </p:sp>
          <p:sp>
            <p:nvSpPr>
              <p:cNvPr id="28" name="テキスト ボックス 27">
                <a:extLst>
                  <a:ext uri="{FF2B5EF4-FFF2-40B4-BE49-F238E27FC236}">
                    <a16:creationId xmlns:a16="http://schemas.microsoft.com/office/drawing/2014/main" id="{04F2D363-9560-456D-9AA3-E65265A0CFAC}"/>
                  </a:ext>
                </a:extLst>
              </p:cNvPr>
              <p:cNvSpPr txBox="1"/>
              <p:nvPr/>
            </p:nvSpPr>
            <p:spPr bwMode="auto">
              <a:xfrm>
                <a:off x="1128713" y="3389313"/>
                <a:ext cx="1244600" cy="26511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9" name="正方形/長方形 18">
                <a:extLst>
                  <a:ext uri="{FF2B5EF4-FFF2-40B4-BE49-F238E27FC236}">
                    <a16:creationId xmlns:a16="http://schemas.microsoft.com/office/drawing/2014/main" id="{834EA7BA-8F1E-43A4-92D9-B4C6D454F37F}"/>
                  </a:ext>
                </a:extLst>
              </p:cNvPr>
              <p:cNvSpPr>
                <a:spLocks noChangeArrowheads="1"/>
              </p:cNvSpPr>
              <p:nvPr/>
            </p:nvSpPr>
            <p:spPr bwMode="auto">
              <a:xfrm>
                <a:off x="1162050" y="3427413"/>
                <a:ext cx="117792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フォルダー名</a:t>
                </a:r>
              </a:p>
            </p:txBody>
          </p:sp>
          <p:sp>
            <p:nvSpPr>
              <p:cNvPr id="30" name="テキスト ボックス 29">
                <a:extLst>
                  <a:ext uri="{FF2B5EF4-FFF2-40B4-BE49-F238E27FC236}">
                    <a16:creationId xmlns:a16="http://schemas.microsoft.com/office/drawing/2014/main" id="{7BEB336C-6BAE-465D-9987-B214266C3153}"/>
                  </a:ext>
                </a:extLst>
              </p:cNvPr>
              <p:cNvSpPr txBox="1"/>
              <p:nvPr/>
            </p:nvSpPr>
            <p:spPr bwMode="auto">
              <a:xfrm>
                <a:off x="2527300" y="2751138"/>
                <a:ext cx="635000" cy="723900"/>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保存場所</a:t>
                </a:r>
              </a:p>
            </p:txBody>
          </p:sp>
          <p:sp>
            <p:nvSpPr>
              <p:cNvPr id="31" name="テキスト ボックス 30">
                <a:extLst>
                  <a:ext uri="{FF2B5EF4-FFF2-40B4-BE49-F238E27FC236}">
                    <a16:creationId xmlns:a16="http://schemas.microsoft.com/office/drawing/2014/main" id="{052094AF-1BB8-48FB-BCF0-6FA50627E87F}"/>
                  </a:ext>
                </a:extLst>
              </p:cNvPr>
              <p:cNvSpPr txBox="1"/>
              <p:nvPr/>
            </p:nvSpPr>
            <p:spPr bwMode="auto">
              <a:xfrm>
                <a:off x="3167063" y="2751138"/>
                <a:ext cx="1639887" cy="723900"/>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正方形/長方形 18">
                <a:extLst>
                  <a:ext uri="{FF2B5EF4-FFF2-40B4-BE49-F238E27FC236}">
                    <a16:creationId xmlns:a16="http://schemas.microsoft.com/office/drawing/2014/main" id="{2EA55C60-15BD-4B5D-BDD8-E66B8BFACCD0}"/>
                  </a:ext>
                </a:extLst>
              </p:cNvPr>
              <p:cNvSpPr>
                <a:spLocks noChangeArrowheads="1"/>
              </p:cNvSpPr>
              <p:nvPr/>
            </p:nvSpPr>
            <p:spPr bwMode="auto">
              <a:xfrm>
                <a:off x="3200400" y="2790825"/>
                <a:ext cx="1568450"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共有フォルダー内のフォルダー名</a:t>
                </a:r>
                <a:endParaRPr lang="ja-JP" altLang="en-US" sz="800" b="1" kern="0" dirty="0">
                  <a:solidFill>
                    <a:srgbClr val="808080">
                      <a:lumMod val="75000"/>
                    </a:srgb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テキスト ボックス 32">
                <a:extLst>
                  <a:ext uri="{FF2B5EF4-FFF2-40B4-BE49-F238E27FC236}">
                    <a16:creationId xmlns:a16="http://schemas.microsoft.com/office/drawing/2014/main" id="{971B5787-0D44-4160-9DE3-F128C0B54944}"/>
                  </a:ext>
                </a:extLst>
              </p:cNvPr>
              <p:cNvSpPr txBox="1"/>
              <p:nvPr/>
            </p:nvSpPr>
            <p:spPr bwMode="auto">
              <a:xfrm>
                <a:off x="239713" y="3698875"/>
                <a:ext cx="887412" cy="265113"/>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ユーザー名</a:t>
                </a:r>
              </a:p>
            </p:txBody>
          </p:sp>
          <p:sp>
            <p:nvSpPr>
              <p:cNvPr id="34" name="テキスト ボックス 33">
                <a:extLst>
                  <a:ext uri="{FF2B5EF4-FFF2-40B4-BE49-F238E27FC236}">
                    <a16:creationId xmlns:a16="http://schemas.microsoft.com/office/drawing/2014/main" id="{A85CB0A1-DD12-482E-AF0D-1A44C38AB14B}"/>
                  </a:ext>
                </a:extLst>
              </p:cNvPr>
              <p:cNvSpPr txBox="1"/>
              <p:nvPr/>
            </p:nvSpPr>
            <p:spPr bwMode="auto">
              <a:xfrm>
                <a:off x="1128713" y="3705225"/>
                <a:ext cx="1244600" cy="265113"/>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18">
                <a:extLst>
                  <a:ext uri="{FF2B5EF4-FFF2-40B4-BE49-F238E27FC236}">
                    <a16:creationId xmlns:a16="http://schemas.microsoft.com/office/drawing/2014/main" id="{E8997091-F682-422D-B605-29F241E26AD3}"/>
                  </a:ext>
                </a:extLst>
              </p:cNvPr>
              <p:cNvSpPr>
                <a:spLocks noChangeArrowheads="1"/>
              </p:cNvSpPr>
              <p:nvPr/>
            </p:nvSpPr>
            <p:spPr bwMode="auto">
              <a:xfrm>
                <a:off x="1162050" y="3735388"/>
                <a:ext cx="117792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808080">
                        <a:lumMod val="75000"/>
                      </a:srgbClr>
                    </a:solidFill>
                    <a:latin typeface="メイリオ" pitchFamily="50" charset="-128"/>
                    <a:ea typeface="メイリオ" pitchFamily="50" charset="-128"/>
                    <a:cs typeface="メイリオ" pitchFamily="50" charset="-128"/>
                  </a:rPr>
                  <a:t>省略可</a:t>
                </a:r>
              </a:p>
            </p:txBody>
          </p:sp>
          <p:sp>
            <p:nvSpPr>
              <p:cNvPr id="36" name="テキスト ボックス 35">
                <a:extLst>
                  <a:ext uri="{FF2B5EF4-FFF2-40B4-BE49-F238E27FC236}">
                    <a16:creationId xmlns:a16="http://schemas.microsoft.com/office/drawing/2014/main" id="{B24B294C-A9AE-4E0A-8AA1-AD1069614359}"/>
                  </a:ext>
                </a:extLst>
              </p:cNvPr>
              <p:cNvSpPr txBox="1"/>
              <p:nvPr/>
            </p:nvSpPr>
            <p:spPr bwMode="auto">
              <a:xfrm>
                <a:off x="239713" y="4029075"/>
                <a:ext cx="887412" cy="265113"/>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パスワード</a:t>
                </a:r>
              </a:p>
            </p:txBody>
          </p:sp>
          <p:sp>
            <p:nvSpPr>
              <p:cNvPr id="37" name="テキスト ボックス 36">
                <a:extLst>
                  <a:ext uri="{FF2B5EF4-FFF2-40B4-BE49-F238E27FC236}">
                    <a16:creationId xmlns:a16="http://schemas.microsoft.com/office/drawing/2014/main" id="{C09B80FF-0ACC-4291-BB37-C4BFA0FE635E}"/>
                  </a:ext>
                </a:extLst>
              </p:cNvPr>
              <p:cNvSpPr txBox="1"/>
              <p:nvPr/>
            </p:nvSpPr>
            <p:spPr bwMode="auto">
              <a:xfrm>
                <a:off x="1128713" y="4029075"/>
                <a:ext cx="1244600" cy="265113"/>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正方形/長方形 18">
                <a:extLst>
                  <a:ext uri="{FF2B5EF4-FFF2-40B4-BE49-F238E27FC236}">
                    <a16:creationId xmlns:a16="http://schemas.microsoft.com/office/drawing/2014/main" id="{9D7AD6B9-D7FB-4179-BC62-519C01E0BABE}"/>
                  </a:ext>
                </a:extLst>
              </p:cNvPr>
              <p:cNvSpPr>
                <a:spLocks noChangeArrowheads="1"/>
              </p:cNvSpPr>
              <p:nvPr/>
            </p:nvSpPr>
            <p:spPr bwMode="auto">
              <a:xfrm>
                <a:off x="1162050" y="4059238"/>
                <a:ext cx="117792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808080">
                        <a:lumMod val="75000"/>
                      </a:srgbClr>
                    </a:solidFill>
                    <a:latin typeface="メイリオ" pitchFamily="50" charset="-128"/>
                    <a:ea typeface="メイリオ" pitchFamily="50" charset="-128"/>
                    <a:cs typeface="メイリオ" pitchFamily="50" charset="-128"/>
                  </a:rPr>
                  <a:t>省略可</a:t>
                </a:r>
              </a:p>
            </p:txBody>
          </p:sp>
          <p:sp>
            <p:nvSpPr>
              <p:cNvPr id="39" name="テキスト ボックス 38">
                <a:extLst>
                  <a:ext uri="{FF2B5EF4-FFF2-40B4-BE49-F238E27FC236}">
                    <a16:creationId xmlns:a16="http://schemas.microsoft.com/office/drawing/2014/main" id="{D9243505-5ABC-49C4-996B-1B75C89B9207}"/>
                  </a:ext>
                </a:extLst>
              </p:cNvPr>
              <p:cNvSpPr txBox="1"/>
              <p:nvPr/>
            </p:nvSpPr>
            <p:spPr bwMode="auto">
              <a:xfrm>
                <a:off x="239713" y="2738438"/>
                <a:ext cx="887412" cy="265112"/>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転送プロトコル</a:t>
                </a:r>
              </a:p>
            </p:txBody>
          </p:sp>
          <p:sp>
            <p:nvSpPr>
              <p:cNvPr id="40" name="テキスト ボックス 39">
                <a:extLst>
                  <a:ext uri="{FF2B5EF4-FFF2-40B4-BE49-F238E27FC236}">
                    <a16:creationId xmlns:a16="http://schemas.microsoft.com/office/drawing/2014/main" id="{8B873F4A-2AA8-4984-A24A-1D53FFF33786}"/>
                  </a:ext>
                </a:extLst>
              </p:cNvPr>
              <p:cNvSpPr txBox="1"/>
              <p:nvPr/>
            </p:nvSpPr>
            <p:spPr bwMode="auto">
              <a:xfrm>
                <a:off x="1128713" y="2738438"/>
                <a:ext cx="1244600" cy="26511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1" name="正方形/長方形 18">
                <a:extLst>
                  <a:ext uri="{FF2B5EF4-FFF2-40B4-BE49-F238E27FC236}">
                    <a16:creationId xmlns:a16="http://schemas.microsoft.com/office/drawing/2014/main" id="{E8F71A7A-6359-40CE-9DCB-BF43DC4EF664}"/>
                  </a:ext>
                </a:extLst>
              </p:cNvPr>
              <p:cNvSpPr>
                <a:spLocks noChangeArrowheads="1"/>
              </p:cNvSpPr>
              <p:nvPr/>
            </p:nvSpPr>
            <p:spPr bwMode="auto">
              <a:xfrm>
                <a:off x="1162050" y="2768600"/>
                <a:ext cx="117792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en-US" altLang="ja-JP" sz="800" b="1" kern="0" dirty="0">
                    <a:solidFill>
                      <a:srgbClr val="808080">
                        <a:lumMod val="75000"/>
                      </a:srgbClr>
                    </a:solidFill>
                    <a:latin typeface="メイリオ" pitchFamily="50" charset="-128"/>
                    <a:ea typeface="メイリオ" pitchFamily="50" charset="-128"/>
                    <a:cs typeface="メイリオ" pitchFamily="50" charset="-128"/>
                  </a:rPr>
                  <a:t>SMB</a:t>
                </a:r>
                <a:endParaRPr lang="ja-JP" altLang="en-US" sz="800" b="1" kern="0" dirty="0">
                  <a:solidFill>
                    <a:srgbClr val="808080">
                      <a:lumMod val="75000"/>
                    </a:srgbClr>
                  </a:solidFill>
                  <a:latin typeface="メイリオ" pitchFamily="50" charset="-128"/>
                  <a:ea typeface="メイリオ" pitchFamily="50" charset="-128"/>
                  <a:cs typeface="メイリオ" pitchFamily="50" charset="-128"/>
                </a:endParaRPr>
              </a:p>
            </p:txBody>
          </p:sp>
          <p:sp>
            <p:nvSpPr>
              <p:cNvPr id="42" name="テキスト ボックス 160">
                <a:extLst>
                  <a:ext uri="{FF2B5EF4-FFF2-40B4-BE49-F238E27FC236}">
                    <a16:creationId xmlns:a16="http://schemas.microsoft.com/office/drawing/2014/main" id="{53F64625-42A9-48A3-92C2-73F24AF87A28}"/>
                  </a:ext>
                </a:extLst>
              </p:cNvPr>
              <p:cNvSpPr txBox="1">
                <a:spLocks noChangeArrowheads="1"/>
              </p:cNvSpPr>
              <p:nvPr/>
            </p:nvSpPr>
            <p:spPr bwMode="auto">
              <a:xfrm>
                <a:off x="2168525" y="2768600"/>
                <a:ext cx="160338" cy="198438"/>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ＭＳ Ｐゴシック"/>
                    <a:ea typeface="ＭＳ Ｐゴシック"/>
                    <a:cs typeface="メイリオ" panose="020B0604030504040204" pitchFamily="50" charset="-128"/>
                  </a:rPr>
                  <a:t>▼</a:t>
                </a:r>
              </a:p>
            </p:txBody>
          </p:sp>
          <p:sp>
            <p:nvSpPr>
              <p:cNvPr id="43" name="テキスト ボックス 42">
                <a:extLst>
                  <a:ext uri="{FF2B5EF4-FFF2-40B4-BE49-F238E27FC236}">
                    <a16:creationId xmlns:a16="http://schemas.microsoft.com/office/drawing/2014/main" id="{433385A4-0EAB-4A1F-A36C-E5579076181D}"/>
                  </a:ext>
                </a:extLst>
              </p:cNvPr>
              <p:cNvSpPr txBox="1"/>
              <p:nvPr/>
            </p:nvSpPr>
            <p:spPr bwMode="auto">
              <a:xfrm>
                <a:off x="2527300" y="3543300"/>
                <a:ext cx="887413" cy="501650"/>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ファイル先頭文字</a:t>
                </a:r>
              </a:p>
            </p:txBody>
          </p:sp>
          <p:sp>
            <p:nvSpPr>
              <p:cNvPr id="44" name="テキスト ボックス 43">
                <a:extLst>
                  <a:ext uri="{FF2B5EF4-FFF2-40B4-BE49-F238E27FC236}">
                    <a16:creationId xmlns:a16="http://schemas.microsoft.com/office/drawing/2014/main" id="{FFF8EA61-683D-4952-AF90-2C9D9D7D9E48}"/>
                  </a:ext>
                </a:extLst>
              </p:cNvPr>
              <p:cNvSpPr txBox="1"/>
              <p:nvPr/>
            </p:nvSpPr>
            <p:spPr bwMode="auto">
              <a:xfrm>
                <a:off x="3416300" y="3543300"/>
                <a:ext cx="1390650" cy="501650"/>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正方形/長方形 18">
                <a:extLst>
                  <a:ext uri="{FF2B5EF4-FFF2-40B4-BE49-F238E27FC236}">
                    <a16:creationId xmlns:a16="http://schemas.microsoft.com/office/drawing/2014/main" id="{0373E2E2-BAFF-40A5-BFB4-D96219F58F7B}"/>
                  </a:ext>
                </a:extLst>
              </p:cNvPr>
              <p:cNvSpPr>
                <a:spLocks noChangeArrowheads="1"/>
              </p:cNvSpPr>
              <p:nvPr/>
            </p:nvSpPr>
            <p:spPr bwMode="auto">
              <a:xfrm>
                <a:off x="3455988" y="3573463"/>
                <a:ext cx="1308100" cy="214312"/>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endParaRPr lang="ja-JP" altLang="en-US" sz="800" b="1" kern="0" dirty="0">
                  <a:solidFill>
                    <a:srgbClr val="808080">
                      <a:lumMod val="75000"/>
                    </a:srgbClr>
                  </a:solidFill>
                  <a:latin typeface="メイリオ" pitchFamily="50" charset="-128"/>
                  <a:ea typeface="メイリオ" pitchFamily="50" charset="-128"/>
                  <a:cs typeface="メイリオ" pitchFamily="50" charset="-128"/>
                </a:endParaRPr>
              </a:p>
            </p:txBody>
          </p:sp>
          <p:sp>
            <p:nvSpPr>
              <p:cNvPr id="46" name="テキスト ボックス 3">
                <a:extLst>
                  <a:ext uri="{FF2B5EF4-FFF2-40B4-BE49-F238E27FC236}">
                    <a16:creationId xmlns:a16="http://schemas.microsoft.com/office/drawing/2014/main" id="{BAC12AB9-010C-4C9C-AA53-E50B78D43275}"/>
                  </a:ext>
                </a:extLst>
              </p:cNvPr>
              <p:cNvSpPr txBox="1">
                <a:spLocks noChangeArrowheads="1"/>
              </p:cNvSpPr>
              <p:nvPr/>
            </p:nvSpPr>
            <p:spPr bwMode="auto">
              <a:xfrm>
                <a:off x="3435350" y="3554413"/>
                <a:ext cx="134302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a:solidFill>
                      <a:srgbClr val="000000"/>
                    </a:solidFill>
                    <a:latin typeface="Meiryo UI" pitchFamily="50" charset="-128"/>
                    <a:ea typeface="Meiryo UI" pitchFamily="50" charset="-128"/>
                    <a:cs typeface="Meiryo UI" pitchFamily="50" charset="-128"/>
                  </a:rPr>
                  <a:t>見積書</a:t>
                </a:r>
                <a:r>
                  <a:rPr lang="en-US" altLang="ja-JP" sz="800" kern="0">
                    <a:solidFill>
                      <a:srgbClr val="000000"/>
                    </a:solidFill>
                    <a:latin typeface="Meiryo UI" pitchFamily="50" charset="-128"/>
                    <a:ea typeface="Meiryo UI" pitchFamily="50" charset="-128"/>
                    <a:cs typeface="Meiryo UI" pitchFamily="50" charset="-128"/>
                  </a:rPr>
                  <a:t>, </a:t>
                </a:r>
                <a:r>
                  <a:rPr lang="ja-JP" altLang="en-US" sz="800" kern="0">
                    <a:solidFill>
                      <a:srgbClr val="000000"/>
                    </a:solidFill>
                    <a:latin typeface="Meiryo UI" pitchFamily="50" charset="-128"/>
                    <a:ea typeface="Meiryo UI" pitchFamily="50" charset="-128"/>
                    <a:cs typeface="Meiryo UI" pitchFamily="50" charset="-128"/>
                  </a:rPr>
                  <a:t>検収書</a:t>
                </a:r>
                <a:r>
                  <a:rPr lang="en-US" altLang="ja-JP" sz="800" kern="0">
                    <a:solidFill>
                      <a:srgbClr val="000000"/>
                    </a:solidFill>
                    <a:latin typeface="Meiryo UI" pitchFamily="50" charset="-128"/>
                    <a:ea typeface="Meiryo UI" pitchFamily="50" charset="-128"/>
                    <a:cs typeface="Meiryo UI" pitchFamily="50" charset="-128"/>
                  </a:rPr>
                  <a:t>,</a:t>
                </a:r>
                <a:r>
                  <a:rPr lang="ja-JP" altLang="en-US" sz="800" kern="0">
                    <a:solidFill>
                      <a:srgbClr val="000000"/>
                    </a:solidFill>
                    <a:latin typeface="Meiryo UI" pitchFamily="50" charset="-128"/>
                    <a:ea typeface="Meiryo UI" pitchFamily="50" charset="-128"/>
                    <a:cs typeface="Meiryo UI" pitchFamily="50" charset="-128"/>
                  </a:rPr>
                  <a:t>　</a:t>
                </a:r>
              </a:p>
            </p:txBody>
          </p:sp>
          <p:sp>
            <p:nvSpPr>
              <p:cNvPr id="47" name="テキスト ボックス 3">
                <a:extLst>
                  <a:ext uri="{FF2B5EF4-FFF2-40B4-BE49-F238E27FC236}">
                    <a16:creationId xmlns:a16="http://schemas.microsoft.com/office/drawing/2014/main" id="{E86B341F-0E8F-493B-87C9-F33768720FEE}"/>
                  </a:ext>
                </a:extLst>
              </p:cNvPr>
              <p:cNvSpPr txBox="1">
                <a:spLocks noChangeArrowheads="1"/>
              </p:cNvSpPr>
              <p:nvPr/>
            </p:nvSpPr>
            <p:spPr bwMode="auto">
              <a:xfrm>
                <a:off x="3182938" y="3030538"/>
                <a:ext cx="16240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600" kern="0">
                    <a:solidFill>
                      <a:srgbClr val="000000"/>
                    </a:solidFill>
                    <a:latin typeface="Meiryo UI" pitchFamily="50" charset="-128"/>
                    <a:ea typeface="Meiryo UI" pitchFamily="50" charset="-128"/>
                    <a:cs typeface="Meiryo UI" pitchFamily="50" charset="-128"/>
                  </a:rPr>
                  <a:t>配下のユーザー別ホームフォルダーを使う</a:t>
                </a:r>
                <a:endParaRPr lang="en-US" altLang="ja-JP" sz="600" kern="0">
                  <a:solidFill>
                    <a:srgbClr val="000000"/>
                  </a:solidFill>
                  <a:latin typeface="Meiryo UI" pitchFamily="50" charset="-128"/>
                  <a:ea typeface="Meiryo UI" pitchFamily="50" charset="-128"/>
                  <a:cs typeface="Meiryo UI" pitchFamily="50" charset="-128"/>
                </a:endParaRPr>
              </a:p>
              <a:p>
                <a:pPr eaLnBrk="1" fontAlgn="auto" hangingPunct="1">
                  <a:spcBef>
                    <a:spcPts val="0"/>
                  </a:spcBef>
                  <a:spcAft>
                    <a:spcPts val="0"/>
                  </a:spcAft>
                  <a:defRPr/>
                </a:pPr>
                <a:r>
                  <a:rPr lang="ja-JP" altLang="en-US" sz="600" kern="0">
                    <a:solidFill>
                      <a:srgbClr val="000000"/>
                    </a:solidFill>
                    <a:latin typeface="Meiryo UI" pitchFamily="50" charset="-128"/>
                    <a:ea typeface="Meiryo UI" pitchFamily="50" charset="-128"/>
                    <a:cs typeface="Meiryo UI" pitchFamily="50" charset="-128"/>
                  </a:rPr>
                  <a:t>配下のアクセス許可のあるホームフォルダーを使う</a:t>
                </a:r>
                <a:endParaRPr lang="en-US" altLang="ja-JP" sz="600" kern="0">
                  <a:solidFill>
                    <a:srgbClr val="000000"/>
                  </a:solidFill>
                  <a:latin typeface="Meiryo UI" pitchFamily="50" charset="-128"/>
                  <a:ea typeface="Meiryo UI" pitchFamily="50" charset="-128"/>
                  <a:cs typeface="Meiryo UI" pitchFamily="50" charset="-128"/>
                </a:endParaRPr>
              </a:p>
              <a:p>
                <a:pPr eaLnBrk="1" fontAlgn="auto" hangingPunct="1">
                  <a:spcBef>
                    <a:spcPts val="0"/>
                  </a:spcBef>
                  <a:spcAft>
                    <a:spcPts val="0"/>
                  </a:spcAft>
                  <a:defRPr/>
                </a:pPr>
                <a:r>
                  <a:rPr lang="ja-JP" altLang="en-US" sz="600" kern="0">
                    <a:solidFill>
                      <a:srgbClr val="000000"/>
                    </a:solidFill>
                    <a:latin typeface="Meiryo UI" pitchFamily="50" charset="-128"/>
                    <a:ea typeface="Meiryo UI" pitchFamily="50" charset="-128"/>
                    <a:cs typeface="Meiryo UI" pitchFamily="50" charset="-128"/>
                  </a:rPr>
                  <a:t>　</a:t>
                </a:r>
              </a:p>
            </p:txBody>
          </p:sp>
          <p:sp>
            <p:nvSpPr>
              <p:cNvPr id="48" name="正方形/長方形 18">
                <a:extLst>
                  <a:ext uri="{FF2B5EF4-FFF2-40B4-BE49-F238E27FC236}">
                    <a16:creationId xmlns:a16="http://schemas.microsoft.com/office/drawing/2014/main" id="{C783A36B-C9C0-4885-A178-82FCFADE2BEA}"/>
                  </a:ext>
                </a:extLst>
              </p:cNvPr>
              <p:cNvSpPr>
                <a:spLocks noChangeArrowheads="1"/>
              </p:cNvSpPr>
              <p:nvPr/>
            </p:nvSpPr>
            <p:spPr bwMode="auto">
              <a:xfrm>
                <a:off x="3186113" y="3087688"/>
                <a:ext cx="73025" cy="762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endParaRPr lang="ja-JP" altLang="en-US" sz="800" b="1" kern="0" dirty="0">
                  <a:solidFill>
                    <a:srgbClr val="808080">
                      <a:lumMod val="75000"/>
                    </a:srgbClr>
                  </a:solidFill>
                  <a:latin typeface="メイリオ" pitchFamily="50" charset="-128"/>
                  <a:ea typeface="メイリオ" pitchFamily="50" charset="-128"/>
                  <a:cs typeface="メイリオ" pitchFamily="50" charset="-128"/>
                </a:endParaRPr>
              </a:p>
            </p:txBody>
          </p:sp>
          <p:sp>
            <p:nvSpPr>
              <p:cNvPr id="49" name="正方形/長方形 18">
                <a:extLst>
                  <a:ext uri="{FF2B5EF4-FFF2-40B4-BE49-F238E27FC236}">
                    <a16:creationId xmlns:a16="http://schemas.microsoft.com/office/drawing/2014/main" id="{1AEB20AB-E677-4920-A1A2-51D586085911}"/>
                  </a:ext>
                </a:extLst>
              </p:cNvPr>
              <p:cNvSpPr>
                <a:spLocks noChangeArrowheads="1"/>
              </p:cNvSpPr>
              <p:nvPr/>
            </p:nvSpPr>
            <p:spPr bwMode="auto">
              <a:xfrm>
                <a:off x="3186113" y="3181350"/>
                <a:ext cx="74612" cy="762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endParaRPr lang="ja-JP" altLang="en-US" sz="800" b="1" kern="0" dirty="0">
                  <a:solidFill>
                    <a:srgbClr val="808080">
                      <a:lumMod val="75000"/>
                    </a:srgbClr>
                  </a:solidFill>
                  <a:latin typeface="メイリオ" pitchFamily="50" charset="-128"/>
                  <a:ea typeface="メイリオ" pitchFamily="50" charset="-128"/>
                  <a:cs typeface="メイリオ" pitchFamily="50" charset="-128"/>
                </a:endParaRPr>
              </a:p>
            </p:txBody>
          </p:sp>
          <p:sp>
            <p:nvSpPr>
              <p:cNvPr id="50" name="テキスト ボックス 3">
                <a:extLst>
                  <a:ext uri="{FF2B5EF4-FFF2-40B4-BE49-F238E27FC236}">
                    <a16:creationId xmlns:a16="http://schemas.microsoft.com/office/drawing/2014/main" id="{363ACEE4-F897-4C1A-87BB-9679CF8AA861}"/>
                  </a:ext>
                </a:extLst>
              </p:cNvPr>
              <p:cNvSpPr txBox="1">
                <a:spLocks noChangeArrowheads="1"/>
              </p:cNvSpPr>
              <p:nvPr/>
            </p:nvSpPr>
            <p:spPr bwMode="auto">
              <a:xfrm>
                <a:off x="207963" y="1593850"/>
                <a:ext cx="29543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a:solidFill>
                      <a:srgbClr val="000000"/>
                    </a:solidFill>
                    <a:latin typeface="Meiryo UI" pitchFamily="50" charset="-128"/>
                    <a:ea typeface="Meiryo UI" pitchFamily="50" charset="-128"/>
                    <a:cs typeface="Meiryo UI" pitchFamily="50" charset="-128"/>
                  </a:rPr>
                  <a:t>ユーザー名：　伊藤　博文　</a:t>
                </a:r>
              </a:p>
            </p:txBody>
          </p:sp>
          <p:sp>
            <p:nvSpPr>
              <p:cNvPr id="51" name="角丸四角形 26">
                <a:extLst>
                  <a:ext uri="{FF2B5EF4-FFF2-40B4-BE49-F238E27FC236}">
                    <a16:creationId xmlns:a16="http://schemas.microsoft.com/office/drawing/2014/main" id="{0423FC11-E077-4ECB-9E99-2EA5C40B4C03}"/>
                  </a:ext>
                </a:extLst>
              </p:cNvPr>
              <p:cNvSpPr>
                <a:spLocks noChangeArrowheads="1"/>
              </p:cNvSpPr>
              <p:nvPr/>
            </p:nvSpPr>
            <p:spPr bwMode="auto">
              <a:xfrm>
                <a:off x="4070350" y="4367213"/>
                <a:ext cx="608013" cy="215900"/>
              </a:xfrm>
              <a:prstGeom prst="roundRect">
                <a:avLst>
                  <a:gd name="adj" fmla="val 22801"/>
                </a:avLst>
              </a:prstGeom>
              <a:gradFill rotWithShape="1">
                <a:gsLst>
                  <a:gs pos="0">
                    <a:srgbClr val="BFBFBF"/>
                  </a:gs>
                  <a:gs pos="100000">
                    <a:srgbClr val="999999"/>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キャンセル</a:t>
                </a:r>
                <a:endParaRPr lang="ja-JP" altLang="ja-JP" sz="800" kern="0">
                  <a:solidFill>
                    <a:srgbClr val="000000"/>
                  </a:solidFill>
                  <a:latin typeface="メイリオ" pitchFamily="50" charset="-128"/>
                  <a:ea typeface="メイリオ" pitchFamily="50" charset="-128"/>
                  <a:cs typeface="メイリオ" pitchFamily="50" charset="-128"/>
                </a:endParaRPr>
              </a:p>
            </p:txBody>
          </p:sp>
          <p:sp>
            <p:nvSpPr>
              <p:cNvPr id="52" name="テキスト ボックス 51">
                <a:extLst>
                  <a:ext uri="{FF2B5EF4-FFF2-40B4-BE49-F238E27FC236}">
                    <a16:creationId xmlns:a16="http://schemas.microsoft.com/office/drawing/2014/main" id="{04196B25-4445-4D8A-9F3E-1B7DD1B7DB09}"/>
                  </a:ext>
                </a:extLst>
              </p:cNvPr>
              <p:cNvSpPr txBox="1"/>
              <p:nvPr/>
            </p:nvSpPr>
            <p:spPr bwMode="auto">
              <a:xfrm>
                <a:off x="592138" y="2120900"/>
                <a:ext cx="965200" cy="314325"/>
              </a:xfrm>
              <a:prstGeom prst="rect">
                <a:avLst/>
              </a:prstGeom>
              <a:solidFill>
                <a:srgbClr val="3333FF"/>
              </a:solidFill>
              <a:ln w="25400" cap="flat" cmpd="sng" algn="ctr">
                <a:noFill/>
                <a:prstDash val="solid"/>
              </a:ln>
              <a:effectLst/>
            </p:spPr>
            <p:txBody>
              <a:bodyPr lIns="72000" rIns="0" anchor="ct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宛先</a:t>
                </a:r>
              </a:p>
            </p:txBody>
          </p:sp>
          <p:sp>
            <p:nvSpPr>
              <p:cNvPr id="53" name="テキスト ボックス 52">
                <a:extLst>
                  <a:ext uri="{FF2B5EF4-FFF2-40B4-BE49-F238E27FC236}">
                    <a16:creationId xmlns:a16="http://schemas.microsoft.com/office/drawing/2014/main" id="{172A4D2C-A588-4607-9495-717C76F0CC3A}"/>
                  </a:ext>
                </a:extLst>
              </p:cNvPr>
              <p:cNvSpPr txBox="1"/>
              <p:nvPr/>
            </p:nvSpPr>
            <p:spPr bwMode="auto">
              <a:xfrm>
                <a:off x="1557338" y="2120900"/>
                <a:ext cx="2854325" cy="314325"/>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正方形/長方形 18">
                <a:extLst>
                  <a:ext uri="{FF2B5EF4-FFF2-40B4-BE49-F238E27FC236}">
                    <a16:creationId xmlns:a16="http://schemas.microsoft.com/office/drawing/2014/main" id="{28F02015-AB7B-45E7-91D7-6AB7145B0F78}"/>
                  </a:ext>
                </a:extLst>
              </p:cNvPr>
              <p:cNvSpPr>
                <a:spLocks noChangeArrowheads="1"/>
              </p:cNvSpPr>
              <p:nvPr/>
            </p:nvSpPr>
            <p:spPr bwMode="auto">
              <a:xfrm>
                <a:off x="1584325" y="2170113"/>
                <a:ext cx="2771775" cy="2159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endParaRPr lang="ja-JP" altLang="en-US" sz="800" b="1" kern="0" dirty="0">
                  <a:solidFill>
                    <a:srgbClr val="808080">
                      <a:lumMod val="75000"/>
                    </a:srgbClr>
                  </a:solidFill>
                  <a:latin typeface="メイリオ" pitchFamily="50" charset="-128"/>
                  <a:ea typeface="メイリオ" pitchFamily="50" charset="-128"/>
                  <a:cs typeface="メイリオ" pitchFamily="50" charset="-128"/>
                </a:endParaRPr>
              </a:p>
            </p:txBody>
          </p:sp>
          <p:sp>
            <p:nvSpPr>
              <p:cNvPr id="55" name="テキスト ボックス 3">
                <a:extLst>
                  <a:ext uri="{FF2B5EF4-FFF2-40B4-BE49-F238E27FC236}">
                    <a16:creationId xmlns:a16="http://schemas.microsoft.com/office/drawing/2014/main" id="{9624471A-8447-45BC-BD1F-69215E35679E}"/>
                  </a:ext>
                </a:extLst>
              </p:cNvPr>
              <p:cNvSpPr txBox="1">
                <a:spLocks noChangeArrowheads="1"/>
              </p:cNvSpPr>
              <p:nvPr/>
            </p:nvSpPr>
            <p:spPr bwMode="auto">
              <a:xfrm>
                <a:off x="3463925" y="3813175"/>
                <a:ext cx="13747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600" kern="0">
                    <a:solidFill>
                      <a:srgbClr val="000000"/>
                    </a:solidFill>
                    <a:latin typeface="Meiryo UI" pitchFamily="50" charset="-128"/>
                    <a:ea typeface="Meiryo UI" pitchFamily="50" charset="-128"/>
                    <a:cs typeface="Meiryo UI" pitchFamily="50" charset="-128"/>
                  </a:rPr>
                  <a:t>ユーザー</a:t>
                </a:r>
                <a:r>
                  <a:rPr lang="en-US" altLang="ja-JP" sz="600" kern="0">
                    <a:solidFill>
                      <a:srgbClr val="000000"/>
                    </a:solidFill>
                    <a:latin typeface="Meiryo UI" pitchFamily="50" charset="-128"/>
                    <a:ea typeface="Meiryo UI" pitchFamily="50" charset="-128"/>
                    <a:cs typeface="Meiryo UI" pitchFamily="50" charset="-128"/>
                  </a:rPr>
                  <a:t>ID</a:t>
                </a:r>
                <a:r>
                  <a:rPr lang="ja-JP" altLang="en-US" sz="600" kern="0">
                    <a:solidFill>
                      <a:srgbClr val="000000"/>
                    </a:solidFill>
                    <a:latin typeface="Meiryo UI" pitchFamily="50" charset="-128"/>
                    <a:ea typeface="Meiryo UI" pitchFamily="50" charset="-128"/>
                    <a:cs typeface="Meiryo UI" pitchFamily="50" charset="-128"/>
                  </a:rPr>
                  <a:t>を付加する。</a:t>
                </a:r>
                <a:endParaRPr lang="en-US" altLang="ja-JP" sz="600" kern="0">
                  <a:solidFill>
                    <a:srgbClr val="000000"/>
                  </a:solidFill>
                  <a:latin typeface="Meiryo UI" pitchFamily="50" charset="-128"/>
                  <a:ea typeface="Meiryo UI" pitchFamily="50" charset="-128"/>
                  <a:cs typeface="Meiryo UI" pitchFamily="50" charset="-128"/>
                </a:endParaRPr>
              </a:p>
              <a:p>
                <a:pPr eaLnBrk="1" fontAlgn="auto" hangingPunct="1">
                  <a:spcBef>
                    <a:spcPts val="0"/>
                  </a:spcBef>
                  <a:spcAft>
                    <a:spcPts val="0"/>
                  </a:spcAft>
                  <a:defRPr/>
                </a:pPr>
                <a:r>
                  <a:rPr lang="ja-JP" altLang="en-US" sz="400" kern="0">
                    <a:solidFill>
                      <a:srgbClr val="000000"/>
                    </a:solidFill>
                    <a:latin typeface="Meiryo UI" pitchFamily="50" charset="-128"/>
                    <a:ea typeface="Meiryo UI" pitchFamily="50" charset="-128"/>
                    <a:cs typeface="Meiryo UI" pitchFamily="50" charset="-128"/>
                  </a:rPr>
                  <a:t>　　</a:t>
                </a:r>
                <a:r>
                  <a:rPr lang="en-US" altLang="ja-JP" sz="400" kern="0">
                    <a:solidFill>
                      <a:srgbClr val="000000"/>
                    </a:solidFill>
                    <a:latin typeface="Meiryo UI" pitchFamily="50" charset="-128"/>
                    <a:ea typeface="Meiryo UI" pitchFamily="50" charset="-128"/>
                    <a:cs typeface="Meiryo UI" pitchFamily="50" charset="-128"/>
                  </a:rPr>
                  <a:t>※</a:t>
                </a:r>
                <a:r>
                  <a:rPr lang="ja-JP" altLang="en-US" sz="400" kern="0">
                    <a:solidFill>
                      <a:srgbClr val="000000"/>
                    </a:solidFill>
                    <a:latin typeface="Meiryo UI" pitchFamily="50" charset="-128"/>
                    <a:ea typeface="Meiryo UI" pitchFamily="50" charset="-128"/>
                    <a:cs typeface="Meiryo UI" pitchFamily="50" charset="-128"/>
                  </a:rPr>
                  <a:t>ファイル先頭文字</a:t>
                </a:r>
                <a:r>
                  <a:rPr lang="en-US" altLang="ja-JP" sz="400" kern="0">
                    <a:solidFill>
                      <a:srgbClr val="000000"/>
                    </a:solidFill>
                    <a:latin typeface="Meiryo UI" pitchFamily="50" charset="-128"/>
                    <a:ea typeface="Meiryo UI" pitchFamily="50" charset="-128"/>
                    <a:cs typeface="Meiryo UI" pitchFamily="50" charset="-128"/>
                  </a:rPr>
                  <a:t>+</a:t>
                </a:r>
                <a:r>
                  <a:rPr lang="ja-JP" altLang="en-US" sz="400" kern="0">
                    <a:solidFill>
                      <a:srgbClr val="000000"/>
                    </a:solidFill>
                    <a:latin typeface="Meiryo UI" pitchFamily="50" charset="-128"/>
                    <a:ea typeface="Meiryo UI" pitchFamily="50" charset="-128"/>
                    <a:cs typeface="Meiryo UI" pitchFamily="50" charset="-128"/>
                  </a:rPr>
                  <a:t>「</a:t>
                </a:r>
                <a:r>
                  <a:rPr lang="en-US" altLang="ja-JP" sz="400" kern="0">
                    <a:solidFill>
                      <a:srgbClr val="000000"/>
                    </a:solidFill>
                    <a:latin typeface="Meiryo UI" pitchFamily="50" charset="-128"/>
                    <a:ea typeface="Meiryo UI" pitchFamily="50" charset="-128"/>
                    <a:cs typeface="Meiryo UI" pitchFamily="50" charset="-128"/>
                  </a:rPr>
                  <a:t>UserID</a:t>
                </a:r>
                <a:r>
                  <a:rPr lang="ja-JP" altLang="en-US" sz="400" kern="0">
                    <a:solidFill>
                      <a:srgbClr val="000000"/>
                    </a:solidFill>
                    <a:latin typeface="Meiryo UI" pitchFamily="50" charset="-128"/>
                    <a:ea typeface="Meiryo UI" pitchFamily="50" charset="-128"/>
                    <a:cs typeface="Meiryo UI" pitchFamily="50" charset="-128"/>
                  </a:rPr>
                  <a:t>」</a:t>
                </a:r>
                <a:r>
                  <a:rPr lang="en-US" altLang="ja-JP" sz="400" kern="0">
                    <a:solidFill>
                      <a:srgbClr val="000000"/>
                    </a:solidFill>
                    <a:latin typeface="Meiryo UI" pitchFamily="50" charset="-128"/>
                    <a:ea typeface="Meiryo UI" pitchFamily="50" charset="-128"/>
                    <a:cs typeface="Meiryo UI" pitchFamily="50" charset="-128"/>
                  </a:rPr>
                  <a:t>+</a:t>
                </a:r>
                <a:r>
                  <a:rPr lang="ja-JP" altLang="en-US" sz="400" kern="0">
                    <a:solidFill>
                      <a:srgbClr val="000000"/>
                    </a:solidFill>
                    <a:latin typeface="Meiryo UI" pitchFamily="50" charset="-128"/>
                    <a:ea typeface="Meiryo UI" pitchFamily="50" charset="-128"/>
                    <a:cs typeface="Meiryo UI" pitchFamily="50" charset="-128"/>
                  </a:rPr>
                  <a:t>タイムスタンプ</a:t>
                </a:r>
                <a:endParaRPr lang="en-US" altLang="ja-JP" sz="400" kern="0">
                  <a:solidFill>
                    <a:srgbClr val="000000"/>
                  </a:solidFill>
                  <a:latin typeface="Meiryo UI" pitchFamily="50" charset="-128"/>
                  <a:ea typeface="Meiryo UI" pitchFamily="50" charset="-128"/>
                  <a:cs typeface="Meiryo UI" pitchFamily="50" charset="-128"/>
                </a:endParaRPr>
              </a:p>
            </p:txBody>
          </p:sp>
          <p:sp>
            <p:nvSpPr>
              <p:cNvPr id="56" name="正方形/長方形 18">
                <a:extLst>
                  <a:ext uri="{FF2B5EF4-FFF2-40B4-BE49-F238E27FC236}">
                    <a16:creationId xmlns:a16="http://schemas.microsoft.com/office/drawing/2014/main" id="{AF517F1C-F450-47D4-993A-4645E5B9A6A0}"/>
                  </a:ext>
                </a:extLst>
              </p:cNvPr>
              <p:cNvSpPr>
                <a:spLocks noChangeArrowheads="1"/>
              </p:cNvSpPr>
              <p:nvPr/>
            </p:nvSpPr>
            <p:spPr bwMode="auto">
              <a:xfrm>
                <a:off x="3463925" y="3862388"/>
                <a:ext cx="74613" cy="76200"/>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endParaRPr lang="ja-JP" altLang="en-US" sz="800" b="1" kern="0" dirty="0">
                  <a:solidFill>
                    <a:srgbClr val="808080">
                      <a:lumMod val="75000"/>
                    </a:srgbClr>
                  </a:solidFill>
                  <a:latin typeface="メイリオ" pitchFamily="50" charset="-128"/>
                  <a:ea typeface="メイリオ" pitchFamily="50" charset="-128"/>
                  <a:cs typeface="メイリオ" pitchFamily="50" charset="-128"/>
                </a:endParaRPr>
              </a:p>
            </p:txBody>
          </p:sp>
          <p:sp>
            <p:nvSpPr>
              <p:cNvPr id="57" name="角丸四角形 26">
                <a:extLst>
                  <a:ext uri="{FF2B5EF4-FFF2-40B4-BE49-F238E27FC236}">
                    <a16:creationId xmlns:a16="http://schemas.microsoft.com/office/drawing/2014/main" id="{3914EB60-3B43-485A-98F8-696228A57BA7}"/>
                  </a:ext>
                </a:extLst>
              </p:cNvPr>
              <p:cNvSpPr>
                <a:spLocks noChangeArrowheads="1"/>
              </p:cNvSpPr>
              <p:nvPr/>
            </p:nvSpPr>
            <p:spPr bwMode="auto">
              <a:xfrm>
                <a:off x="981075" y="4340225"/>
                <a:ext cx="676275" cy="215900"/>
              </a:xfrm>
              <a:prstGeom prst="roundRect">
                <a:avLst>
                  <a:gd name="adj" fmla="val 22801"/>
                </a:avLst>
              </a:prstGeom>
              <a:gradFill rotWithShape="1">
                <a:gsLst>
                  <a:gs pos="0">
                    <a:srgbClr val="BFBFBF"/>
                  </a:gs>
                  <a:gs pos="100000">
                    <a:srgbClr val="999999"/>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itchFamily="50" charset="-128"/>
                    <a:ea typeface="メイリオ" pitchFamily="50" charset="-128"/>
                    <a:cs typeface="メイリオ" pitchFamily="50" charset="-128"/>
                  </a:rPr>
                  <a:t>認　証</a:t>
                </a:r>
                <a:endParaRPr lang="ja-JP" altLang="ja-JP" sz="800" kern="0">
                  <a:solidFill>
                    <a:srgbClr val="000000"/>
                  </a:solidFill>
                  <a:latin typeface="メイリオ" pitchFamily="50" charset="-128"/>
                  <a:ea typeface="メイリオ" pitchFamily="50" charset="-128"/>
                  <a:cs typeface="メイリオ" pitchFamily="50" charset="-128"/>
                </a:endParaRPr>
              </a:p>
            </p:txBody>
          </p:sp>
        </p:grpSp>
        <p:sp>
          <p:nvSpPr>
            <p:cNvPr id="10" name="線吹き出し 2 (枠付き) 2">
              <a:extLst>
                <a:ext uri="{FF2B5EF4-FFF2-40B4-BE49-F238E27FC236}">
                  <a16:creationId xmlns:a16="http://schemas.microsoft.com/office/drawing/2014/main" id="{70604B90-B209-4C58-9392-EF6A6BBD5296}"/>
                </a:ext>
              </a:extLst>
            </p:cNvPr>
            <p:cNvSpPr>
              <a:spLocks/>
            </p:cNvSpPr>
            <p:nvPr/>
          </p:nvSpPr>
          <p:spPr bwMode="auto">
            <a:xfrm>
              <a:off x="5099050" y="4568825"/>
              <a:ext cx="3924175" cy="871513"/>
            </a:xfrm>
            <a:prstGeom prst="borderCallout2">
              <a:avLst>
                <a:gd name="adj1" fmla="val -12044"/>
                <a:gd name="adj2" fmla="val 558"/>
                <a:gd name="adj3" fmla="val -75875"/>
                <a:gd name="adj4" fmla="val 1013"/>
                <a:gd name="adj5" fmla="val -151950"/>
                <a:gd name="adj6" fmla="val 5501"/>
              </a:avLst>
            </a:prstGeom>
            <a:solidFill>
              <a:srgbClr val="FFFFFF"/>
            </a:solidFill>
            <a:ln w="38100" algn="ctr">
              <a:solidFill>
                <a:schemeClr val="accent2">
                  <a:lumMod val="60000"/>
                  <a:lumOff val="40000"/>
                </a:schemeClr>
              </a:solidFill>
              <a:round/>
              <a:headEnd/>
              <a:tailEnd/>
            </a:ln>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自分以外にメール送信する場合に、「宛先名」、「送信者名」を設定すると、下記フォーマットでメールが届きます。</a:t>
              </a:r>
              <a:endParaRPr lang="en-US" altLang="ja-JP" sz="1200" kern="0" dirty="0">
                <a:solidFill>
                  <a:srgbClr val="000000"/>
                </a:solidFill>
                <a:latin typeface="Meiryo UI" pitchFamily="50" charset="-128"/>
                <a:ea typeface="Meiryo UI" pitchFamily="50" charset="-128"/>
                <a:cs typeface="Meiryo UI" pitchFamily="50" charset="-128"/>
              </a:endParaRPr>
            </a:p>
          </p:txBody>
        </p:sp>
        <p:sp>
          <p:nvSpPr>
            <p:cNvPr id="11" name="線吹き出し 2 (枠付き) 2">
              <a:extLst>
                <a:ext uri="{FF2B5EF4-FFF2-40B4-BE49-F238E27FC236}">
                  <a16:creationId xmlns:a16="http://schemas.microsoft.com/office/drawing/2014/main" id="{1171578E-AFAB-486A-B282-AEDA86123782}"/>
                </a:ext>
              </a:extLst>
            </p:cNvPr>
            <p:cNvSpPr>
              <a:spLocks/>
            </p:cNvSpPr>
            <p:nvPr/>
          </p:nvSpPr>
          <p:spPr bwMode="auto">
            <a:xfrm>
              <a:off x="5307013" y="5578475"/>
              <a:ext cx="3156793" cy="419100"/>
            </a:xfrm>
            <a:prstGeom prst="rect">
              <a:avLst/>
            </a:prstGeom>
            <a:noFill/>
            <a:ln w="38100" algn="ctr">
              <a:solidFill>
                <a:schemeClr val="accent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en-US" altLang="ja-JP" sz="1200" kern="0">
                  <a:solidFill>
                    <a:srgbClr val="000000"/>
                  </a:solidFill>
                  <a:latin typeface="Meiryo UI" pitchFamily="50" charset="-128"/>
                  <a:ea typeface="Meiryo UI" pitchFamily="50" charset="-128"/>
                  <a:cs typeface="Meiryo UI" pitchFamily="50" charset="-128"/>
                </a:rPr>
                <a:t> </a:t>
              </a:r>
              <a:r>
                <a:rPr lang="ja-JP" altLang="en-US" sz="1200" kern="0">
                  <a:solidFill>
                    <a:srgbClr val="000000"/>
                  </a:solidFill>
                  <a:latin typeface="Meiryo UI" pitchFamily="50" charset="-128"/>
                  <a:ea typeface="Meiryo UI" pitchFamily="50" charset="-128"/>
                  <a:cs typeface="Meiryo UI" pitchFamily="50" charset="-128"/>
                </a:rPr>
                <a:t>メールの「タイトル」、「送信アドレス」は管理ツールの環境設定画面で行います。</a:t>
              </a:r>
            </a:p>
          </p:txBody>
        </p:sp>
        <p:sp>
          <p:nvSpPr>
            <p:cNvPr id="12" name="正方形/長方形 11">
              <a:extLst>
                <a:ext uri="{FF2B5EF4-FFF2-40B4-BE49-F238E27FC236}">
                  <a16:creationId xmlns:a16="http://schemas.microsoft.com/office/drawing/2014/main" id="{EEA8E2EE-8A24-4138-A293-A9B657752287}"/>
                </a:ext>
              </a:extLst>
            </p:cNvPr>
            <p:cNvSpPr/>
            <p:nvPr/>
          </p:nvSpPr>
          <p:spPr>
            <a:xfrm>
              <a:off x="5986463" y="4999896"/>
              <a:ext cx="2057400" cy="369887"/>
            </a:xfrm>
            <a:prstGeom prst="rect">
              <a:avLst/>
            </a:prstGeom>
            <a:solidFill>
              <a:schemeClr val="bg1">
                <a:lumMod val="75000"/>
              </a:schemeClr>
            </a:solidFill>
          </p:spPr>
          <p:txBody>
            <a:bodyPr>
              <a:spAutoFit/>
            </a:bodyPr>
            <a:lstStyle/>
            <a:p>
              <a:pPr eaLnBrk="1" fontAlgn="auto" hangingPunct="1">
                <a:spcBef>
                  <a:spcPts val="0"/>
                </a:spcBef>
                <a:spcAft>
                  <a:spcPts val="0"/>
                </a:spcAft>
                <a:defRPr/>
              </a:pPr>
              <a:r>
                <a:rPr kumimoji="0" lang="ja-JP" altLang="en-US" sz="900" kern="0" dirty="0">
                  <a:solidFill>
                    <a:srgbClr val="000000"/>
                  </a:solidFill>
                  <a:latin typeface="Meiryo UI" pitchFamily="50" charset="-128"/>
                  <a:ea typeface="Meiryo UI" pitchFamily="50" charset="-128"/>
                  <a:cs typeface="Meiryo UI" pitchFamily="50" charset="-128"/>
                </a:rPr>
                <a:t>　○○様へ</a:t>
              </a:r>
              <a:br>
                <a:rPr kumimoji="0" lang="en-US" altLang="ja-JP" sz="900" kern="0" dirty="0">
                  <a:solidFill>
                    <a:srgbClr val="000000"/>
                  </a:solidFill>
                  <a:latin typeface="Meiryo UI" pitchFamily="50" charset="-128"/>
                  <a:ea typeface="Meiryo UI" pitchFamily="50" charset="-128"/>
                  <a:cs typeface="Meiryo UI" pitchFamily="50" charset="-128"/>
                </a:rPr>
              </a:br>
              <a:r>
                <a:rPr kumimoji="0" lang="ja-JP" altLang="en-US" sz="900" kern="0" dirty="0">
                  <a:solidFill>
                    <a:srgbClr val="000000"/>
                  </a:solidFill>
                  <a:latin typeface="Meiryo UI" pitchFamily="50" charset="-128"/>
                  <a:ea typeface="Meiryo UI" pitchFamily="50" charset="-128"/>
                  <a:cs typeface="Meiryo UI" pitchFamily="50" charset="-128"/>
                </a:rPr>
                <a:t>　△△様よりデータが届いております。</a:t>
              </a:r>
              <a:endParaRPr kumimoji="0" lang="en-US" altLang="ja-JP" sz="900" kern="0" dirty="0">
                <a:solidFill>
                  <a:srgbClr val="000000"/>
                </a:solidFill>
                <a:latin typeface="Meiryo UI" pitchFamily="50" charset="-128"/>
                <a:ea typeface="Meiryo UI" pitchFamily="50" charset="-128"/>
                <a:cs typeface="Meiryo UI" pitchFamily="50" charset="-128"/>
              </a:endParaRPr>
            </a:p>
          </p:txBody>
        </p:sp>
        <p:sp>
          <p:nvSpPr>
            <p:cNvPr id="13" name="線吹き出し 2 (枠付き) 2">
              <a:extLst>
                <a:ext uri="{FF2B5EF4-FFF2-40B4-BE49-F238E27FC236}">
                  <a16:creationId xmlns:a16="http://schemas.microsoft.com/office/drawing/2014/main" id="{100EA443-2E35-4C6C-AA79-72CC17B3C1A6}"/>
                </a:ext>
              </a:extLst>
            </p:cNvPr>
            <p:cNvSpPr>
              <a:spLocks/>
            </p:cNvSpPr>
            <p:nvPr/>
          </p:nvSpPr>
          <p:spPr bwMode="auto">
            <a:xfrm>
              <a:off x="173038" y="4645025"/>
              <a:ext cx="1676400" cy="604838"/>
            </a:xfrm>
            <a:prstGeom prst="borderCallout2">
              <a:avLst>
                <a:gd name="adj1" fmla="val -12799"/>
                <a:gd name="adj2" fmla="val 38261"/>
                <a:gd name="adj3" fmla="val -81606"/>
                <a:gd name="adj4" fmla="val 41617"/>
                <a:gd name="adj5" fmla="val -178811"/>
                <a:gd name="adj6" fmla="val 61874"/>
              </a:avLst>
            </a:prstGeom>
            <a:solidFill>
              <a:srgbClr val="FFFFFF"/>
            </a:solidFill>
            <a:ln w="38100" algn="ctr">
              <a:solidFill>
                <a:schemeClr val="accent2">
                  <a:lumMod val="60000"/>
                  <a:lumOff val="40000"/>
                </a:schemeClr>
              </a:solidFill>
              <a:round/>
              <a:headEnd/>
              <a:tailEnd/>
            </a:ln>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t" latinLnBrk="1" hangingPunct="1">
                <a:spcBef>
                  <a:spcPts val="0"/>
                </a:spcBef>
                <a:spcAft>
                  <a:spcPts val="0"/>
                </a:spcAft>
                <a:defRPr/>
              </a:pPr>
              <a:r>
                <a:rPr lang="ja-JP" altLang="en-US" sz="1200" kern="0">
                  <a:solidFill>
                    <a:srgbClr val="000000"/>
                  </a:solidFill>
                  <a:latin typeface="Meiryo UI" pitchFamily="50" charset="-128"/>
                  <a:ea typeface="Meiryo UI" pitchFamily="50" charset="-128"/>
                  <a:cs typeface="Meiryo UI" pitchFamily="50" charset="-128"/>
                </a:rPr>
                <a:t>パソコンに作成した共有</a:t>
              </a:r>
              <a:endParaRPr lang="en-US" altLang="ja-JP" sz="1200" kern="0">
                <a:solidFill>
                  <a:srgbClr val="000000"/>
                </a:solidFill>
                <a:latin typeface="Meiryo UI" pitchFamily="50" charset="-128"/>
                <a:ea typeface="Meiryo UI" pitchFamily="50" charset="-128"/>
                <a:cs typeface="Meiryo UI" pitchFamily="50" charset="-128"/>
              </a:endParaRPr>
            </a:p>
            <a:p>
              <a:pPr algn="ctr" eaLnBrk="1" fontAlgn="t" latinLnBrk="1" hangingPunct="1">
                <a:spcBef>
                  <a:spcPts val="0"/>
                </a:spcBef>
                <a:spcAft>
                  <a:spcPts val="0"/>
                </a:spcAft>
                <a:defRPr/>
              </a:pPr>
              <a:r>
                <a:rPr lang="ja-JP" altLang="en-US" sz="1200" kern="0">
                  <a:solidFill>
                    <a:srgbClr val="000000"/>
                  </a:solidFill>
                  <a:latin typeface="Meiryo UI" pitchFamily="50" charset="-128"/>
                  <a:ea typeface="Meiryo UI" pitchFamily="50" charset="-128"/>
                  <a:cs typeface="Meiryo UI" pitchFamily="50" charset="-128"/>
                </a:rPr>
                <a:t>フォルダ名を入力します。</a:t>
              </a:r>
              <a:endParaRPr lang="en-US" altLang="ja-JP" sz="1200" kern="0">
                <a:solidFill>
                  <a:srgbClr val="000000"/>
                </a:solidFill>
                <a:latin typeface="Meiryo UI" pitchFamily="50" charset="-128"/>
                <a:ea typeface="Meiryo UI" pitchFamily="50" charset="-128"/>
                <a:cs typeface="Meiryo UI" pitchFamily="50" charset="-128"/>
              </a:endParaRPr>
            </a:p>
            <a:p>
              <a:pPr algn="ctr" eaLnBrk="1" fontAlgn="t" latinLnBrk="1" hangingPunct="1">
                <a:spcBef>
                  <a:spcPts val="0"/>
                </a:spcBef>
                <a:spcAft>
                  <a:spcPts val="0"/>
                </a:spcAft>
                <a:defRPr/>
              </a:pPr>
              <a:r>
                <a:rPr lang="ja-JP" altLang="en-US" sz="1200" kern="0">
                  <a:solidFill>
                    <a:srgbClr val="000000"/>
                  </a:solidFill>
                  <a:latin typeface="Meiryo UI" pitchFamily="50" charset="-128"/>
                  <a:ea typeface="Meiryo UI" pitchFamily="50" charset="-128"/>
                  <a:cs typeface="Meiryo UI" pitchFamily="50" charset="-128"/>
                </a:rPr>
                <a:t>（</a:t>
              </a:r>
              <a:r>
                <a:rPr lang="en-US" altLang="ja-JP" sz="1200" kern="0">
                  <a:solidFill>
                    <a:srgbClr val="000000"/>
                  </a:solidFill>
                  <a:latin typeface="Meiryo UI" pitchFamily="50" charset="-128"/>
                  <a:ea typeface="Meiryo UI" pitchFamily="50" charset="-128"/>
                  <a:cs typeface="Meiryo UI" pitchFamily="50" charset="-128"/>
                </a:rPr>
                <a:t>SMB</a:t>
              </a:r>
              <a:r>
                <a:rPr lang="ja-JP" altLang="en-US" sz="1200" kern="0">
                  <a:solidFill>
                    <a:srgbClr val="000000"/>
                  </a:solidFill>
                  <a:latin typeface="Meiryo UI" pitchFamily="50" charset="-128"/>
                  <a:ea typeface="Meiryo UI" pitchFamily="50" charset="-128"/>
                  <a:cs typeface="Meiryo UI" pitchFamily="50" charset="-128"/>
                </a:rPr>
                <a:t>時のみ）</a:t>
              </a:r>
            </a:p>
          </p:txBody>
        </p:sp>
        <p:sp>
          <p:nvSpPr>
            <p:cNvPr id="14" name="線吹き出し 2 (枠付き) 2">
              <a:extLst>
                <a:ext uri="{FF2B5EF4-FFF2-40B4-BE49-F238E27FC236}">
                  <a16:creationId xmlns:a16="http://schemas.microsoft.com/office/drawing/2014/main" id="{BFFF8D9B-B8F9-4132-8B57-5C5B0C4BDCD0}"/>
                </a:ext>
              </a:extLst>
            </p:cNvPr>
            <p:cNvSpPr>
              <a:spLocks/>
            </p:cNvSpPr>
            <p:nvPr/>
          </p:nvSpPr>
          <p:spPr bwMode="auto">
            <a:xfrm>
              <a:off x="2234134" y="4808538"/>
              <a:ext cx="1981200" cy="481012"/>
            </a:xfrm>
            <a:prstGeom prst="borderCallout2">
              <a:avLst>
                <a:gd name="adj1" fmla="val -7795"/>
                <a:gd name="adj2" fmla="val 5032"/>
                <a:gd name="adj3" fmla="val -163027"/>
                <a:gd name="adj4" fmla="val 9219"/>
                <a:gd name="adj5" fmla="val -321534"/>
                <a:gd name="adj6" fmla="val 20541"/>
              </a:avLst>
            </a:prstGeom>
            <a:noFill/>
            <a:ln w="38100" algn="ctr">
              <a:solidFill>
                <a:schemeClr val="accent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ja-JP" altLang="en-US" sz="1200" kern="0">
                  <a:solidFill>
                    <a:srgbClr val="000000"/>
                  </a:solidFill>
                  <a:latin typeface="Meiryo UI" pitchFamily="50" charset="-128"/>
                  <a:ea typeface="Meiryo UI" pitchFamily="50" charset="-128"/>
                  <a:cs typeface="Meiryo UI" pitchFamily="50" charset="-128"/>
                </a:rPr>
                <a:t>共有フォルダ内のフォルダを</a:t>
              </a:r>
              <a:endParaRPr lang="en-US" altLang="ja-JP" sz="1200" kern="0">
                <a:solidFill>
                  <a:srgbClr val="000000"/>
                </a:solidFill>
                <a:latin typeface="Meiryo UI" pitchFamily="50" charset="-128"/>
                <a:ea typeface="Meiryo UI" pitchFamily="50" charset="-128"/>
                <a:cs typeface="Meiryo UI" pitchFamily="50" charset="-128"/>
              </a:endParaRPr>
            </a:p>
            <a:p>
              <a:pPr algn="ctr" eaLnBrk="1" fontAlgn="auto" hangingPunct="1">
                <a:spcBef>
                  <a:spcPts val="0"/>
                </a:spcBef>
                <a:spcAft>
                  <a:spcPts val="0"/>
                </a:spcAft>
                <a:defRPr/>
              </a:pPr>
              <a:r>
                <a:rPr lang="ja-JP" altLang="en-US" sz="1200" kern="0">
                  <a:solidFill>
                    <a:srgbClr val="000000"/>
                  </a:solidFill>
                  <a:latin typeface="Meiryo UI" pitchFamily="50" charset="-128"/>
                  <a:ea typeface="Meiryo UI" pitchFamily="50" charset="-128"/>
                  <a:cs typeface="Meiryo UI" pitchFamily="50" charset="-128"/>
                </a:rPr>
                <a:t>作成した場合に設定します。</a:t>
              </a:r>
            </a:p>
          </p:txBody>
        </p:sp>
        <p:sp>
          <p:nvSpPr>
            <p:cNvPr id="15" name="線吹き出し 2 (枠付き) 2">
              <a:extLst>
                <a:ext uri="{FF2B5EF4-FFF2-40B4-BE49-F238E27FC236}">
                  <a16:creationId xmlns:a16="http://schemas.microsoft.com/office/drawing/2014/main" id="{7533EE83-73D9-449D-914A-276DA5EEF3E9}"/>
                </a:ext>
              </a:extLst>
            </p:cNvPr>
            <p:cNvSpPr>
              <a:spLocks/>
            </p:cNvSpPr>
            <p:nvPr/>
          </p:nvSpPr>
          <p:spPr bwMode="auto">
            <a:xfrm>
              <a:off x="309562" y="1502497"/>
              <a:ext cx="2681636" cy="320675"/>
            </a:xfrm>
            <a:prstGeom prst="borderCallout2">
              <a:avLst>
                <a:gd name="adj1" fmla="val 112091"/>
                <a:gd name="adj2" fmla="val 41000"/>
                <a:gd name="adj3" fmla="val 158468"/>
                <a:gd name="adj4" fmla="val 34953"/>
                <a:gd name="adj5" fmla="val 221601"/>
                <a:gd name="adj6" fmla="val 33547"/>
              </a:avLst>
            </a:prstGeom>
            <a:solidFill>
              <a:srgbClr val="FFFFFF"/>
            </a:solidFill>
            <a:ln w="38100" algn="ctr">
              <a:solidFill>
                <a:schemeClr val="accent2">
                  <a:lumMod val="60000"/>
                  <a:lumOff val="40000"/>
                </a:schemeClr>
              </a:solidFill>
              <a:round/>
              <a:headEnd/>
              <a:tailEnd/>
            </a:ln>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ja-JP" altLang="en-US" sz="1200" kern="0">
                  <a:solidFill>
                    <a:srgbClr val="000000"/>
                  </a:solidFill>
                  <a:latin typeface="Meiryo UI" pitchFamily="50" charset="-128"/>
                  <a:ea typeface="Meiryo UI" pitchFamily="50" charset="-128"/>
                  <a:cs typeface="Meiryo UI" pitchFamily="50" charset="-128"/>
                </a:rPr>
                <a:t>登録名またはお気に入り名を設定します。</a:t>
              </a:r>
            </a:p>
          </p:txBody>
        </p:sp>
        <p:sp>
          <p:nvSpPr>
            <p:cNvPr id="16" name="線吹き出し 2 (枠付き) 3">
              <a:extLst>
                <a:ext uri="{FF2B5EF4-FFF2-40B4-BE49-F238E27FC236}">
                  <a16:creationId xmlns:a16="http://schemas.microsoft.com/office/drawing/2014/main" id="{8DCFF43A-0B34-444E-BEFB-6F37D756A13B}"/>
                </a:ext>
              </a:extLst>
            </p:cNvPr>
            <p:cNvSpPr>
              <a:spLocks/>
            </p:cNvSpPr>
            <p:nvPr/>
          </p:nvSpPr>
          <p:spPr bwMode="auto">
            <a:xfrm>
              <a:off x="2199432" y="2218808"/>
              <a:ext cx="2589212" cy="425450"/>
            </a:xfrm>
            <a:prstGeom prst="borderCallout2">
              <a:avLst>
                <a:gd name="adj1" fmla="val 46335"/>
                <a:gd name="adj2" fmla="val -1982"/>
                <a:gd name="adj3" fmla="val 71575"/>
                <a:gd name="adj4" fmla="val -14316"/>
                <a:gd name="adj5" fmla="val 146571"/>
                <a:gd name="adj6" fmla="val -19319"/>
              </a:avLst>
            </a:prstGeom>
            <a:solidFill>
              <a:srgbClr val="FFFFFF"/>
            </a:solidFill>
            <a:ln w="38100" algn="ctr">
              <a:solidFill>
                <a:schemeClr val="accent2">
                  <a:lumMod val="60000"/>
                  <a:lumOff val="40000"/>
                </a:schemeClr>
              </a:solidFill>
              <a:round/>
              <a:headEnd/>
              <a:tailEnd/>
            </a:ln>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転送プロトコルは</a:t>
              </a:r>
              <a:r>
                <a:rPr lang="en-US" altLang="ja-JP" sz="1200" kern="0" dirty="0">
                  <a:solidFill>
                    <a:srgbClr val="000000"/>
                  </a:solidFill>
                  <a:latin typeface="Meiryo UI" pitchFamily="50" charset="-128"/>
                  <a:ea typeface="Meiryo UI" pitchFamily="50" charset="-128"/>
                  <a:cs typeface="Meiryo UI" pitchFamily="50" charset="-128"/>
                </a:rPr>
                <a:t>SMB</a:t>
              </a:r>
              <a:r>
                <a:rPr lang="ja-JP" altLang="en-US" sz="1200" kern="0" dirty="0" err="1">
                  <a:solidFill>
                    <a:srgbClr val="000000"/>
                  </a:solidFill>
                  <a:latin typeface="Meiryo UI" pitchFamily="50" charset="-128"/>
                  <a:ea typeface="Meiryo UI" pitchFamily="50" charset="-128"/>
                  <a:cs typeface="Meiryo UI" pitchFamily="50" charset="-128"/>
                </a:rPr>
                <a:t>、</a:t>
              </a:r>
              <a:r>
                <a:rPr lang="en-US" altLang="ja-JP" sz="1200" kern="0" dirty="0">
                  <a:solidFill>
                    <a:srgbClr val="000000"/>
                  </a:solidFill>
                  <a:latin typeface="Meiryo UI" pitchFamily="50" charset="-128"/>
                  <a:ea typeface="Meiryo UI" pitchFamily="50" charset="-128"/>
                  <a:cs typeface="Meiryo UI" pitchFamily="50" charset="-128"/>
                </a:rPr>
                <a:t>FTPS</a:t>
              </a:r>
              <a:r>
                <a:rPr lang="ja-JP" altLang="en-US" sz="1200" kern="0" dirty="0" err="1">
                  <a:solidFill>
                    <a:srgbClr val="000000"/>
                  </a:solidFill>
                  <a:latin typeface="Meiryo UI" pitchFamily="50" charset="-128"/>
                  <a:ea typeface="Meiryo UI" pitchFamily="50" charset="-128"/>
                  <a:cs typeface="Meiryo UI" pitchFamily="50" charset="-128"/>
                </a:rPr>
                <a:t>、</a:t>
              </a:r>
              <a:r>
                <a:rPr lang="en-US" altLang="ja-JP" sz="1200" kern="0" dirty="0">
                  <a:solidFill>
                    <a:srgbClr val="000000"/>
                  </a:solidFill>
                  <a:latin typeface="Meiryo UI" pitchFamily="50" charset="-128"/>
                  <a:ea typeface="Meiryo UI" pitchFamily="50" charset="-128"/>
                  <a:cs typeface="Meiryo UI" pitchFamily="50" charset="-128"/>
                </a:rPr>
                <a:t>FTP</a:t>
              </a:r>
              <a:r>
                <a:rPr lang="ja-JP" altLang="en-US" sz="1200" kern="0" dirty="0" err="1">
                  <a:solidFill>
                    <a:srgbClr val="000000"/>
                  </a:solidFill>
                  <a:latin typeface="Meiryo UI" pitchFamily="50" charset="-128"/>
                  <a:ea typeface="Meiryo UI" pitchFamily="50" charset="-128"/>
                  <a:cs typeface="Meiryo UI" pitchFamily="50" charset="-128"/>
                </a:rPr>
                <a:t>、</a:t>
              </a:r>
              <a:r>
                <a:rPr lang="en-US" altLang="ja-JP" sz="1200" kern="0" dirty="0" err="1">
                  <a:solidFill>
                    <a:srgbClr val="000000"/>
                  </a:solidFill>
                  <a:latin typeface="Meiryo UI" pitchFamily="50" charset="-128"/>
                  <a:ea typeface="Meiryo UI" pitchFamily="50" charset="-128"/>
                  <a:cs typeface="Meiryo UI" pitchFamily="50" charset="-128"/>
                </a:rPr>
                <a:t>BOX,OneDrive</a:t>
              </a:r>
              <a:r>
                <a:rPr lang="ja-JP" altLang="en-US" sz="1200" kern="0" dirty="0">
                  <a:solidFill>
                    <a:srgbClr val="000000"/>
                  </a:solidFill>
                  <a:latin typeface="Meiryo UI" pitchFamily="50" charset="-128"/>
                  <a:ea typeface="Meiryo UI" pitchFamily="50" charset="-128"/>
                  <a:cs typeface="Meiryo UI" pitchFamily="50" charset="-128"/>
                </a:rPr>
                <a:t>から選択可能です。</a:t>
              </a:r>
              <a:endParaRPr lang="en-US" altLang="ja-JP" sz="1200" kern="0" dirty="0">
                <a:solidFill>
                  <a:srgbClr val="000000"/>
                </a:solidFill>
                <a:latin typeface="Meiryo UI" pitchFamily="50" charset="-128"/>
                <a:ea typeface="Meiryo UI" pitchFamily="50" charset="-128"/>
                <a:cs typeface="Meiryo UI" pitchFamily="50" charset="-128"/>
              </a:endParaRPr>
            </a:p>
          </p:txBody>
        </p:sp>
        <p:sp>
          <p:nvSpPr>
            <p:cNvPr id="17" name="線吹き出し 2 (枠付き) 2">
              <a:extLst>
                <a:ext uri="{FF2B5EF4-FFF2-40B4-BE49-F238E27FC236}">
                  <a16:creationId xmlns:a16="http://schemas.microsoft.com/office/drawing/2014/main" id="{13981DC6-C93E-4046-A9F7-A04269201AE0}"/>
                </a:ext>
              </a:extLst>
            </p:cNvPr>
            <p:cNvSpPr>
              <a:spLocks/>
            </p:cNvSpPr>
            <p:nvPr/>
          </p:nvSpPr>
          <p:spPr bwMode="auto">
            <a:xfrm>
              <a:off x="758950" y="5448301"/>
              <a:ext cx="3924175" cy="598488"/>
            </a:xfrm>
            <a:prstGeom prst="borderCallout2">
              <a:avLst>
                <a:gd name="adj1" fmla="val -366"/>
                <a:gd name="adj2" fmla="val 101491"/>
                <a:gd name="adj3" fmla="val -123612"/>
                <a:gd name="adj4" fmla="val 104650"/>
                <a:gd name="adj5" fmla="val -252480"/>
                <a:gd name="adj6" fmla="val 100690"/>
              </a:avLst>
            </a:prstGeom>
            <a:noFill/>
            <a:ln w="38100" algn="ctr">
              <a:solidFill>
                <a:schemeClr val="accent2">
                  <a:lumMod val="60000"/>
                  <a:lumOff val="40000"/>
                </a:schemeClr>
              </a:solidFill>
              <a:round/>
              <a:headEnd/>
              <a:tailEnd/>
            </a:ln>
            <a:extLst>
              <a:ext uri="{909E8E84-426E-40DD-AFC4-6F175D3DCCD1}">
                <a14:hiddenFill xmlns:a14="http://schemas.microsoft.com/office/drawing/2010/main">
                  <a:solidFill>
                    <a:srgbClr val="FFFFFF"/>
                  </a:solidFill>
                </a14:hiddenFill>
              </a:ext>
            </a:extLst>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fontAlgn="auto">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カンマ区切りで複数先頭文字を登録することができます。</a:t>
              </a:r>
              <a:endParaRPr lang="en-US" altLang="ja-JP" sz="1200" kern="0" dirty="0">
                <a:solidFill>
                  <a:srgbClr val="000000"/>
                </a:solidFill>
                <a:latin typeface="Meiryo UI" pitchFamily="50" charset="-128"/>
                <a:ea typeface="Meiryo UI" pitchFamily="50" charset="-128"/>
                <a:cs typeface="Meiryo UI" pitchFamily="50" charset="-128"/>
              </a:endParaRPr>
            </a:p>
            <a:p>
              <a:pPr algn="ctr" eaLnBrk="1" fontAlgn="auto" hangingPunct="1">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「ファイル先頭文字」</a:t>
              </a:r>
              <a:r>
                <a:rPr lang="en-US" altLang="ja-JP" sz="1200" kern="0" dirty="0">
                  <a:solidFill>
                    <a:srgbClr val="000000"/>
                  </a:solidFill>
                  <a:latin typeface="Meiryo UI" pitchFamily="50" charset="-128"/>
                  <a:ea typeface="Meiryo UI" pitchFamily="50" charset="-128"/>
                  <a:cs typeface="Meiryo UI" pitchFamily="50" charset="-128"/>
                </a:rPr>
                <a:t>+</a:t>
              </a:r>
              <a:r>
                <a:rPr lang="ja-JP" altLang="en-US" sz="1200" kern="0" dirty="0">
                  <a:solidFill>
                    <a:srgbClr val="000000"/>
                  </a:solidFill>
                  <a:latin typeface="Meiryo UI" pitchFamily="50" charset="-128"/>
                  <a:ea typeface="Meiryo UI" pitchFamily="50" charset="-128"/>
                  <a:cs typeface="Meiryo UI" pitchFamily="50" charset="-128"/>
                </a:rPr>
                <a:t> 「</a:t>
              </a:r>
              <a:r>
                <a:rPr lang="en-US" altLang="ja-JP" sz="1200" kern="0" dirty="0" err="1">
                  <a:solidFill>
                    <a:srgbClr val="000000"/>
                  </a:solidFill>
                  <a:latin typeface="Meiryo UI" pitchFamily="50" charset="-128"/>
                  <a:ea typeface="Meiryo UI" pitchFamily="50" charset="-128"/>
                  <a:cs typeface="Meiryo UI" pitchFamily="50" charset="-128"/>
                </a:rPr>
                <a:t>UserID</a:t>
              </a:r>
              <a:r>
                <a:rPr lang="ja-JP" altLang="en-US" sz="1200" kern="0" dirty="0">
                  <a:solidFill>
                    <a:srgbClr val="000000"/>
                  </a:solidFill>
                  <a:latin typeface="Meiryo UI" pitchFamily="50" charset="-128"/>
                  <a:ea typeface="Meiryo UI" pitchFamily="50" charset="-128"/>
                  <a:cs typeface="Meiryo UI" pitchFamily="50" charset="-128"/>
                </a:rPr>
                <a:t>」</a:t>
              </a:r>
              <a:r>
                <a:rPr lang="en-US" altLang="ja-JP" sz="1200" kern="0" dirty="0">
                  <a:solidFill>
                    <a:srgbClr val="000000"/>
                  </a:solidFill>
                  <a:latin typeface="Meiryo UI" pitchFamily="50" charset="-128"/>
                  <a:ea typeface="Meiryo UI" pitchFamily="50" charset="-128"/>
                  <a:cs typeface="Meiryo UI" pitchFamily="50" charset="-128"/>
                </a:rPr>
                <a:t>+</a:t>
              </a:r>
              <a:r>
                <a:rPr lang="ja-JP" altLang="en-US" sz="1200" kern="0" dirty="0">
                  <a:solidFill>
                    <a:srgbClr val="000000"/>
                  </a:solidFill>
                  <a:latin typeface="Meiryo UI" pitchFamily="50" charset="-128"/>
                  <a:ea typeface="Meiryo UI" pitchFamily="50" charset="-128"/>
                  <a:cs typeface="Meiryo UI" pitchFamily="50" charset="-128"/>
                </a:rPr>
                <a:t>「タイムスタンプ」の形式で</a:t>
              </a:r>
              <a:endParaRPr lang="en-US" altLang="ja-JP" sz="1200" kern="0" dirty="0">
                <a:solidFill>
                  <a:srgbClr val="000000"/>
                </a:solidFill>
                <a:latin typeface="Meiryo UI" pitchFamily="50" charset="-128"/>
                <a:ea typeface="Meiryo UI" pitchFamily="50" charset="-128"/>
                <a:cs typeface="Meiryo UI" pitchFamily="50" charset="-128"/>
              </a:endParaRPr>
            </a:p>
            <a:p>
              <a:pPr algn="ctr" eaLnBrk="1" fontAlgn="auto" hangingPunct="1">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スキャンデータを保存できます。</a:t>
              </a:r>
              <a:endParaRPr lang="en-US" altLang="ja-JP" sz="1200" kern="0" dirty="0">
                <a:solidFill>
                  <a:srgbClr val="000000"/>
                </a:solidFill>
                <a:latin typeface="Meiryo UI" pitchFamily="50" charset="-128"/>
                <a:ea typeface="Meiryo UI" pitchFamily="50" charset="-128"/>
                <a:cs typeface="Meiryo UI" pitchFamily="50" charset="-128"/>
              </a:endParaRPr>
            </a:p>
          </p:txBody>
        </p:sp>
      </p:grpSp>
      <p:sp>
        <p:nvSpPr>
          <p:cNvPr id="84" name="タイトル 1">
            <a:extLst>
              <a:ext uri="{FF2B5EF4-FFF2-40B4-BE49-F238E27FC236}">
                <a16:creationId xmlns:a16="http://schemas.microsoft.com/office/drawing/2014/main" id="{BA173513-CBE1-402B-AF3D-40E4750D20E0}"/>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送信先設定画面</a:t>
            </a:r>
          </a:p>
        </p:txBody>
      </p:sp>
      <p:sp>
        <p:nvSpPr>
          <p:cNvPr id="85" name="Rectangle 20">
            <a:extLst>
              <a:ext uri="{FF2B5EF4-FFF2-40B4-BE49-F238E27FC236}">
                <a16:creationId xmlns:a16="http://schemas.microsoft.com/office/drawing/2014/main" id="{AF29E17B-7D9C-4210-AD5A-FD278660D384}"/>
              </a:ext>
            </a:extLst>
          </p:cNvPr>
          <p:cNvSpPr/>
          <p:nvPr/>
        </p:nvSpPr>
        <p:spPr bwMode="auto">
          <a:xfrm>
            <a:off x="236960" y="1124744"/>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Rectangle 20">
            <a:extLst>
              <a:ext uri="{FF2B5EF4-FFF2-40B4-BE49-F238E27FC236}">
                <a16:creationId xmlns:a16="http://schemas.microsoft.com/office/drawing/2014/main" id="{DD7AE5CF-0141-4499-8E32-FDC0E919665A}"/>
              </a:ext>
            </a:extLst>
          </p:cNvPr>
          <p:cNvSpPr/>
          <p:nvPr/>
        </p:nvSpPr>
        <p:spPr bwMode="auto">
          <a:xfrm>
            <a:off x="308960" y="1124744"/>
            <a:ext cx="4284000" cy="2160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en-US" altLang="ja-JP"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Scan To </a:t>
            </a:r>
            <a:r>
              <a:rPr lang="ja-JP" altLang="en-US"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フォルダ</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－送信先設定画面－</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Rectangle 20">
            <a:extLst>
              <a:ext uri="{FF2B5EF4-FFF2-40B4-BE49-F238E27FC236}">
                <a16:creationId xmlns:a16="http://schemas.microsoft.com/office/drawing/2014/main" id="{00B36855-0203-49B1-AE3C-FBEC2768F2D7}"/>
              </a:ext>
            </a:extLst>
          </p:cNvPr>
          <p:cNvSpPr/>
          <p:nvPr/>
        </p:nvSpPr>
        <p:spPr bwMode="auto">
          <a:xfrm>
            <a:off x="5061496" y="1124744"/>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8" name="Rectangle 20">
            <a:extLst>
              <a:ext uri="{FF2B5EF4-FFF2-40B4-BE49-F238E27FC236}">
                <a16:creationId xmlns:a16="http://schemas.microsoft.com/office/drawing/2014/main" id="{9D7F4CE7-DFC7-4C88-BFA4-27FACF6D5710}"/>
              </a:ext>
            </a:extLst>
          </p:cNvPr>
          <p:cNvSpPr/>
          <p:nvPr/>
        </p:nvSpPr>
        <p:spPr bwMode="auto">
          <a:xfrm>
            <a:off x="5133496" y="1124744"/>
            <a:ext cx="4176000" cy="2160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en-US" altLang="ja-JP"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Scan To E-mail</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－送信先設定画面－</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9" name="線吹き出し 2 (枠付き) 2">
            <a:extLst>
              <a:ext uri="{FF2B5EF4-FFF2-40B4-BE49-F238E27FC236}">
                <a16:creationId xmlns:a16="http://schemas.microsoft.com/office/drawing/2014/main" id="{05448314-F092-4B21-9CAC-7A2677B3B7EA}"/>
              </a:ext>
            </a:extLst>
          </p:cNvPr>
          <p:cNvSpPr>
            <a:spLocks/>
          </p:cNvSpPr>
          <p:nvPr/>
        </p:nvSpPr>
        <p:spPr bwMode="auto">
          <a:xfrm>
            <a:off x="5172992" y="1697002"/>
            <a:ext cx="2660328" cy="320675"/>
          </a:xfrm>
          <a:prstGeom prst="borderCallout2">
            <a:avLst>
              <a:gd name="adj1" fmla="val 112091"/>
              <a:gd name="adj2" fmla="val 41000"/>
              <a:gd name="adj3" fmla="val 158468"/>
              <a:gd name="adj4" fmla="val 34953"/>
              <a:gd name="adj5" fmla="val 221601"/>
              <a:gd name="adj6" fmla="val 33547"/>
            </a:avLst>
          </a:prstGeom>
          <a:solidFill>
            <a:srgbClr val="FFFFFF"/>
          </a:solidFill>
          <a:ln w="38100" algn="ctr">
            <a:solidFill>
              <a:schemeClr val="accent2">
                <a:lumMod val="60000"/>
                <a:lumOff val="40000"/>
              </a:schemeClr>
            </a:solidFill>
            <a:round/>
            <a:headEnd/>
            <a:tailEnd/>
          </a:ln>
        </p:spPr>
        <p:txBody>
          <a:bodyPr lIns="36000" tIns="36000" rIns="36000" bIns="3600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ja-JP" altLang="en-US" sz="1200" kern="0">
                <a:solidFill>
                  <a:srgbClr val="000000"/>
                </a:solidFill>
                <a:latin typeface="Meiryo UI" pitchFamily="50" charset="-128"/>
                <a:ea typeface="Meiryo UI" pitchFamily="50" charset="-128"/>
                <a:cs typeface="Meiryo UI" pitchFamily="50" charset="-128"/>
              </a:rPr>
              <a:t>登録名またはお気に入り名を設定します。</a:t>
            </a:r>
          </a:p>
        </p:txBody>
      </p:sp>
      <p:sp>
        <p:nvSpPr>
          <p:cNvPr id="90" name="線吹き出し 2 (枠付き) 3">
            <a:extLst>
              <a:ext uri="{FF2B5EF4-FFF2-40B4-BE49-F238E27FC236}">
                <a16:creationId xmlns:a16="http://schemas.microsoft.com/office/drawing/2014/main" id="{4EF1236B-739D-4BCE-9C14-5E48FB958429}"/>
              </a:ext>
            </a:extLst>
          </p:cNvPr>
          <p:cNvSpPr>
            <a:spLocks/>
          </p:cNvSpPr>
          <p:nvPr/>
        </p:nvSpPr>
        <p:spPr bwMode="auto">
          <a:xfrm>
            <a:off x="7689304" y="2211462"/>
            <a:ext cx="1986607" cy="425450"/>
          </a:xfrm>
          <a:prstGeom prst="borderCallout2">
            <a:avLst>
              <a:gd name="adj1" fmla="val 46335"/>
              <a:gd name="adj2" fmla="val -1982"/>
              <a:gd name="adj3" fmla="val 71575"/>
              <a:gd name="adj4" fmla="val -14316"/>
              <a:gd name="adj5" fmla="val 146571"/>
              <a:gd name="adj6" fmla="val -19319"/>
            </a:avLst>
          </a:prstGeom>
          <a:solidFill>
            <a:srgbClr val="FFFFFF"/>
          </a:solidFill>
          <a:ln w="38100" algn="ctr">
            <a:solidFill>
              <a:schemeClr val="accent2">
                <a:lumMod val="60000"/>
                <a:lumOff val="40000"/>
              </a:schemeClr>
            </a:solidFill>
            <a:round/>
            <a:headEnd/>
            <a:tailEnd/>
          </a:ln>
        </p:spPr>
        <p:txBody>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；区切りで複数のアドレスを</a:t>
            </a:r>
          </a:p>
          <a:p>
            <a:pPr algn="ctr" eaLnBrk="1" fontAlgn="auto" hangingPunct="1">
              <a:spcBef>
                <a:spcPts val="0"/>
              </a:spcBef>
              <a:spcAft>
                <a:spcPts val="0"/>
              </a:spcAft>
              <a:defRPr/>
            </a:pPr>
            <a:r>
              <a:rPr lang="ja-JP" altLang="en-US" sz="1200" kern="0" dirty="0">
                <a:solidFill>
                  <a:srgbClr val="000000"/>
                </a:solidFill>
                <a:latin typeface="Meiryo UI" pitchFamily="50" charset="-128"/>
                <a:ea typeface="Meiryo UI" pitchFamily="50" charset="-128"/>
                <a:cs typeface="Meiryo UI" pitchFamily="50" charset="-128"/>
              </a:rPr>
              <a:t>登録可能です。</a:t>
            </a:r>
          </a:p>
        </p:txBody>
      </p:sp>
    </p:spTree>
    <p:extLst>
      <p:ext uri="{BB962C8B-B14F-4D97-AF65-F5344CB8AC3E}">
        <p14:creationId xmlns:p14="http://schemas.microsoft.com/office/powerpoint/2010/main" val="2769707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18</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E8A09DA6-F54D-4C66-910E-17BA4F8FC224}"/>
              </a:ext>
            </a:extLst>
          </p:cNvPr>
          <p:cNvSpPr/>
          <p:nvPr/>
        </p:nvSpPr>
        <p:spPr bwMode="auto">
          <a:xfrm>
            <a:off x="5516439" y="1268760"/>
            <a:ext cx="1101725" cy="307975"/>
          </a:xfrm>
          <a:prstGeom prst="rect">
            <a:avLst/>
          </a:prstGeom>
          <a:no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hangingPunct="1">
              <a:defRPr/>
            </a:pPr>
            <a:r>
              <a:rPr lang="ja-JP" altLang="en-US" sz="1400" b="1" dirty="0">
                <a:solidFill>
                  <a:schemeClr val="accent6">
                    <a:lumMod val="50000"/>
                  </a:schemeClr>
                </a:solidFill>
                <a:latin typeface="メイリオ" panose="020B0604030504040204" pitchFamily="50" charset="-128"/>
                <a:ea typeface="メイリオ" panose="020B0604030504040204" pitchFamily="50" charset="-128"/>
                <a:cs typeface="メイリオ" panose="020B0604030504040204" pitchFamily="50" charset="-128"/>
              </a:rPr>
              <a:t>設定項目例</a:t>
            </a:r>
          </a:p>
        </p:txBody>
      </p:sp>
      <p:grpSp>
        <p:nvGrpSpPr>
          <p:cNvPr id="7" name="グループ化 69">
            <a:extLst>
              <a:ext uri="{FF2B5EF4-FFF2-40B4-BE49-F238E27FC236}">
                <a16:creationId xmlns:a16="http://schemas.microsoft.com/office/drawing/2014/main" id="{4B3D2D92-C409-4D0E-9E42-B4D8CD7C3EFE}"/>
              </a:ext>
            </a:extLst>
          </p:cNvPr>
          <p:cNvGrpSpPr>
            <a:grpSpLocks/>
          </p:cNvGrpSpPr>
          <p:nvPr/>
        </p:nvGrpSpPr>
        <p:grpSpPr bwMode="auto">
          <a:xfrm>
            <a:off x="493217" y="1737270"/>
            <a:ext cx="4803775" cy="3563938"/>
            <a:chOff x="2490788" y="983208"/>
            <a:chExt cx="4803775" cy="3563937"/>
          </a:xfrm>
        </p:grpSpPr>
        <p:sp>
          <p:nvSpPr>
            <p:cNvPr id="8" name="角丸四角形 85">
              <a:extLst>
                <a:ext uri="{FF2B5EF4-FFF2-40B4-BE49-F238E27FC236}">
                  <a16:creationId xmlns:a16="http://schemas.microsoft.com/office/drawing/2014/main" id="{F3BF17DC-410C-48F0-86BA-91E3D4B453D9}"/>
                </a:ext>
              </a:extLst>
            </p:cNvPr>
            <p:cNvSpPr/>
            <p:nvPr/>
          </p:nvSpPr>
          <p:spPr bwMode="auto">
            <a:xfrm>
              <a:off x="2490788" y="983208"/>
              <a:ext cx="4803775" cy="3563937"/>
            </a:xfrm>
            <a:prstGeom prst="roundRect">
              <a:avLst>
                <a:gd name="adj" fmla="val 0"/>
              </a:avLst>
            </a:prstGeom>
            <a:solidFill>
              <a:srgbClr val="AAE2CA">
                <a:lumMod val="20000"/>
                <a:lumOff val="80000"/>
              </a:srgbClr>
            </a:solidFill>
            <a:ln w="9525" cap="flat" cmpd="sng" algn="ctr">
              <a:solidFill>
                <a:srgbClr val="FFFFFF">
                  <a:lumMod val="50000"/>
                </a:srgbClr>
              </a:solidFill>
              <a:prstDash val="solid"/>
              <a:round/>
              <a:headEnd type="none" w="med" len="med"/>
              <a:tailEnd type="none" w="med" len="med"/>
            </a:ln>
            <a:effectLst/>
          </p:spPr>
          <p:txBody>
            <a:bodyPr/>
            <a:lstStyle/>
            <a:p>
              <a:pPr algn="ctr" eaLnBrk="1" fontAlgn="auto" hangingPunct="1">
                <a:spcBef>
                  <a:spcPts val="0"/>
                </a:spcBef>
                <a:spcAft>
                  <a:spcPts val="0"/>
                </a:spcAft>
                <a:defRPr/>
              </a:pPr>
              <a:endParaRPr kumimoji="0" lang="ja-JP" altLang="en-US" sz="2400" b="1" kern="0">
                <a:solidFill>
                  <a:srgbClr val="000000"/>
                </a:solidFill>
                <a:latin typeface="メイリオ" panose="020B0604030504040204" pitchFamily="50" charset="-128"/>
                <a:ea typeface="メイリオ" panose="020B0604030504040204" pitchFamily="50" charset="-128"/>
              </a:endParaRPr>
            </a:p>
          </p:txBody>
        </p:sp>
        <p:sp>
          <p:nvSpPr>
            <p:cNvPr id="9" name="正方形/長方形 8">
              <a:extLst>
                <a:ext uri="{FF2B5EF4-FFF2-40B4-BE49-F238E27FC236}">
                  <a16:creationId xmlns:a16="http://schemas.microsoft.com/office/drawing/2014/main" id="{7912E8F5-1A52-42E4-832C-84A7568306D5}"/>
                </a:ext>
              </a:extLst>
            </p:cNvPr>
            <p:cNvSpPr/>
            <p:nvPr/>
          </p:nvSpPr>
          <p:spPr bwMode="auto">
            <a:xfrm>
              <a:off x="2490788" y="1068388"/>
              <a:ext cx="4803775" cy="255588"/>
            </a:xfrm>
            <a:prstGeom prst="rect">
              <a:avLst/>
            </a:prstGeom>
            <a:solidFill>
              <a:srgbClr val="2D2DB9">
                <a:lumMod val="75000"/>
              </a:srgbClr>
            </a:solidFill>
            <a:ln w="9525" cap="flat" cmpd="sng" algn="ctr">
              <a:solidFill>
                <a:srgbClr val="000000"/>
              </a:solidFill>
              <a:prstDash val="solid"/>
              <a:round/>
              <a:headEnd type="none" w="med" len="med"/>
              <a:tailEnd type="none" w="med" len="med"/>
            </a:ln>
            <a:effectLst/>
          </p:spPr>
          <p:txBody>
            <a:bodyPr wrap="none" anchor="ctr"/>
            <a:lstStyle/>
            <a:p>
              <a:pPr eaLnBrk="1" fontAlgn="auto" hangingPunct="1">
                <a:spcBef>
                  <a:spcPts val="0"/>
                </a:spcBef>
                <a:spcAft>
                  <a:spcPts val="0"/>
                </a:spcAft>
                <a:defRPr/>
              </a:pPr>
              <a:r>
                <a:rPr kumimoji="0" lang="en-US" altLang="ja-JP" sz="1050" b="1" i="1"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SmartSESAME </a:t>
              </a:r>
              <a:r>
                <a:rPr kumimoji="0" lang="en-US" altLang="ja-JP" sz="1050" b="1" kern="0" dirty="0" err="1">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MultiScan</a:t>
              </a:r>
              <a:r>
                <a:rPr kumimoji="0" lang="en-US" altLang="ja-JP" sz="1050" b="1"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a:t>
              </a:r>
              <a:r>
                <a:rPr kumimoji="0" lang="ja-JP" altLang="en-US" sz="1050" b="1"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　</a:t>
              </a:r>
              <a:endParaRPr kumimoji="0" lang="ja-JP" altLang="en-US" sz="1050" b="1" kern="0" dirty="0">
                <a:solidFill>
                  <a:srgbClr val="FFFFFF"/>
                </a:solidFill>
                <a:latin typeface="メイリオ" panose="020B0604030504040204" pitchFamily="50" charset="-128"/>
                <a:ea typeface="メイリオ" panose="020B0604030504040204" pitchFamily="50" charset="-128"/>
              </a:endParaRPr>
            </a:p>
          </p:txBody>
        </p:sp>
        <p:sp>
          <p:nvSpPr>
            <p:cNvPr id="10" name="角丸四角形 5">
              <a:extLst>
                <a:ext uri="{FF2B5EF4-FFF2-40B4-BE49-F238E27FC236}">
                  <a16:creationId xmlns:a16="http://schemas.microsoft.com/office/drawing/2014/main" id="{30938BB2-BFD0-4A63-849D-AEF101BDAC6F}"/>
                </a:ext>
              </a:extLst>
            </p:cNvPr>
            <p:cNvSpPr>
              <a:spLocks noChangeArrowheads="1"/>
            </p:cNvSpPr>
            <p:nvPr/>
          </p:nvSpPr>
          <p:spPr bwMode="auto">
            <a:xfrm>
              <a:off x="2568576" y="1581151"/>
              <a:ext cx="4625975" cy="231775"/>
            </a:xfrm>
            <a:prstGeom prst="roundRect">
              <a:avLst>
                <a:gd name="adj" fmla="val 4153"/>
              </a:avLst>
            </a:prstGeom>
            <a:solidFill>
              <a:srgbClr val="92CDDC"/>
            </a:solidFill>
            <a:ln>
              <a:noFill/>
            </a:ln>
            <a:extLst>
              <a:ext uri="{91240B29-F687-4F45-9708-019B960494DF}">
                <a14:hiddenLine xmlns:a14="http://schemas.microsoft.com/office/drawing/2010/main" w="9525">
                  <a:solidFill>
                    <a:srgbClr val="000000"/>
                  </a:solidFill>
                  <a:round/>
                  <a:headEnd/>
                  <a:tailEnd/>
                </a14:hiddenLine>
              </a:ext>
            </a:extLst>
          </p:spPr>
          <p:txBody>
            <a:bodyPr lIns="0" r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buClr>
                  <a:srgbClr val="3333CC"/>
                </a:buClr>
                <a:buFont typeface="Wingdings" pitchFamily="2" charset="2"/>
                <a:buNone/>
                <a:defRPr/>
              </a:pPr>
              <a:r>
                <a:rPr lang="ja-JP" altLang="en-US" sz="800" kern="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フォルダーへ送信</a:t>
              </a:r>
              <a:endParaRPr lang="ja-JP" altLang="ja-JP" sz="800" kern="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3">
              <a:extLst>
                <a:ext uri="{FF2B5EF4-FFF2-40B4-BE49-F238E27FC236}">
                  <a16:creationId xmlns:a16="http://schemas.microsoft.com/office/drawing/2014/main" id="{9EE9A61E-1829-465A-9C3B-A44E87BC42CB}"/>
                </a:ext>
              </a:extLst>
            </p:cNvPr>
            <p:cNvSpPr txBox="1">
              <a:spLocks noChangeArrowheads="1"/>
            </p:cNvSpPr>
            <p:nvPr/>
          </p:nvSpPr>
          <p:spPr bwMode="auto">
            <a:xfrm>
              <a:off x="2595563" y="1365251"/>
              <a:ext cx="29543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kern="0" dirty="0">
                  <a:solidFill>
                    <a:srgbClr val="000000"/>
                  </a:solidFill>
                  <a:latin typeface="メイリオ" panose="020B0604030504040204" pitchFamily="50" charset="-128"/>
                  <a:ea typeface="メイリオ" panose="020B0604030504040204" pitchFamily="50" charset="-128"/>
                  <a:cs typeface="Meiryo UI" pitchFamily="50" charset="-128"/>
                </a:rPr>
                <a:t>ユーザー名：　胡麻　太郎　</a:t>
              </a:r>
            </a:p>
          </p:txBody>
        </p:sp>
        <p:sp>
          <p:nvSpPr>
            <p:cNvPr id="12" name="テキスト ボックス 157">
              <a:extLst>
                <a:ext uri="{FF2B5EF4-FFF2-40B4-BE49-F238E27FC236}">
                  <a16:creationId xmlns:a16="http://schemas.microsoft.com/office/drawing/2014/main" id="{01317183-CCFB-46A1-A683-6AC562AB99E3}"/>
                </a:ext>
              </a:extLst>
            </p:cNvPr>
            <p:cNvSpPr txBox="1">
              <a:spLocks noChangeArrowheads="1"/>
            </p:cNvSpPr>
            <p:nvPr/>
          </p:nvSpPr>
          <p:spPr bwMode="auto">
            <a:xfrm>
              <a:off x="2579191" y="1844676"/>
              <a:ext cx="4615359" cy="195733"/>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000" tIns="0" rIns="36000" bIns="0" anchor="ct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buClr>
                  <a:srgbClr val="3333CC"/>
                </a:buClr>
                <a:buFont typeface="Wingdings" pitchFamily="2" charset="2"/>
                <a:buNone/>
                <a:defRPr/>
              </a:pPr>
              <a:r>
                <a:rPr lang="ja-JP" altLang="en-US"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                自分あて</a:t>
              </a:r>
              <a:r>
                <a:rPr lang="en-US" altLang="ja-JP"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            \NAS1\</a:t>
              </a:r>
              <a:r>
                <a:rPr lang="en-US" altLang="ja-JP" sz="800" kern="0" dirty="0" err="1">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aaaaaa</a:t>
              </a:r>
              <a:r>
                <a:rPr lang="en-US" altLang="ja-JP"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800" kern="0" dirty="0" err="1">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aaaaa</a:t>
              </a:r>
              <a:r>
                <a:rPr lang="en-US" altLang="ja-JP"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  </a:t>
              </a:r>
              <a:endParaRPr lang="ja-JP" altLang="ja-JP" sz="8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13" name="Picture 2" descr="C:\Users\cecito\AppData\Local\Microsoft\Windows\Temporary Internet Files\Content.IE5\C3SZY7QK\MC900431588[1].png">
              <a:extLst>
                <a:ext uri="{FF2B5EF4-FFF2-40B4-BE49-F238E27FC236}">
                  <a16:creationId xmlns:a16="http://schemas.microsoft.com/office/drawing/2014/main" id="{032B38F1-0497-47C6-A7AD-98003C1E76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8738" y="1837209"/>
              <a:ext cx="1746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角丸四角形 26">
              <a:extLst>
                <a:ext uri="{FF2B5EF4-FFF2-40B4-BE49-F238E27FC236}">
                  <a16:creationId xmlns:a16="http://schemas.microsoft.com/office/drawing/2014/main" id="{7E5DB277-B25E-4143-823B-F704735A9096}"/>
                </a:ext>
              </a:extLst>
            </p:cNvPr>
            <p:cNvSpPr>
              <a:spLocks noChangeArrowheads="1"/>
            </p:cNvSpPr>
            <p:nvPr/>
          </p:nvSpPr>
          <p:spPr bwMode="auto">
            <a:xfrm>
              <a:off x="6505452" y="2067249"/>
              <a:ext cx="644525" cy="209550"/>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設定保存</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15" name="グループ化 37">
              <a:extLst>
                <a:ext uri="{FF2B5EF4-FFF2-40B4-BE49-F238E27FC236}">
                  <a16:creationId xmlns:a16="http://schemas.microsoft.com/office/drawing/2014/main" id="{E45D1A35-6F28-4868-85A9-CB44AF7C31E1}"/>
                </a:ext>
              </a:extLst>
            </p:cNvPr>
            <p:cNvGrpSpPr>
              <a:grpSpLocks/>
            </p:cNvGrpSpPr>
            <p:nvPr/>
          </p:nvGrpSpPr>
          <p:grpSpPr bwMode="auto">
            <a:xfrm>
              <a:off x="2767013" y="2313540"/>
              <a:ext cx="2132013" cy="314334"/>
              <a:chOff x="1437489" y="1808409"/>
              <a:chExt cx="2132799" cy="314270"/>
            </a:xfrm>
          </p:grpSpPr>
          <p:sp>
            <p:nvSpPr>
              <p:cNvPr id="49" name="テキスト ボックス 48">
                <a:extLst>
                  <a:ext uri="{FF2B5EF4-FFF2-40B4-BE49-F238E27FC236}">
                    <a16:creationId xmlns:a16="http://schemas.microsoft.com/office/drawing/2014/main" id="{B783BEF7-9638-47F5-8645-F76476700859}"/>
                  </a:ext>
                </a:extLst>
              </p:cNvPr>
              <p:cNvSpPr txBox="1"/>
              <p:nvPr/>
            </p:nvSpPr>
            <p:spPr bwMode="auto">
              <a:xfrm>
                <a:off x="1437489" y="1808409"/>
                <a:ext cx="879799" cy="314262"/>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カラーモード</a:t>
                </a:r>
              </a:p>
            </p:txBody>
          </p:sp>
          <p:sp>
            <p:nvSpPr>
              <p:cNvPr id="50" name="テキスト ボックス 49">
                <a:extLst>
                  <a:ext uri="{FF2B5EF4-FFF2-40B4-BE49-F238E27FC236}">
                    <a16:creationId xmlns:a16="http://schemas.microsoft.com/office/drawing/2014/main" id="{18946D6F-D420-4C51-97BC-A1817AD99F3D}"/>
                  </a:ext>
                </a:extLst>
              </p:cNvPr>
              <p:cNvSpPr txBox="1"/>
              <p:nvPr/>
            </p:nvSpPr>
            <p:spPr bwMode="auto">
              <a:xfrm>
                <a:off x="2317288" y="1808417"/>
                <a:ext cx="1253000" cy="31426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1" name="正方形/長方形 18">
                <a:extLst>
                  <a:ext uri="{FF2B5EF4-FFF2-40B4-BE49-F238E27FC236}">
                    <a16:creationId xmlns:a16="http://schemas.microsoft.com/office/drawing/2014/main" id="{45B70B5A-865A-47C7-ABF5-76FE029ED6B2}"/>
                  </a:ext>
                </a:extLst>
              </p:cNvPr>
              <p:cNvSpPr>
                <a:spLocks noChangeArrowheads="1"/>
              </p:cNvSpPr>
              <p:nvPr/>
            </p:nvSpPr>
            <p:spPr bwMode="auto">
              <a:xfrm>
                <a:off x="2344286" y="1857619"/>
                <a:ext cx="1145009" cy="215857"/>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808080">
                        <a:lumMod val="75000"/>
                      </a:srgbClr>
                    </a:solidFill>
                    <a:latin typeface="メイリオ" panose="020B0604030504040204" pitchFamily="50" charset="-128"/>
                    <a:ea typeface="メイリオ" panose="020B0604030504040204" pitchFamily="50" charset="-128"/>
                    <a:cs typeface="メイリオ" panose="020B0604030504040204" pitchFamily="50" charset="-128"/>
                  </a:rPr>
                  <a:t>フルカラー</a:t>
                </a:r>
              </a:p>
            </p:txBody>
          </p:sp>
          <p:sp>
            <p:nvSpPr>
              <p:cNvPr id="52" name="テキスト ボックス 160">
                <a:extLst>
                  <a:ext uri="{FF2B5EF4-FFF2-40B4-BE49-F238E27FC236}">
                    <a16:creationId xmlns:a16="http://schemas.microsoft.com/office/drawing/2014/main" id="{D750C0C7-A856-47A4-A809-6D83B3092397}"/>
                  </a:ext>
                </a:extLst>
              </p:cNvPr>
              <p:cNvSpPr txBox="1">
                <a:spLocks noChangeArrowheads="1"/>
              </p:cNvSpPr>
              <p:nvPr/>
            </p:nvSpPr>
            <p:spPr bwMode="auto">
              <a:xfrm>
                <a:off x="3355896" y="1857067"/>
                <a:ext cx="177866" cy="215857"/>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6" name="グループ化 38">
              <a:extLst>
                <a:ext uri="{FF2B5EF4-FFF2-40B4-BE49-F238E27FC236}">
                  <a16:creationId xmlns:a16="http://schemas.microsoft.com/office/drawing/2014/main" id="{1B28E57C-F6A9-42FB-B33B-88E5C6948D32}"/>
                </a:ext>
              </a:extLst>
            </p:cNvPr>
            <p:cNvGrpSpPr>
              <a:grpSpLocks/>
            </p:cNvGrpSpPr>
            <p:nvPr/>
          </p:nvGrpSpPr>
          <p:grpSpPr bwMode="auto">
            <a:xfrm>
              <a:off x="4953001" y="2313537"/>
              <a:ext cx="2133600" cy="314329"/>
              <a:chOff x="1437490" y="1808414"/>
              <a:chExt cx="2132798" cy="314266"/>
            </a:xfrm>
          </p:grpSpPr>
          <p:sp>
            <p:nvSpPr>
              <p:cNvPr id="45" name="テキスト ボックス 44">
                <a:extLst>
                  <a:ext uri="{FF2B5EF4-FFF2-40B4-BE49-F238E27FC236}">
                    <a16:creationId xmlns:a16="http://schemas.microsoft.com/office/drawing/2014/main" id="{9D0BE83A-0BDB-436A-A2D1-68EC5150AFA7}"/>
                  </a:ext>
                </a:extLst>
              </p:cNvPr>
              <p:cNvSpPr txBox="1"/>
              <p:nvPr/>
            </p:nvSpPr>
            <p:spPr bwMode="auto">
              <a:xfrm>
                <a:off x="1437490" y="1808414"/>
                <a:ext cx="880731" cy="314262"/>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原稿モード</a:t>
                </a:r>
              </a:p>
            </p:txBody>
          </p:sp>
          <p:sp>
            <p:nvSpPr>
              <p:cNvPr id="46" name="テキスト ボックス 45">
                <a:extLst>
                  <a:ext uri="{FF2B5EF4-FFF2-40B4-BE49-F238E27FC236}">
                    <a16:creationId xmlns:a16="http://schemas.microsoft.com/office/drawing/2014/main" id="{EF6D148F-AF27-45AC-A340-0AB9426A1C75}"/>
                  </a:ext>
                </a:extLst>
              </p:cNvPr>
              <p:cNvSpPr txBox="1"/>
              <p:nvPr/>
            </p:nvSpPr>
            <p:spPr bwMode="auto">
              <a:xfrm>
                <a:off x="2318221" y="1808418"/>
                <a:ext cx="1252067" cy="31426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7" name="正方形/長方形 18">
                <a:extLst>
                  <a:ext uri="{FF2B5EF4-FFF2-40B4-BE49-F238E27FC236}">
                    <a16:creationId xmlns:a16="http://schemas.microsoft.com/office/drawing/2014/main" id="{99AC3B99-F49D-4137-9C97-70D7A646C6BB}"/>
                  </a:ext>
                </a:extLst>
              </p:cNvPr>
              <p:cNvSpPr>
                <a:spLocks noChangeArrowheads="1"/>
              </p:cNvSpPr>
              <p:nvPr/>
            </p:nvSpPr>
            <p:spPr bwMode="auto">
              <a:xfrm>
                <a:off x="2343611" y="1857621"/>
                <a:ext cx="1145744" cy="215857"/>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808080">
                        <a:lumMod val="75000"/>
                      </a:srgbClr>
                    </a:solidFill>
                    <a:latin typeface="メイリオ" panose="020B0604030504040204" pitchFamily="50" charset="-128"/>
                    <a:ea typeface="メイリオ" panose="020B0604030504040204" pitchFamily="50" charset="-128"/>
                    <a:cs typeface="メイリオ" panose="020B0604030504040204" pitchFamily="50" charset="-128"/>
                  </a:rPr>
                  <a:t>両面（左右）</a:t>
                </a:r>
              </a:p>
            </p:txBody>
          </p:sp>
          <p:sp>
            <p:nvSpPr>
              <p:cNvPr id="48" name="テキスト ボックス 160">
                <a:extLst>
                  <a:ext uri="{FF2B5EF4-FFF2-40B4-BE49-F238E27FC236}">
                    <a16:creationId xmlns:a16="http://schemas.microsoft.com/office/drawing/2014/main" id="{C33EBABA-CAC3-471C-B4EF-93D3C65814D6}"/>
                  </a:ext>
                </a:extLst>
              </p:cNvPr>
              <p:cNvSpPr txBox="1">
                <a:spLocks noChangeArrowheads="1"/>
              </p:cNvSpPr>
              <p:nvPr/>
            </p:nvSpPr>
            <p:spPr bwMode="auto">
              <a:xfrm>
                <a:off x="3356056" y="1857067"/>
                <a:ext cx="177733" cy="215857"/>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7" name="グループ化 43">
              <a:extLst>
                <a:ext uri="{FF2B5EF4-FFF2-40B4-BE49-F238E27FC236}">
                  <a16:creationId xmlns:a16="http://schemas.microsoft.com/office/drawing/2014/main" id="{1ECDB3D2-B356-4EF8-B81D-CE42CB548D2C}"/>
                </a:ext>
              </a:extLst>
            </p:cNvPr>
            <p:cNvGrpSpPr>
              <a:grpSpLocks/>
            </p:cNvGrpSpPr>
            <p:nvPr/>
          </p:nvGrpSpPr>
          <p:grpSpPr bwMode="auto">
            <a:xfrm>
              <a:off x="2773363" y="2674953"/>
              <a:ext cx="2132013" cy="314332"/>
              <a:chOff x="1437489" y="1763422"/>
              <a:chExt cx="2132799" cy="314266"/>
            </a:xfrm>
          </p:grpSpPr>
          <p:sp>
            <p:nvSpPr>
              <p:cNvPr id="41" name="テキスト ボックス 40">
                <a:extLst>
                  <a:ext uri="{FF2B5EF4-FFF2-40B4-BE49-F238E27FC236}">
                    <a16:creationId xmlns:a16="http://schemas.microsoft.com/office/drawing/2014/main" id="{4A284AC6-3283-4C49-8F7A-9BE37B923DB5}"/>
                  </a:ext>
                </a:extLst>
              </p:cNvPr>
              <p:cNvSpPr txBox="1"/>
              <p:nvPr/>
            </p:nvSpPr>
            <p:spPr bwMode="auto">
              <a:xfrm>
                <a:off x="1437489" y="1763422"/>
                <a:ext cx="879799" cy="314262"/>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原稿画質</a:t>
                </a:r>
              </a:p>
            </p:txBody>
          </p:sp>
          <p:sp>
            <p:nvSpPr>
              <p:cNvPr id="42" name="テキスト ボックス 41">
                <a:extLst>
                  <a:ext uri="{FF2B5EF4-FFF2-40B4-BE49-F238E27FC236}">
                    <a16:creationId xmlns:a16="http://schemas.microsoft.com/office/drawing/2014/main" id="{252D16CE-D522-44D6-B6E2-FCD405A83646}"/>
                  </a:ext>
                </a:extLst>
              </p:cNvPr>
              <p:cNvSpPr txBox="1"/>
              <p:nvPr/>
            </p:nvSpPr>
            <p:spPr bwMode="auto">
              <a:xfrm>
                <a:off x="2317288" y="1763426"/>
                <a:ext cx="1253000" cy="31426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3" name="正方形/長方形 18">
                <a:extLst>
                  <a:ext uri="{FF2B5EF4-FFF2-40B4-BE49-F238E27FC236}">
                    <a16:creationId xmlns:a16="http://schemas.microsoft.com/office/drawing/2014/main" id="{0BE45216-7199-482D-A549-DED1DFD0A45D}"/>
                  </a:ext>
                </a:extLst>
              </p:cNvPr>
              <p:cNvSpPr>
                <a:spLocks noChangeArrowheads="1"/>
              </p:cNvSpPr>
              <p:nvPr/>
            </p:nvSpPr>
            <p:spPr bwMode="auto">
              <a:xfrm>
                <a:off x="2344286" y="1812628"/>
                <a:ext cx="1145009" cy="215857"/>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写真</a:t>
                </a:r>
              </a:p>
            </p:txBody>
          </p:sp>
          <p:sp>
            <p:nvSpPr>
              <p:cNvPr id="44" name="テキスト ボックス 160">
                <a:extLst>
                  <a:ext uri="{FF2B5EF4-FFF2-40B4-BE49-F238E27FC236}">
                    <a16:creationId xmlns:a16="http://schemas.microsoft.com/office/drawing/2014/main" id="{CE2EB759-76FB-4B70-90E3-463D4551F8DB}"/>
                  </a:ext>
                </a:extLst>
              </p:cNvPr>
              <p:cNvSpPr txBox="1">
                <a:spLocks noChangeArrowheads="1"/>
              </p:cNvSpPr>
              <p:nvPr/>
            </p:nvSpPr>
            <p:spPr bwMode="auto">
              <a:xfrm>
                <a:off x="3355896" y="1811836"/>
                <a:ext cx="177866" cy="215857"/>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8" name="グループ化 48">
              <a:extLst>
                <a:ext uri="{FF2B5EF4-FFF2-40B4-BE49-F238E27FC236}">
                  <a16:creationId xmlns:a16="http://schemas.microsoft.com/office/drawing/2014/main" id="{BC94A3BB-9EF0-47F0-A2C7-4D09524B76B1}"/>
                </a:ext>
              </a:extLst>
            </p:cNvPr>
            <p:cNvGrpSpPr>
              <a:grpSpLocks/>
            </p:cNvGrpSpPr>
            <p:nvPr/>
          </p:nvGrpSpPr>
          <p:grpSpPr bwMode="auto">
            <a:xfrm>
              <a:off x="4959351" y="2674953"/>
              <a:ext cx="2133600" cy="314332"/>
              <a:chOff x="1437490" y="1763422"/>
              <a:chExt cx="2132798" cy="314266"/>
            </a:xfrm>
          </p:grpSpPr>
          <p:sp>
            <p:nvSpPr>
              <p:cNvPr id="37" name="テキスト ボックス 36">
                <a:extLst>
                  <a:ext uri="{FF2B5EF4-FFF2-40B4-BE49-F238E27FC236}">
                    <a16:creationId xmlns:a16="http://schemas.microsoft.com/office/drawing/2014/main" id="{9FD1185A-C18A-4C34-8B2D-3C1BFCAD098F}"/>
                  </a:ext>
                </a:extLst>
              </p:cNvPr>
              <p:cNvSpPr txBox="1"/>
              <p:nvPr/>
            </p:nvSpPr>
            <p:spPr bwMode="auto">
              <a:xfrm>
                <a:off x="1437490" y="1763422"/>
                <a:ext cx="880731" cy="314262"/>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読み込みサイズ</a:t>
                </a:r>
              </a:p>
            </p:txBody>
          </p:sp>
          <p:sp>
            <p:nvSpPr>
              <p:cNvPr id="38" name="テキスト ボックス 37">
                <a:extLst>
                  <a:ext uri="{FF2B5EF4-FFF2-40B4-BE49-F238E27FC236}">
                    <a16:creationId xmlns:a16="http://schemas.microsoft.com/office/drawing/2014/main" id="{D9ECA94F-D98D-4DBA-B045-9710259E120C}"/>
                  </a:ext>
                </a:extLst>
              </p:cNvPr>
              <p:cNvSpPr txBox="1"/>
              <p:nvPr/>
            </p:nvSpPr>
            <p:spPr bwMode="auto">
              <a:xfrm>
                <a:off x="2318221" y="1763426"/>
                <a:ext cx="1252067" cy="31426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正方形/長方形 18">
                <a:extLst>
                  <a:ext uri="{FF2B5EF4-FFF2-40B4-BE49-F238E27FC236}">
                    <a16:creationId xmlns:a16="http://schemas.microsoft.com/office/drawing/2014/main" id="{59D17496-9B44-4AA1-9FD8-E2B9C69F1A67}"/>
                  </a:ext>
                </a:extLst>
              </p:cNvPr>
              <p:cNvSpPr>
                <a:spLocks noChangeArrowheads="1"/>
              </p:cNvSpPr>
              <p:nvPr/>
            </p:nvSpPr>
            <p:spPr bwMode="auto">
              <a:xfrm>
                <a:off x="2343611" y="1812628"/>
                <a:ext cx="1145744" cy="215857"/>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自動</a:t>
                </a:r>
              </a:p>
            </p:txBody>
          </p:sp>
          <p:sp>
            <p:nvSpPr>
              <p:cNvPr id="40" name="テキスト ボックス 160">
                <a:extLst>
                  <a:ext uri="{FF2B5EF4-FFF2-40B4-BE49-F238E27FC236}">
                    <a16:creationId xmlns:a16="http://schemas.microsoft.com/office/drawing/2014/main" id="{FF5F38C1-9634-4CD0-A547-FCF1C9091232}"/>
                  </a:ext>
                </a:extLst>
              </p:cNvPr>
              <p:cNvSpPr txBox="1">
                <a:spLocks noChangeArrowheads="1"/>
              </p:cNvSpPr>
              <p:nvPr/>
            </p:nvSpPr>
            <p:spPr bwMode="auto">
              <a:xfrm>
                <a:off x="3356056" y="1811836"/>
                <a:ext cx="177733" cy="215857"/>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19" name="グループ化 70">
              <a:extLst>
                <a:ext uri="{FF2B5EF4-FFF2-40B4-BE49-F238E27FC236}">
                  <a16:creationId xmlns:a16="http://schemas.microsoft.com/office/drawing/2014/main" id="{B07030AA-E9BA-4D82-BEE9-430FEEFF8E06}"/>
                </a:ext>
              </a:extLst>
            </p:cNvPr>
            <p:cNvGrpSpPr>
              <a:grpSpLocks/>
            </p:cNvGrpSpPr>
            <p:nvPr/>
          </p:nvGrpSpPr>
          <p:grpSpPr bwMode="auto">
            <a:xfrm>
              <a:off x="2771776" y="3041327"/>
              <a:ext cx="2132012" cy="314329"/>
              <a:chOff x="1437490" y="1713904"/>
              <a:chExt cx="2132797" cy="314267"/>
            </a:xfrm>
          </p:grpSpPr>
          <p:sp>
            <p:nvSpPr>
              <p:cNvPr id="33" name="テキスト ボックス 32">
                <a:extLst>
                  <a:ext uri="{FF2B5EF4-FFF2-40B4-BE49-F238E27FC236}">
                    <a16:creationId xmlns:a16="http://schemas.microsoft.com/office/drawing/2014/main" id="{98C9C97A-7DF8-4093-8340-7B13A768D8F9}"/>
                  </a:ext>
                </a:extLst>
              </p:cNvPr>
              <p:cNvSpPr txBox="1"/>
              <p:nvPr/>
            </p:nvSpPr>
            <p:spPr bwMode="auto">
              <a:xfrm>
                <a:off x="1437490" y="1713904"/>
                <a:ext cx="879799" cy="314262"/>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解像度</a:t>
                </a:r>
              </a:p>
            </p:txBody>
          </p:sp>
          <p:sp>
            <p:nvSpPr>
              <p:cNvPr id="34" name="テキスト ボックス 33">
                <a:extLst>
                  <a:ext uri="{FF2B5EF4-FFF2-40B4-BE49-F238E27FC236}">
                    <a16:creationId xmlns:a16="http://schemas.microsoft.com/office/drawing/2014/main" id="{9EE482D3-910A-45C0-A146-0EE53A2B10CB}"/>
                  </a:ext>
                </a:extLst>
              </p:cNvPr>
              <p:cNvSpPr txBox="1"/>
              <p:nvPr/>
            </p:nvSpPr>
            <p:spPr bwMode="auto">
              <a:xfrm>
                <a:off x="2317289" y="1713909"/>
                <a:ext cx="1252998" cy="31426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5" name="正方形/長方形 18">
                <a:extLst>
                  <a:ext uri="{FF2B5EF4-FFF2-40B4-BE49-F238E27FC236}">
                    <a16:creationId xmlns:a16="http://schemas.microsoft.com/office/drawing/2014/main" id="{580E3D77-9608-4C5D-B63E-8DCB92274308}"/>
                  </a:ext>
                </a:extLst>
              </p:cNvPr>
              <p:cNvSpPr>
                <a:spLocks noChangeArrowheads="1"/>
              </p:cNvSpPr>
              <p:nvPr/>
            </p:nvSpPr>
            <p:spPr bwMode="auto">
              <a:xfrm>
                <a:off x="2344286" y="1763112"/>
                <a:ext cx="1145009" cy="215857"/>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en-US" altLang="ja-JP"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300</a:t>
                </a:r>
                <a:endParaRPr lang="ja-JP" altLang="en-US"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テキスト ボックス 160">
                <a:extLst>
                  <a:ext uri="{FF2B5EF4-FFF2-40B4-BE49-F238E27FC236}">
                    <a16:creationId xmlns:a16="http://schemas.microsoft.com/office/drawing/2014/main" id="{ECC59DD0-C98E-45DB-8FAE-3396ACDF2921}"/>
                  </a:ext>
                </a:extLst>
              </p:cNvPr>
              <p:cNvSpPr txBox="1">
                <a:spLocks noChangeArrowheads="1"/>
              </p:cNvSpPr>
              <p:nvPr/>
            </p:nvSpPr>
            <p:spPr bwMode="auto">
              <a:xfrm>
                <a:off x="3355896" y="1763114"/>
                <a:ext cx="177865" cy="215857"/>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nvGrpSpPr>
            <p:cNvPr id="20" name="グループ化 75">
              <a:extLst>
                <a:ext uri="{FF2B5EF4-FFF2-40B4-BE49-F238E27FC236}">
                  <a16:creationId xmlns:a16="http://schemas.microsoft.com/office/drawing/2014/main" id="{36FF503E-A800-4B65-BF4F-35275AC73B74}"/>
                </a:ext>
              </a:extLst>
            </p:cNvPr>
            <p:cNvGrpSpPr>
              <a:grpSpLocks/>
            </p:cNvGrpSpPr>
            <p:nvPr/>
          </p:nvGrpSpPr>
          <p:grpSpPr bwMode="auto">
            <a:xfrm>
              <a:off x="2776538" y="3395017"/>
              <a:ext cx="2133600" cy="314330"/>
              <a:chOff x="1437489" y="1638977"/>
              <a:chExt cx="2132798" cy="314267"/>
            </a:xfrm>
          </p:grpSpPr>
          <p:sp>
            <p:nvSpPr>
              <p:cNvPr id="29" name="テキスト ボックス 28">
                <a:extLst>
                  <a:ext uri="{FF2B5EF4-FFF2-40B4-BE49-F238E27FC236}">
                    <a16:creationId xmlns:a16="http://schemas.microsoft.com/office/drawing/2014/main" id="{FFCFFD76-27E5-46BC-B669-BA61153029DD}"/>
                  </a:ext>
                </a:extLst>
              </p:cNvPr>
              <p:cNvSpPr txBox="1"/>
              <p:nvPr/>
            </p:nvSpPr>
            <p:spPr bwMode="auto">
              <a:xfrm>
                <a:off x="1437489" y="1638977"/>
                <a:ext cx="880732" cy="314262"/>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出力ﾌｧｲﾙ形式</a:t>
                </a:r>
              </a:p>
            </p:txBody>
          </p:sp>
          <p:sp>
            <p:nvSpPr>
              <p:cNvPr id="30" name="テキスト ボックス 29">
                <a:extLst>
                  <a:ext uri="{FF2B5EF4-FFF2-40B4-BE49-F238E27FC236}">
                    <a16:creationId xmlns:a16="http://schemas.microsoft.com/office/drawing/2014/main" id="{3EFCB988-DE7F-4202-856A-2ECF202FD4D4}"/>
                  </a:ext>
                </a:extLst>
              </p:cNvPr>
              <p:cNvSpPr txBox="1"/>
              <p:nvPr/>
            </p:nvSpPr>
            <p:spPr bwMode="auto">
              <a:xfrm>
                <a:off x="2318221" y="1638982"/>
                <a:ext cx="1252066" cy="31426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正方形/長方形 18">
                <a:extLst>
                  <a:ext uri="{FF2B5EF4-FFF2-40B4-BE49-F238E27FC236}">
                    <a16:creationId xmlns:a16="http://schemas.microsoft.com/office/drawing/2014/main" id="{C9872123-9611-4E7C-B7F1-6742DA744E58}"/>
                  </a:ext>
                </a:extLst>
              </p:cNvPr>
              <p:cNvSpPr>
                <a:spLocks noChangeArrowheads="1"/>
              </p:cNvSpPr>
              <p:nvPr/>
            </p:nvSpPr>
            <p:spPr bwMode="auto">
              <a:xfrm>
                <a:off x="2343611" y="1688185"/>
                <a:ext cx="1145744" cy="215857"/>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en-US" altLang="ja-JP"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PDF</a:t>
                </a:r>
                <a:endParaRPr lang="ja-JP" altLang="en-US"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2" name="テキスト ボックス 160">
                <a:extLst>
                  <a:ext uri="{FF2B5EF4-FFF2-40B4-BE49-F238E27FC236}">
                    <a16:creationId xmlns:a16="http://schemas.microsoft.com/office/drawing/2014/main" id="{17B45047-C61A-44A5-AC17-0007F88C8551}"/>
                  </a:ext>
                </a:extLst>
              </p:cNvPr>
              <p:cNvSpPr txBox="1">
                <a:spLocks noChangeArrowheads="1"/>
              </p:cNvSpPr>
              <p:nvPr/>
            </p:nvSpPr>
            <p:spPr bwMode="auto">
              <a:xfrm>
                <a:off x="3356056" y="1688185"/>
                <a:ext cx="177733" cy="215857"/>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1" name="角丸四角形 26">
              <a:extLst>
                <a:ext uri="{FF2B5EF4-FFF2-40B4-BE49-F238E27FC236}">
                  <a16:creationId xmlns:a16="http://schemas.microsoft.com/office/drawing/2014/main" id="{DD143361-B7AF-4A75-BA70-D322ED17479D}"/>
                </a:ext>
              </a:extLst>
            </p:cNvPr>
            <p:cNvSpPr>
              <a:spLocks noChangeArrowheads="1"/>
            </p:cNvSpPr>
            <p:nvPr/>
          </p:nvSpPr>
          <p:spPr bwMode="auto">
            <a:xfrm>
              <a:off x="5414169" y="4236715"/>
              <a:ext cx="839788" cy="215900"/>
            </a:xfrm>
            <a:prstGeom prst="roundRect">
              <a:avLst>
                <a:gd name="adj" fmla="val 22800"/>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戻る</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3" name="グループ化 90">
              <a:extLst>
                <a:ext uri="{FF2B5EF4-FFF2-40B4-BE49-F238E27FC236}">
                  <a16:creationId xmlns:a16="http://schemas.microsoft.com/office/drawing/2014/main" id="{846ED006-9E53-4811-B2F3-3611591D0CF3}"/>
                </a:ext>
              </a:extLst>
            </p:cNvPr>
            <p:cNvGrpSpPr>
              <a:grpSpLocks/>
            </p:cNvGrpSpPr>
            <p:nvPr/>
          </p:nvGrpSpPr>
          <p:grpSpPr bwMode="auto">
            <a:xfrm>
              <a:off x="4959351" y="3034977"/>
              <a:ext cx="2133600" cy="314329"/>
              <a:chOff x="1437490" y="1713904"/>
              <a:chExt cx="2132798" cy="314267"/>
            </a:xfrm>
          </p:grpSpPr>
          <p:sp>
            <p:nvSpPr>
              <p:cNvPr id="25" name="テキスト ボックス 24">
                <a:extLst>
                  <a:ext uri="{FF2B5EF4-FFF2-40B4-BE49-F238E27FC236}">
                    <a16:creationId xmlns:a16="http://schemas.microsoft.com/office/drawing/2014/main" id="{E7B1B039-C787-415A-B95C-EC082099F898}"/>
                  </a:ext>
                </a:extLst>
              </p:cNvPr>
              <p:cNvSpPr txBox="1"/>
              <p:nvPr/>
            </p:nvSpPr>
            <p:spPr bwMode="auto">
              <a:xfrm>
                <a:off x="1437490" y="1713904"/>
                <a:ext cx="880731" cy="314262"/>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スキャン濃度</a:t>
                </a:r>
              </a:p>
            </p:txBody>
          </p:sp>
          <p:sp>
            <p:nvSpPr>
              <p:cNvPr id="26" name="テキスト ボックス 25">
                <a:extLst>
                  <a:ext uri="{FF2B5EF4-FFF2-40B4-BE49-F238E27FC236}">
                    <a16:creationId xmlns:a16="http://schemas.microsoft.com/office/drawing/2014/main" id="{9091485A-C4AB-4A8E-B7FE-92BEE7FDA327}"/>
                  </a:ext>
                </a:extLst>
              </p:cNvPr>
              <p:cNvSpPr txBox="1"/>
              <p:nvPr/>
            </p:nvSpPr>
            <p:spPr bwMode="auto">
              <a:xfrm>
                <a:off x="2318221" y="1713909"/>
                <a:ext cx="1252067" cy="314262"/>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正方形/長方形 18">
                <a:extLst>
                  <a:ext uri="{FF2B5EF4-FFF2-40B4-BE49-F238E27FC236}">
                    <a16:creationId xmlns:a16="http://schemas.microsoft.com/office/drawing/2014/main" id="{9CED0FDD-481A-41CB-BCD2-753CA04DA3D2}"/>
                  </a:ext>
                </a:extLst>
              </p:cNvPr>
              <p:cNvSpPr>
                <a:spLocks noChangeArrowheads="1"/>
              </p:cNvSpPr>
              <p:nvPr/>
            </p:nvSpPr>
            <p:spPr bwMode="auto">
              <a:xfrm>
                <a:off x="2343611" y="1763114"/>
                <a:ext cx="1145744" cy="215857"/>
              </a:xfrm>
              <a:prstGeom prst="rect">
                <a:avLst/>
              </a:prstGeom>
              <a:solidFill>
                <a:srgbClr val="FFFFFF"/>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自動</a:t>
                </a:r>
              </a:p>
            </p:txBody>
          </p:sp>
          <p:sp>
            <p:nvSpPr>
              <p:cNvPr id="28" name="テキスト ボックス 160">
                <a:extLst>
                  <a:ext uri="{FF2B5EF4-FFF2-40B4-BE49-F238E27FC236}">
                    <a16:creationId xmlns:a16="http://schemas.microsoft.com/office/drawing/2014/main" id="{D0551841-1287-4E88-B360-C5F9BD407FFF}"/>
                  </a:ext>
                </a:extLst>
              </p:cNvPr>
              <p:cNvSpPr txBox="1">
                <a:spLocks noChangeArrowheads="1"/>
              </p:cNvSpPr>
              <p:nvPr/>
            </p:nvSpPr>
            <p:spPr bwMode="auto">
              <a:xfrm>
                <a:off x="3356056" y="1763114"/>
                <a:ext cx="177733" cy="215857"/>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sp>
          <p:nvSpPr>
            <p:cNvPr id="24" name="角丸四角形 26">
              <a:extLst>
                <a:ext uri="{FF2B5EF4-FFF2-40B4-BE49-F238E27FC236}">
                  <a16:creationId xmlns:a16="http://schemas.microsoft.com/office/drawing/2014/main" id="{4EAF7664-F739-420C-ADB8-E3FBA798800A}"/>
                </a:ext>
              </a:extLst>
            </p:cNvPr>
            <p:cNvSpPr>
              <a:spLocks noChangeArrowheads="1"/>
            </p:cNvSpPr>
            <p:nvPr/>
          </p:nvSpPr>
          <p:spPr bwMode="auto">
            <a:xfrm>
              <a:off x="6395195" y="3956050"/>
              <a:ext cx="648543" cy="569912"/>
            </a:xfrm>
            <a:prstGeom prst="roundRect">
              <a:avLst>
                <a:gd name="adj" fmla="val 50000"/>
              </a:avLst>
            </a:prstGeom>
            <a:solidFill>
              <a:srgbClr val="00CC99">
                <a:lumMod val="60000"/>
                <a:lumOff val="40000"/>
              </a:srgbClr>
            </a:solidFill>
            <a:ln w="28575">
              <a:solidFill>
                <a:srgbClr val="00CC99">
                  <a:lumMod val="50000"/>
                </a:srgbClr>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ｽｷｬﾝ</a:t>
              </a:r>
              <a:endParaRPr kumimoji="0" lang="ja-JP" altLang="ja-JP" b="1"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53" name="テキスト ボックス 125">
            <a:extLst>
              <a:ext uri="{FF2B5EF4-FFF2-40B4-BE49-F238E27FC236}">
                <a16:creationId xmlns:a16="http://schemas.microsoft.com/office/drawing/2014/main" id="{D52B6718-6E80-41FA-91A5-6A4B86342EC9}"/>
              </a:ext>
            </a:extLst>
          </p:cNvPr>
          <p:cNvSpPr txBox="1">
            <a:spLocks noChangeArrowheads="1"/>
          </p:cNvSpPr>
          <p:nvPr/>
        </p:nvSpPr>
        <p:spPr bwMode="auto">
          <a:xfrm>
            <a:off x="5516439" y="1989485"/>
            <a:ext cx="1730375" cy="708025"/>
          </a:xfrm>
          <a:prstGeom prst="rect">
            <a:avLst/>
          </a:prstGeom>
          <a:solidFill>
            <a:srgbClr val="FFFFFF"/>
          </a:solidFill>
          <a:ln>
            <a:solidFill>
              <a:srgbClr val="3333CC">
                <a:lumMod val="75000"/>
              </a:srgbClr>
            </a:solidFill>
          </a:ln>
        </p:spPr>
        <p:txBody>
          <a:bodyPr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自動</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フルカラー</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白黒（２階調）</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グレースケール（</a:t>
            </a: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256</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階調）</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4" name="テキスト ボックス 125">
            <a:extLst>
              <a:ext uri="{FF2B5EF4-FFF2-40B4-BE49-F238E27FC236}">
                <a16:creationId xmlns:a16="http://schemas.microsoft.com/office/drawing/2014/main" id="{831C5486-10E8-49CB-A846-3CF71855BA1D}"/>
              </a:ext>
            </a:extLst>
          </p:cNvPr>
          <p:cNvSpPr txBox="1">
            <a:spLocks noChangeArrowheads="1"/>
          </p:cNvSpPr>
          <p:nvPr/>
        </p:nvSpPr>
        <p:spPr bwMode="auto">
          <a:xfrm>
            <a:off x="7299201" y="1979960"/>
            <a:ext cx="1150938" cy="553998"/>
          </a:xfrm>
          <a:prstGeom prst="rect">
            <a:avLst/>
          </a:prstGeom>
          <a:solidFill>
            <a:srgbClr val="FFFFFF"/>
          </a:solidFill>
          <a:ln>
            <a:solidFill>
              <a:srgbClr val="3333CC">
                <a:lumMod val="75000"/>
              </a:srgbClr>
            </a:solidFill>
          </a:ln>
        </p:spPr>
        <p:txBody>
          <a:bodyPr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片面</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両面（左右開き）</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両面（上下開き）</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テキスト ボックス 54">
            <a:extLst>
              <a:ext uri="{FF2B5EF4-FFF2-40B4-BE49-F238E27FC236}">
                <a16:creationId xmlns:a16="http://schemas.microsoft.com/office/drawing/2014/main" id="{4E9E9764-44E5-41B6-BA67-168CA9E9309A}"/>
              </a:ext>
            </a:extLst>
          </p:cNvPr>
          <p:cNvSpPr txBox="1"/>
          <p:nvPr/>
        </p:nvSpPr>
        <p:spPr bwMode="auto">
          <a:xfrm>
            <a:off x="5516439" y="1745010"/>
            <a:ext cx="1730375" cy="246063"/>
          </a:xfrm>
          <a:prstGeom prst="rect">
            <a:avLst/>
          </a:prstGeom>
          <a:solidFill>
            <a:srgbClr val="3333CC"/>
          </a:solidFill>
          <a:ln w="25400" cap="flat" cmpd="sng" algn="ctr">
            <a:solidFill>
              <a:srgbClr val="3333CC">
                <a:shade val="50000"/>
              </a:srgbClr>
            </a:solidFill>
            <a:prstDash val="solid"/>
          </a:ln>
          <a:effectLst/>
        </p:spPr>
        <p:txBody>
          <a:bodyPr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カラーモード</a:t>
            </a:r>
          </a:p>
        </p:txBody>
      </p:sp>
      <p:sp>
        <p:nvSpPr>
          <p:cNvPr id="56" name="テキスト ボックス 55">
            <a:extLst>
              <a:ext uri="{FF2B5EF4-FFF2-40B4-BE49-F238E27FC236}">
                <a16:creationId xmlns:a16="http://schemas.microsoft.com/office/drawing/2014/main" id="{E74FE9D5-4EA5-4CBF-B790-37E43E882B5B}"/>
              </a:ext>
            </a:extLst>
          </p:cNvPr>
          <p:cNvSpPr txBox="1"/>
          <p:nvPr/>
        </p:nvSpPr>
        <p:spPr bwMode="auto">
          <a:xfrm>
            <a:off x="7299201" y="1735485"/>
            <a:ext cx="1150938" cy="246063"/>
          </a:xfrm>
          <a:prstGeom prst="rect">
            <a:avLst/>
          </a:prstGeom>
          <a:solidFill>
            <a:srgbClr val="3333CC"/>
          </a:solidFill>
          <a:ln w="25400" cap="flat" cmpd="sng" algn="ctr">
            <a:solidFill>
              <a:srgbClr val="3333CC">
                <a:shade val="50000"/>
              </a:srgbClr>
            </a:solidFill>
            <a:prstDash val="solid"/>
          </a:ln>
          <a:effectLst/>
        </p:spPr>
        <p:txBody>
          <a:bodyPr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原稿モード</a:t>
            </a:r>
          </a:p>
        </p:txBody>
      </p:sp>
      <p:sp>
        <p:nvSpPr>
          <p:cNvPr id="57" name="テキスト ボックス 125">
            <a:extLst>
              <a:ext uri="{FF2B5EF4-FFF2-40B4-BE49-F238E27FC236}">
                <a16:creationId xmlns:a16="http://schemas.microsoft.com/office/drawing/2014/main" id="{198A03D4-C068-4DAD-8A54-F5E4EAABCC36}"/>
              </a:ext>
            </a:extLst>
          </p:cNvPr>
          <p:cNvSpPr txBox="1">
            <a:spLocks noChangeArrowheads="1"/>
          </p:cNvSpPr>
          <p:nvPr/>
        </p:nvSpPr>
        <p:spPr bwMode="auto">
          <a:xfrm>
            <a:off x="8504114" y="1979960"/>
            <a:ext cx="717550" cy="554038"/>
          </a:xfrm>
          <a:prstGeom prst="rect">
            <a:avLst/>
          </a:prstGeom>
          <a:solidFill>
            <a:srgbClr val="FFFFFF"/>
          </a:solidFill>
          <a:ln>
            <a:solidFill>
              <a:srgbClr val="3333CC">
                <a:lumMod val="75000"/>
              </a:srgbClr>
            </a:solidFill>
          </a:ln>
        </p:spPr>
        <p:txBody>
          <a:bodyPr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文字</a:t>
            </a: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写真</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文字</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写真</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8" name="テキスト ボックス 57">
            <a:extLst>
              <a:ext uri="{FF2B5EF4-FFF2-40B4-BE49-F238E27FC236}">
                <a16:creationId xmlns:a16="http://schemas.microsoft.com/office/drawing/2014/main" id="{E01CE9F9-F702-40B9-80C4-ADAB440AD77C}"/>
              </a:ext>
            </a:extLst>
          </p:cNvPr>
          <p:cNvSpPr txBox="1"/>
          <p:nvPr/>
        </p:nvSpPr>
        <p:spPr bwMode="auto">
          <a:xfrm>
            <a:off x="8504114" y="1735485"/>
            <a:ext cx="717550" cy="246063"/>
          </a:xfrm>
          <a:prstGeom prst="rect">
            <a:avLst/>
          </a:prstGeom>
          <a:solidFill>
            <a:srgbClr val="3333CC"/>
          </a:solidFill>
          <a:ln w="25400" cap="flat" cmpd="sng" algn="ctr">
            <a:solidFill>
              <a:srgbClr val="3333CC">
                <a:shade val="50000"/>
              </a:srgbClr>
            </a:solidFill>
            <a:prstDash val="solid"/>
          </a:ln>
          <a:effectLst/>
        </p:spPr>
        <p:txBody>
          <a:bodyPr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原稿画質</a:t>
            </a:r>
          </a:p>
        </p:txBody>
      </p:sp>
      <p:sp>
        <p:nvSpPr>
          <p:cNvPr id="59" name="テキスト ボックス 125">
            <a:extLst>
              <a:ext uri="{FF2B5EF4-FFF2-40B4-BE49-F238E27FC236}">
                <a16:creationId xmlns:a16="http://schemas.microsoft.com/office/drawing/2014/main" id="{06A81D58-128C-4C45-8870-E51C9176B672}"/>
              </a:ext>
            </a:extLst>
          </p:cNvPr>
          <p:cNvSpPr txBox="1">
            <a:spLocks noChangeArrowheads="1"/>
          </p:cNvSpPr>
          <p:nvPr/>
        </p:nvSpPr>
        <p:spPr bwMode="auto">
          <a:xfrm>
            <a:off x="5516439" y="3181698"/>
            <a:ext cx="1570160" cy="2092881"/>
          </a:xfrm>
          <a:prstGeom prst="rect">
            <a:avLst/>
          </a:prstGeom>
          <a:solidFill>
            <a:srgbClr val="FFFFFF"/>
          </a:solidFill>
          <a:ln>
            <a:solidFill>
              <a:srgbClr val="3333CC">
                <a:lumMod val="75000"/>
              </a:srgbClr>
            </a:solidFill>
          </a:ln>
        </p:spPr>
        <p:txBody>
          <a:bodyPr wrap="square"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TIFF</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JPEG</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PDF</a:t>
            </a: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高圧縮</a:t>
            </a: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PDF</a:t>
            </a: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パスワード付</a:t>
            </a: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PDF</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err="1">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DocuWorks</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err="1">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DocuWorks</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（圧縮）</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PDF</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Text</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MS Excel</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xlsx</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MS Word</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docx</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MS PowerPoint</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pptx</a:t>
            </a: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RPA</a:t>
            </a: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文書管理</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テキスト ボックス 59">
            <a:extLst>
              <a:ext uri="{FF2B5EF4-FFF2-40B4-BE49-F238E27FC236}">
                <a16:creationId xmlns:a16="http://schemas.microsoft.com/office/drawing/2014/main" id="{259339E1-D2C7-4D0C-B752-09FA919D4645}"/>
              </a:ext>
            </a:extLst>
          </p:cNvPr>
          <p:cNvSpPr txBox="1"/>
          <p:nvPr/>
        </p:nvSpPr>
        <p:spPr bwMode="auto">
          <a:xfrm>
            <a:off x="5516439" y="2935635"/>
            <a:ext cx="1570160" cy="247650"/>
          </a:xfrm>
          <a:prstGeom prst="rect">
            <a:avLst/>
          </a:prstGeom>
          <a:solidFill>
            <a:srgbClr val="3333CC"/>
          </a:solidFill>
          <a:ln w="25400" cap="flat" cmpd="sng" algn="ctr">
            <a:solidFill>
              <a:srgbClr val="3333CC">
                <a:shade val="50000"/>
              </a:srgbClr>
            </a:solidFill>
            <a:prstDash val="solid"/>
          </a:ln>
          <a:effectLst/>
        </p:spPr>
        <p:txBody>
          <a:bodyPr wrap="square"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出力ﾌｧｲﾙ形式</a:t>
            </a:r>
          </a:p>
        </p:txBody>
      </p:sp>
      <p:sp>
        <p:nvSpPr>
          <p:cNvPr id="61" name="テキスト ボックス 125">
            <a:extLst>
              <a:ext uri="{FF2B5EF4-FFF2-40B4-BE49-F238E27FC236}">
                <a16:creationId xmlns:a16="http://schemas.microsoft.com/office/drawing/2014/main" id="{9D0F07DC-A24A-48C7-B368-85A1171B5169}"/>
              </a:ext>
            </a:extLst>
          </p:cNvPr>
          <p:cNvSpPr txBox="1">
            <a:spLocks noChangeArrowheads="1"/>
          </p:cNvSpPr>
          <p:nvPr/>
        </p:nvSpPr>
        <p:spPr bwMode="auto">
          <a:xfrm>
            <a:off x="7156449" y="3183285"/>
            <a:ext cx="595313" cy="708025"/>
          </a:xfrm>
          <a:prstGeom prst="rect">
            <a:avLst/>
          </a:prstGeom>
          <a:solidFill>
            <a:srgbClr val="FFFFFF"/>
          </a:solidFill>
          <a:ln>
            <a:solidFill>
              <a:srgbClr val="3333CC">
                <a:lumMod val="75000"/>
              </a:srgbClr>
            </a:solidFill>
          </a:ln>
        </p:spPr>
        <p:txBody>
          <a:bodyPr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600</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400</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300</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200</a:t>
            </a:r>
          </a:p>
        </p:txBody>
      </p:sp>
      <p:sp>
        <p:nvSpPr>
          <p:cNvPr id="62" name="テキスト ボックス 61">
            <a:extLst>
              <a:ext uri="{FF2B5EF4-FFF2-40B4-BE49-F238E27FC236}">
                <a16:creationId xmlns:a16="http://schemas.microsoft.com/office/drawing/2014/main" id="{8400EDDD-1085-4AD8-A655-9125BBC66E41}"/>
              </a:ext>
            </a:extLst>
          </p:cNvPr>
          <p:cNvSpPr txBox="1"/>
          <p:nvPr/>
        </p:nvSpPr>
        <p:spPr bwMode="auto">
          <a:xfrm>
            <a:off x="7156449" y="2938810"/>
            <a:ext cx="595313" cy="246063"/>
          </a:xfrm>
          <a:prstGeom prst="rect">
            <a:avLst/>
          </a:prstGeom>
          <a:solidFill>
            <a:srgbClr val="3333CC"/>
          </a:solidFill>
          <a:ln w="25400" cap="flat" cmpd="sng" algn="ctr">
            <a:solidFill>
              <a:srgbClr val="3333CC">
                <a:shade val="50000"/>
              </a:srgbClr>
            </a:solidFill>
            <a:prstDash val="solid"/>
          </a:ln>
          <a:effectLst/>
        </p:spPr>
        <p:txBody>
          <a:bodyPr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解像度</a:t>
            </a:r>
          </a:p>
        </p:txBody>
      </p:sp>
      <p:sp>
        <p:nvSpPr>
          <p:cNvPr id="63" name="テキスト ボックス 125">
            <a:extLst>
              <a:ext uri="{FF2B5EF4-FFF2-40B4-BE49-F238E27FC236}">
                <a16:creationId xmlns:a16="http://schemas.microsoft.com/office/drawing/2014/main" id="{E3774CBD-E733-4B3C-8C7D-F0F7F5BB5977}"/>
              </a:ext>
            </a:extLst>
          </p:cNvPr>
          <p:cNvSpPr txBox="1">
            <a:spLocks noChangeArrowheads="1"/>
          </p:cNvSpPr>
          <p:nvPr/>
        </p:nvSpPr>
        <p:spPr bwMode="auto">
          <a:xfrm>
            <a:off x="7821612" y="3180110"/>
            <a:ext cx="692150" cy="708025"/>
          </a:xfrm>
          <a:prstGeom prst="rect">
            <a:avLst/>
          </a:prstGeom>
          <a:solidFill>
            <a:srgbClr val="FFFFFF"/>
          </a:solidFill>
          <a:ln>
            <a:solidFill>
              <a:srgbClr val="3333CC">
                <a:lumMod val="75000"/>
              </a:srgbClr>
            </a:solidFill>
          </a:ln>
        </p:spPr>
        <p:txBody>
          <a:bodyPr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濃く</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薄く</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テキスト ボックス 63">
            <a:extLst>
              <a:ext uri="{FF2B5EF4-FFF2-40B4-BE49-F238E27FC236}">
                <a16:creationId xmlns:a16="http://schemas.microsoft.com/office/drawing/2014/main" id="{4AFE32B8-7B79-40FD-AC1B-1AA738E1E7CD}"/>
              </a:ext>
            </a:extLst>
          </p:cNvPr>
          <p:cNvSpPr txBox="1"/>
          <p:nvPr/>
        </p:nvSpPr>
        <p:spPr bwMode="auto">
          <a:xfrm>
            <a:off x="7821612" y="2935635"/>
            <a:ext cx="692150" cy="246063"/>
          </a:xfrm>
          <a:prstGeom prst="rect">
            <a:avLst/>
          </a:prstGeom>
          <a:solidFill>
            <a:srgbClr val="3333CC"/>
          </a:solidFill>
          <a:ln w="25400" cap="flat" cmpd="sng" algn="ctr">
            <a:solidFill>
              <a:srgbClr val="3333CC">
                <a:shade val="50000"/>
              </a:srgbClr>
            </a:solidFill>
            <a:prstDash val="solid"/>
          </a:ln>
          <a:effectLst/>
        </p:spPr>
        <p:txBody>
          <a:bodyPr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ｽｷｬﾝ濃度</a:t>
            </a:r>
          </a:p>
        </p:txBody>
      </p:sp>
      <p:sp>
        <p:nvSpPr>
          <p:cNvPr id="65" name="テキスト ボックス 125">
            <a:extLst>
              <a:ext uri="{FF2B5EF4-FFF2-40B4-BE49-F238E27FC236}">
                <a16:creationId xmlns:a16="http://schemas.microsoft.com/office/drawing/2014/main" id="{AEDE9662-4561-4619-A1AA-60A794621A6A}"/>
              </a:ext>
            </a:extLst>
          </p:cNvPr>
          <p:cNvSpPr txBox="1">
            <a:spLocks noChangeArrowheads="1"/>
          </p:cNvSpPr>
          <p:nvPr/>
        </p:nvSpPr>
        <p:spPr bwMode="auto">
          <a:xfrm>
            <a:off x="8574087" y="3180110"/>
            <a:ext cx="987425" cy="1015663"/>
          </a:xfrm>
          <a:prstGeom prst="rect">
            <a:avLst/>
          </a:prstGeom>
          <a:solidFill>
            <a:srgbClr val="FFFFFF"/>
          </a:solidFill>
          <a:ln>
            <a:solidFill>
              <a:srgbClr val="3333CC">
                <a:lumMod val="75000"/>
              </a:srgbClr>
            </a:solidFill>
          </a:ln>
        </p:spPr>
        <p:txBody>
          <a:bodyPr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自動</a:t>
            </a:r>
            <a:endParaRPr lang="en-US" altLang="ja-JP" sz="1000" kern="0" dirty="0">
              <a:solidFill>
                <a:srgbClr val="000000"/>
              </a:solidFill>
              <a:latin typeface="メイリオ" pitchFamily="50" charset="-128"/>
              <a:ea typeface="メイリオ" pitchFamily="50" charset="-128"/>
              <a:cs typeface="メイリオ"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A3</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A4</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A5</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B4</a:t>
            </a:r>
          </a:p>
          <a:p>
            <a:pPr eaLnBrk="1" fontAlgn="ctr" hangingPunct="1">
              <a:spcBef>
                <a:spcPts val="0"/>
              </a:spcBef>
              <a:spcAft>
                <a:spcPts val="0"/>
              </a:spcAft>
              <a:buClr>
                <a:srgbClr val="3333CC"/>
              </a:buClr>
              <a:buFont typeface="Wingdings" panose="05000000000000000000" pitchFamily="2" charset="2"/>
              <a:buNone/>
              <a:defRPr/>
            </a:pPr>
            <a:r>
              <a:rPr lang="en-US" altLang="ja-JP" sz="1000" kern="0" dirty="0">
                <a:solidFill>
                  <a:srgbClr val="000000"/>
                </a:solidFill>
                <a:latin typeface="メイリオ" pitchFamily="50" charset="-128"/>
                <a:ea typeface="メイリオ" pitchFamily="50" charset="-128"/>
                <a:cs typeface="メイリオ" pitchFamily="50" charset="-128"/>
              </a:rPr>
              <a:t>B5</a:t>
            </a:r>
          </a:p>
        </p:txBody>
      </p:sp>
      <p:sp>
        <p:nvSpPr>
          <p:cNvPr id="66" name="テキスト ボックス 65">
            <a:extLst>
              <a:ext uri="{FF2B5EF4-FFF2-40B4-BE49-F238E27FC236}">
                <a16:creationId xmlns:a16="http://schemas.microsoft.com/office/drawing/2014/main" id="{FAD881B7-63EC-4AA5-9760-3E1FC25E8B11}"/>
              </a:ext>
            </a:extLst>
          </p:cNvPr>
          <p:cNvSpPr txBox="1"/>
          <p:nvPr/>
        </p:nvSpPr>
        <p:spPr bwMode="auto">
          <a:xfrm>
            <a:off x="8574087" y="2935635"/>
            <a:ext cx="987425" cy="246063"/>
          </a:xfrm>
          <a:prstGeom prst="rect">
            <a:avLst/>
          </a:prstGeom>
          <a:solidFill>
            <a:srgbClr val="3333CC"/>
          </a:solidFill>
          <a:ln w="25400" cap="flat" cmpd="sng" algn="ctr">
            <a:solidFill>
              <a:srgbClr val="3333CC">
                <a:shade val="50000"/>
              </a:srgbClr>
            </a:solidFill>
            <a:prstDash val="solid"/>
          </a:ln>
          <a:effectLst/>
        </p:spPr>
        <p:txBody>
          <a:bodyPr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読み込みサイズ</a:t>
            </a:r>
          </a:p>
        </p:txBody>
      </p:sp>
      <p:sp>
        <p:nvSpPr>
          <p:cNvPr id="67" name="タイトル 1">
            <a:extLst>
              <a:ext uri="{FF2B5EF4-FFF2-40B4-BE49-F238E27FC236}">
                <a16:creationId xmlns:a16="http://schemas.microsoft.com/office/drawing/2014/main" id="{781436CA-BB84-49A2-B739-DEA387F0761C}"/>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詳細設定画面</a:t>
            </a:r>
          </a:p>
        </p:txBody>
      </p:sp>
      <p:sp>
        <p:nvSpPr>
          <p:cNvPr id="68" name="Rectangle 20">
            <a:extLst>
              <a:ext uri="{FF2B5EF4-FFF2-40B4-BE49-F238E27FC236}">
                <a16:creationId xmlns:a16="http://schemas.microsoft.com/office/drawing/2014/main" id="{56EC928C-0C17-460E-BE0B-FBF83C16DD1B}"/>
              </a:ext>
            </a:extLst>
          </p:cNvPr>
          <p:cNvSpPr/>
          <p:nvPr/>
        </p:nvSpPr>
        <p:spPr bwMode="auto">
          <a:xfrm>
            <a:off x="236960" y="1124744"/>
            <a:ext cx="72000" cy="216000"/>
          </a:xfrm>
          <a:prstGeom prst="rect">
            <a:avLst/>
          </a:prstGeom>
          <a:solidFill>
            <a:schemeClr val="bg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46609" rIns="93219" bIns="46609" numCol="1" rtlCol="0" anchor="ctr" anchorCtr="0" compatLnSpc="1">
            <a:prstTxWarp prst="textNoShape">
              <a:avLst/>
            </a:prstTxWarp>
          </a:bodyPr>
          <a:lstStyle/>
          <a:p>
            <a:pPr algn="ctr" defTabSz="931920">
              <a:lnSpc>
                <a:spcPct val="110000"/>
              </a:lnSpc>
              <a:buNone/>
            </a:pPr>
            <a:endParaRPr lang="en-US" altLang="ja-JP" sz="1600" b="1" dirty="0">
              <a:gradFill>
                <a:gsLst>
                  <a:gs pos="0">
                    <a:srgbClr val="FFFFFF"/>
                  </a:gs>
                  <a:gs pos="100000">
                    <a:srgbClr val="FFFFFF"/>
                  </a:gs>
                </a:gsLst>
                <a:lin ang="5400000" scaled="0"/>
              </a:gra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9" name="Rectangle 20">
            <a:extLst>
              <a:ext uri="{FF2B5EF4-FFF2-40B4-BE49-F238E27FC236}">
                <a16:creationId xmlns:a16="http://schemas.microsoft.com/office/drawing/2014/main" id="{74B1FD47-F061-471B-BCFE-7F9F35D52396}"/>
              </a:ext>
            </a:extLst>
          </p:cNvPr>
          <p:cNvSpPr/>
          <p:nvPr/>
        </p:nvSpPr>
        <p:spPr bwMode="auto">
          <a:xfrm>
            <a:off x="308960" y="1124744"/>
            <a:ext cx="5580144" cy="167481"/>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3219" tIns="25200" rIns="93219" bIns="0" numCol="1" rtlCol="0" anchor="ctr" anchorCtr="0" compatLnSpc="1">
            <a:prstTxWarp prst="textNoShape">
              <a:avLst/>
            </a:prstTxWarp>
          </a:bodyPr>
          <a:lstStyle/>
          <a:p>
            <a:pPr defTabSz="931920">
              <a:lnSpc>
                <a:spcPct val="110000"/>
              </a:lnSpc>
              <a:buNone/>
            </a:pPr>
            <a:r>
              <a:rPr lang="en-US" altLang="ja-JP"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Scan To </a:t>
            </a:r>
            <a:r>
              <a:rPr lang="ja-JP" altLang="en-US"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フォルダ・</a:t>
            </a:r>
            <a:r>
              <a:rPr lang="en-US" altLang="ja-JP"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E-mail</a:t>
            </a:r>
            <a:r>
              <a:rPr lang="ja-JP" altLang="en-US"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a:t>
            </a:r>
            <a:r>
              <a:rPr lang="en-US" altLang="ja-JP" sz="1600" b="1" dirty="0">
                <a:solidFill>
                  <a:schemeClr val="tx1"/>
                </a:solidFill>
                <a:latin typeface="Arial" panose="020B0604020202020204" pitchFamily="34" charset="0"/>
                <a:ea typeface="メイリオ" panose="020B0604030504040204" pitchFamily="50" charset="-128"/>
                <a:cs typeface="Arial" panose="020B0604020202020204" pitchFamily="34" charset="0"/>
              </a:rPr>
              <a:t>URL</a:t>
            </a:r>
            <a:r>
              <a:rPr lang="ja-JP" altLang="en-US" sz="16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－詳細設定画面－</a:t>
            </a:r>
            <a:endParaRPr lang="en-US" altLang="ja-JP" sz="14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正方形/長方形 69">
            <a:extLst>
              <a:ext uri="{FF2B5EF4-FFF2-40B4-BE49-F238E27FC236}">
                <a16:creationId xmlns:a16="http://schemas.microsoft.com/office/drawing/2014/main" id="{3522D644-26A5-4E15-AE07-C419F04A4BF6}"/>
              </a:ext>
            </a:extLst>
          </p:cNvPr>
          <p:cNvSpPr>
            <a:spLocks noChangeArrowheads="1"/>
          </p:cNvSpPr>
          <p:nvPr/>
        </p:nvSpPr>
        <p:spPr bwMode="auto">
          <a:xfrm>
            <a:off x="3453550" y="5362785"/>
            <a:ext cx="55610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設定可能な項目は複合機に依存します。</a:t>
            </a:r>
            <a:endParaRPr lang="en-US" altLang="ja-JP" sz="1000" dirty="0">
              <a:latin typeface="メイリオ" panose="020B0604030504040204" pitchFamily="50" charset="-128"/>
              <a:ea typeface="メイリオ" panose="020B0604030504040204" pitchFamily="50" charset="-128"/>
            </a:endParaRPr>
          </a:p>
          <a:p>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メインの画面の詳細設定ボタンを押下することにより本画面に遷移します。</a:t>
            </a:r>
            <a:endParaRPr lang="en-US" altLang="ja-JP" sz="1000" dirty="0">
              <a:latin typeface="メイリオ" panose="020B0604030504040204" pitchFamily="50" charset="-128"/>
              <a:ea typeface="メイリオ" panose="020B0604030504040204" pitchFamily="50" charset="-128"/>
            </a:endParaRPr>
          </a:p>
          <a:p>
            <a:r>
              <a:rPr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原稿の向きは「読み込みサイズ」で「</a:t>
            </a:r>
            <a:r>
              <a:rPr lang="en-US" altLang="ja-JP" sz="1000" dirty="0">
                <a:latin typeface="メイリオ" panose="020B0604030504040204" pitchFamily="50" charset="-128"/>
                <a:ea typeface="メイリオ" panose="020B0604030504040204" pitchFamily="50" charset="-128"/>
              </a:rPr>
              <a:t>A3,B4</a:t>
            </a:r>
            <a:r>
              <a:rPr lang="ja-JP" altLang="en-US" sz="1000" dirty="0">
                <a:latin typeface="メイリオ" panose="020B0604030504040204" pitchFamily="50" charset="-128"/>
                <a:ea typeface="メイリオ" panose="020B0604030504040204" pitchFamily="50" charset="-128"/>
              </a:rPr>
              <a:t>」を選択した時に有効になります。</a:t>
            </a:r>
            <a:endParaRPr lang="en-US" altLang="ja-JP" sz="1000" dirty="0">
              <a:latin typeface="メイリオ" panose="020B0604030504040204" pitchFamily="50" charset="-128"/>
              <a:ea typeface="メイリオ" panose="020B0604030504040204" pitchFamily="50" charset="-128"/>
            </a:endParaRPr>
          </a:p>
          <a:p>
            <a:r>
              <a:rPr lang="en-US" altLang="ja-JP" sz="1000" dirty="0">
                <a:latin typeface="メイリオ" panose="020B0604030504040204" pitchFamily="50" charset="-128"/>
                <a:ea typeface="メイリオ" panose="020B0604030504040204" pitchFamily="50" charset="-128"/>
              </a:rPr>
              <a:t>※OCR</a:t>
            </a:r>
            <a:r>
              <a:rPr lang="ja-JP" altLang="en-US" sz="1000" dirty="0">
                <a:latin typeface="メイリオ" panose="020B0604030504040204" pitchFamily="50" charset="-128"/>
                <a:ea typeface="メイリオ" panose="020B0604030504040204" pitchFamily="50" charset="-128"/>
              </a:rPr>
              <a:t>自動回転は「出力ファイル形式」で</a:t>
            </a:r>
            <a:r>
              <a:rPr lang="en-US" altLang="ja-JP" sz="1000" dirty="0">
                <a:latin typeface="メイリオ" panose="020B0604030504040204" pitchFamily="50" charset="-128"/>
                <a:ea typeface="メイリオ" panose="020B0604030504040204" pitchFamily="50" charset="-128"/>
              </a:rPr>
              <a:t>OCR</a:t>
            </a:r>
            <a:r>
              <a:rPr lang="ja-JP" altLang="en-US" sz="1000" dirty="0">
                <a:latin typeface="メイリオ" panose="020B0604030504040204" pitchFamily="50" charset="-128"/>
                <a:ea typeface="メイリオ" panose="020B0604030504040204" pitchFamily="50" charset="-128"/>
              </a:rPr>
              <a:t>出力ファイルを選択した時に有効になります。</a:t>
            </a:r>
            <a:endParaRPr lang="en-US" altLang="ja-JP" sz="1000" dirty="0">
              <a:latin typeface="メイリオ" panose="020B0604030504040204" pitchFamily="50" charset="-128"/>
              <a:ea typeface="メイリオ" panose="020B0604030504040204" pitchFamily="50" charset="-128"/>
            </a:endParaRPr>
          </a:p>
        </p:txBody>
      </p:sp>
      <p:sp>
        <p:nvSpPr>
          <p:cNvPr id="71" name="角丸四角形 26">
            <a:extLst>
              <a:ext uri="{FF2B5EF4-FFF2-40B4-BE49-F238E27FC236}">
                <a16:creationId xmlns:a16="http://schemas.microsoft.com/office/drawing/2014/main" id="{5E6436FE-45EF-4EAD-AA20-CA9FC0DA2853}"/>
              </a:ext>
            </a:extLst>
          </p:cNvPr>
          <p:cNvSpPr>
            <a:spLocks noChangeArrowheads="1"/>
          </p:cNvSpPr>
          <p:nvPr/>
        </p:nvSpPr>
        <p:spPr bwMode="auto">
          <a:xfrm>
            <a:off x="3588050" y="2828132"/>
            <a:ext cx="881062" cy="209550"/>
          </a:xfrm>
          <a:prstGeom prst="roundRect">
            <a:avLst>
              <a:gd name="adj" fmla="val 16667"/>
            </a:avLst>
          </a:prstGeom>
          <a:gradFill rotWithShape="1">
            <a:gsLst>
              <a:gs pos="0">
                <a:srgbClr val="BFBFBF"/>
              </a:gs>
              <a:gs pos="100000">
                <a:srgbClr val="BFBFBF">
                  <a:gamma/>
                  <a:shade val="80000"/>
                  <a:invGamma/>
                </a:srgbClr>
              </a:gs>
            </a:gsLst>
            <a:lin ang="5400000" scaled="1"/>
          </a:gradFill>
          <a:ln w="6350">
            <a:solidFill>
              <a:srgbClr val="A5A5A5"/>
            </a:solidFill>
            <a:round/>
            <a:headEnd/>
            <a:tailEnd/>
          </a:ln>
          <a:effectLst/>
          <a:extLst>
            <a:ext uri="{AF507438-7753-43E0-B8FC-AC1667EBCBE1}">
              <a14:hiddenEffects xmlns:a14="http://schemas.microsoft.com/office/drawing/2010/main">
                <a:effectLst>
                  <a:outerShdw dist="28398" dir="3806097" algn="ctr" rotWithShape="0">
                    <a:srgbClr val="243F60"/>
                  </a:outerShdw>
                </a:effectLst>
              </a14:hiddenEffects>
            </a:ext>
          </a:extLst>
        </p:spPr>
        <p:txBody>
          <a:bodyPr lIns="0" tIns="25200" rIns="0" bIns="0" anchor="ctr" anchorCtr="1"/>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初期値に戻す</a:t>
            </a:r>
            <a:endParaRPr kumimoji="0" lang="ja-JP" altLang="ja-JP" sz="105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2" name="テキスト ボックス 71">
            <a:extLst>
              <a:ext uri="{FF2B5EF4-FFF2-40B4-BE49-F238E27FC236}">
                <a16:creationId xmlns:a16="http://schemas.microsoft.com/office/drawing/2014/main" id="{2F983831-E766-4B9A-8C3A-C62FA9F6DEC3}"/>
              </a:ext>
            </a:extLst>
          </p:cNvPr>
          <p:cNvSpPr txBox="1"/>
          <p:nvPr/>
        </p:nvSpPr>
        <p:spPr bwMode="auto">
          <a:xfrm>
            <a:off x="776536" y="4509120"/>
            <a:ext cx="881063" cy="314325"/>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en-US" altLang="ja-JP"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OCR</a:t>
            </a: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自動回転</a:t>
            </a:r>
          </a:p>
        </p:txBody>
      </p:sp>
      <p:sp>
        <p:nvSpPr>
          <p:cNvPr id="73" name="テキスト ボックス 72">
            <a:extLst>
              <a:ext uri="{FF2B5EF4-FFF2-40B4-BE49-F238E27FC236}">
                <a16:creationId xmlns:a16="http://schemas.microsoft.com/office/drawing/2014/main" id="{3E6657AD-BD1C-48BD-9258-5E1B180AEE4F}"/>
              </a:ext>
            </a:extLst>
          </p:cNvPr>
          <p:cNvSpPr txBox="1"/>
          <p:nvPr/>
        </p:nvSpPr>
        <p:spPr bwMode="auto">
          <a:xfrm>
            <a:off x="1657599" y="4509125"/>
            <a:ext cx="1252537" cy="314325"/>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4" name="正方形/長方形 18">
            <a:extLst>
              <a:ext uri="{FF2B5EF4-FFF2-40B4-BE49-F238E27FC236}">
                <a16:creationId xmlns:a16="http://schemas.microsoft.com/office/drawing/2014/main" id="{1387C1B1-9F53-4766-B794-613BA4670066}"/>
              </a:ext>
            </a:extLst>
          </p:cNvPr>
          <p:cNvSpPr>
            <a:spLocks noChangeArrowheads="1"/>
          </p:cNvSpPr>
          <p:nvPr/>
        </p:nvSpPr>
        <p:spPr bwMode="auto">
          <a:xfrm>
            <a:off x="1682999" y="4558338"/>
            <a:ext cx="1146175" cy="215900"/>
          </a:xfrm>
          <a:prstGeom prst="rect">
            <a:avLst/>
          </a:prstGeom>
          <a:solidFill>
            <a:schemeClr val="bg1">
              <a:lumMod val="75000"/>
            </a:schemeClr>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する</a:t>
            </a:r>
          </a:p>
        </p:txBody>
      </p:sp>
      <p:sp>
        <p:nvSpPr>
          <p:cNvPr id="75" name="テキスト ボックス 160">
            <a:extLst>
              <a:ext uri="{FF2B5EF4-FFF2-40B4-BE49-F238E27FC236}">
                <a16:creationId xmlns:a16="http://schemas.microsoft.com/office/drawing/2014/main" id="{F6FF8102-3D6E-4CE3-A4D8-D55007215CC2}"/>
              </a:ext>
            </a:extLst>
          </p:cNvPr>
          <p:cNvSpPr txBox="1">
            <a:spLocks noChangeArrowheads="1"/>
          </p:cNvSpPr>
          <p:nvPr/>
        </p:nvSpPr>
        <p:spPr bwMode="auto">
          <a:xfrm>
            <a:off x="2695824" y="4558338"/>
            <a:ext cx="177800" cy="215900"/>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76" name="テキスト ボックス 75">
            <a:extLst>
              <a:ext uri="{FF2B5EF4-FFF2-40B4-BE49-F238E27FC236}">
                <a16:creationId xmlns:a16="http://schemas.microsoft.com/office/drawing/2014/main" id="{3693C1DA-8C0F-4C2C-A658-A547B5BD2144}"/>
              </a:ext>
            </a:extLst>
          </p:cNvPr>
          <p:cNvSpPr txBox="1"/>
          <p:nvPr/>
        </p:nvSpPr>
        <p:spPr bwMode="auto">
          <a:xfrm>
            <a:off x="2963416" y="4149080"/>
            <a:ext cx="881062" cy="314324"/>
          </a:xfrm>
          <a:prstGeom prst="rect">
            <a:avLst/>
          </a:prstGeom>
          <a:solidFill>
            <a:srgbClr val="3333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r>
              <a:rPr kumimoji="0" lang="ja-JP" altLang="en-US" sz="9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原稿の向き</a:t>
            </a:r>
          </a:p>
        </p:txBody>
      </p:sp>
      <p:sp>
        <p:nvSpPr>
          <p:cNvPr id="77" name="テキスト ボックス 76">
            <a:extLst>
              <a:ext uri="{FF2B5EF4-FFF2-40B4-BE49-F238E27FC236}">
                <a16:creationId xmlns:a16="http://schemas.microsoft.com/office/drawing/2014/main" id="{24CD38DA-C83D-444D-BCE8-18230EED960D}"/>
              </a:ext>
            </a:extLst>
          </p:cNvPr>
          <p:cNvSpPr txBox="1"/>
          <p:nvPr/>
        </p:nvSpPr>
        <p:spPr bwMode="auto">
          <a:xfrm>
            <a:off x="3844478" y="4149085"/>
            <a:ext cx="1252538" cy="314324"/>
          </a:xfrm>
          <a:prstGeom prst="rect">
            <a:avLst/>
          </a:prstGeom>
          <a:solidFill>
            <a:srgbClr val="99CCFF"/>
          </a:solidFill>
          <a:ln w="25400" cap="flat" cmpd="sng" algn="ctr">
            <a:noFill/>
            <a:prstDash val="solid"/>
          </a:ln>
          <a:effectLst/>
        </p:spPr>
        <p:txBody>
          <a:bodyPr lIns="0" rIns="0" anchor="ctr"/>
          <a:lstStyle/>
          <a:p>
            <a:pPr algn="ctr" eaLnBrk="1" fontAlgn="ctr" hangingPunct="1">
              <a:spcBef>
                <a:spcPts val="0"/>
              </a:spcBef>
              <a:spcAft>
                <a:spcPts val="0"/>
              </a:spcAft>
              <a:buClr>
                <a:srgbClr val="3333CC"/>
              </a:buClr>
              <a:buFont typeface="Wingdings" panose="05000000000000000000" pitchFamily="2" charset="2"/>
              <a:buNone/>
              <a:defRPr/>
            </a:pPr>
            <a:endParaRPr kumimoji="0" lang="ja-JP" altLang="en-US" sz="105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正方形/長方形 18">
            <a:extLst>
              <a:ext uri="{FF2B5EF4-FFF2-40B4-BE49-F238E27FC236}">
                <a16:creationId xmlns:a16="http://schemas.microsoft.com/office/drawing/2014/main" id="{A75BA082-33BA-4093-86AC-E6004A17AFA4}"/>
              </a:ext>
            </a:extLst>
          </p:cNvPr>
          <p:cNvSpPr>
            <a:spLocks noChangeArrowheads="1"/>
          </p:cNvSpPr>
          <p:nvPr/>
        </p:nvSpPr>
        <p:spPr bwMode="auto">
          <a:xfrm>
            <a:off x="3869878" y="4198300"/>
            <a:ext cx="1146175" cy="215900"/>
          </a:xfrm>
          <a:prstGeom prst="rect">
            <a:avLst/>
          </a:prstGeom>
          <a:solidFill>
            <a:schemeClr val="bg1">
              <a:lumMod val="75000"/>
            </a:schemeClr>
          </a:solidFill>
          <a:ln w="9525" algn="ctr">
            <a:solidFill>
              <a:srgbClr val="FFFFFF">
                <a:lumMod val="50000"/>
              </a:srgbClr>
            </a:solidFill>
            <a:round/>
            <a:headEnd/>
            <a:tailEnd/>
          </a:ln>
        </p:spPr>
        <p:txBody>
          <a:bodyPr>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800" b="1" kern="0" dirty="0">
                <a:solidFill>
                  <a:schemeClr val="tx1">
                    <a:lumMod val="50000"/>
                    <a:lumOff val="50000"/>
                  </a:schemeClr>
                </a:solidFill>
                <a:latin typeface="メイリオ" panose="020B0604030504040204" pitchFamily="50" charset="-128"/>
                <a:ea typeface="メイリオ" panose="020B0604030504040204" pitchFamily="50" charset="-128"/>
                <a:cs typeface="メイリオ" panose="020B0604030504040204" pitchFamily="50" charset="-128"/>
              </a:rPr>
              <a:t>読める方向</a:t>
            </a:r>
          </a:p>
        </p:txBody>
      </p:sp>
      <p:sp>
        <p:nvSpPr>
          <p:cNvPr id="79" name="テキスト ボックス 160">
            <a:extLst>
              <a:ext uri="{FF2B5EF4-FFF2-40B4-BE49-F238E27FC236}">
                <a16:creationId xmlns:a16="http://schemas.microsoft.com/office/drawing/2014/main" id="{112BA9E2-9095-4127-A34F-A4D32323A8B7}"/>
              </a:ext>
            </a:extLst>
          </p:cNvPr>
          <p:cNvSpPr txBox="1">
            <a:spLocks noChangeArrowheads="1"/>
          </p:cNvSpPr>
          <p:nvPr/>
        </p:nvSpPr>
        <p:spPr bwMode="auto">
          <a:xfrm>
            <a:off x="4882703" y="4198300"/>
            <a:ext cx="177800" cy="215900"/>
          </a:xfrm>
          <a:prstGeom prst="roundRect">
            <a:avLst/>
          </a:prstGeom>
          <a:solidFill>
            <a:srgbClr val="FFFFFF">
              <a:lumMod val="85000"/>
            </a:srgbClr>
          </a:solidFill>
          <a:ln>
            <a:solidFill>
              <a:srgbClr val="FFFFFF">
                <a:lumMod val="50000"/>
              </a:srgbClr>
            </a:solidFill>
          </a:ln>
        </p:spPr>
        <p:txBody>
          <a:bodyPr lIns="0" tIns="0" rIns="0" bIns="18000" anchor="b"/>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ja-JP" sz="800" kern="0" dirty="0">
                <a:solidFill>
                  <a:srgbClr val="FFFFFF">
                    <a:lumMod val="50000"/>
                  </a:srgbClr>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80" name="テキスト ボックス 125">
            <a:extLst>
              <a:ext uri="{FF2B5EF4-FFF2-40B4-BE49-F238E27FC236}">
                <a16:creationId xmlns:a16="http://schemas.microsoft.com/office/drawing/2014/main" id="{B0EC3C11-DCB2-46E8-BE08-8814663A2517}"/>
              </a:ext>
            </a:extLst>
          </p:cNvPr>
          <p:cNvSpPr txBox="1">
            <a:spLocks noChangeArrowheads="1"/>
          </p:cNvSpPr>
          <p:nvPr/>
        </p:nvSpPr>
        <p:spPr bwMode="auto">
          <a:xfrm>
            <a:off x="7156448" y="4873729"/>
            <a:ext cx="964904" cy="400110"/>
          </a:xfrm>
          <a:prstGeom prst="rect">
            <a:avLst/>
          </a:prstGeom>
          <a:solidFill>
            <a:srgbClr val="FFFFFF"/>
          </a:solidFill>
          <a:ln>
            <a:solidFill>
              <a:srgbClr val="3333CC">
                <a:lumMod val="75000"/>
              </a:srgbClr>
            </a:solidFill>
          </a:ln>
        </p:spPr>
        <p:txBody>
          <a:bodyPr wrap="square"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する</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しない</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a:extLst>
              <a:ext uri="{FF2B5EF4-FFF2-40B4-BE49-F238E27FC236}">
                <a16:creationId xmlns:a16="http://schemas.microsoft.com/office/drawing/2014/main" id="{E14360EB-DEAC-401F-9FF9-0B8B69B266D9}"/>
              </a:ext>
            </a:extLst>
          </p:cNvPr>
          <p:cNvSpPr txBox="1"/>
          <p:nvPr/>
        </p:nvSpPr>
        <p:spPr bwMode="auto">
          <a:xfrm>
            <a:off x="7156448" y="4629254"/>
            <a:ext cx="964905" cy="246221"/>
          </a:xfrm>
          <a:prstGeom prst="rect">
            <a:avLst/>
          </a:prstGeom>
          <a:solidFill>
            <a:srgbClr val="3333CC"/>
          </a:solidFill>
          <a:ln w="25400" cap="flat" cmpd="sng" algn="ctr">
            <a:solidFill>
              <a:srgbClr val="3333CC">
                <a:shade val="50000"/>
              </a:srgbClr>
            </a:solidFill>
            <a:prstDash val="solid"/>
          </a:ln>
          <a:effectLst/>
        </p:spPr>
        <p:txBody>
          <a:bodyPr wrap="square"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en-US" altLang="ja-JP"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OCR</a:t>
            </a: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自動回転</a:t>
            </a:r>
          </a:p>
        </p:txBody>
      </p:sp>
      <p:sp>
        <p:nvSpPr>
          <p:cNvPr id="82" name="テキスト ボックス 125">
            <a:extLst>
              <a:ext uri="{FF2B5EF4-FFF2-40B4-BE49-F238E27FC236}">
                <a16:creationId xmlns:a16="http://schemas.microsoft.com/office/drawing/2014/main" id="{3ED5E23D-4D44-480B-9C83-A27E49E0EEA0}"/>
              </a:ext>
            </a:extLst>
          </p:cNvPr>
          <p:cNvSpPr txBox="1">
            <a:spLocks noChangeArrowheads="1"/>
          </p:cNvSpPr>
          <p:nvPr/>
        </p:nvSpPr>
        <p:spPr bwMode="auto">
          <a:xfrm>
            <a:off x="8575793" y="4873729"/>
            <a:ext cx="985718" cy="400110"/>
          </a:xfrm>
          <a:prstGeom prst="rect">
            <a:avLst/>
          </a:prstGeom>
          <a:solidFill>
            <a:srgbClr val="FFFFFF"/>
          </a:solidFill>
          <a:ln>
            <a:solidFill>
              <a:srgbClr val="3333CC">
                <a:lumMod val="75000"/>
              </a:srgbClr>
            </a:solidFill>
          </a:ln>
        </p:spPr>
        <p:txBody>
          <a:bodyPr wrap="square" rIns="0">
            <a:spAutoFit/>
          </a:bodyPr>
          <a:lstStyle>
            <a:lvl1pPr eaLnBrk="0" hangingPunct="0">
              <a:defRPr kumimoji="1" sz="3200">
                <a:solidFill>
                  <a:schemeClr val="tx1"/>
                </a:solidFill>
                <a:latin typeface="HGP創英角ｺﾞｼｯｸUB" pitchFamily="50" charset="-128"/>
                <a:ea typeface="HGP創英角ｺﾞｼｯｸUB" pitchFamily="50" charset="-128"/>
              </a:defRPr>
            </a:lvl1pPr>
            <a:lvl2pPr marL="742950" indent="-285750" eaLnBrk="0" hangingPunct="0">
              <a:defRPr kumimoji="1" sz="3200">
                <a:solidFill>
                  <a:schemeClr val="tx1"/>
                </a:solidFill>
                <a:latin typeface="HGP創英角ｺﾞｼｯｸUB" pitchFamily="50" charset="-128"/>
                <a:ea typeface="HGP創英角ｺﾞｼｯｸUB" pitchFamily="50" charset="-128"/>
              </a:defRPr>
            </a:lvl2pPr>
            <a:lvl3pPr marL="1143000" indent="-228600" eaLnBrk="0" hangingPunct="0">
              <a:defRPr kumimoji="1" sz="3200">
                <a:solidFill>
                  <a:schemeClr val="tx1"/>
                </a:solidFill>
                <a:latin typeface="HGP創英角ｺﾞｼｯｸUB" pitchFamily="50" charset="-128"/>
                <a:ea typeface="HGP創英角ｺﾞｼｯｸUB" pitchFamily="50" charset="-128"/>
              </a:defRPr>
            </a:lvl3pPr>
            <a:lvl4pPr marL="1600200" indent="-228600" eaLnBrk="0" hangingPunct="0">
              <a:defRPr kumimoji="1" sz="3200">
                <a:solidFill>
                  <a:schemeClr val="tx1"/>
                </a:solidFill>
                <a:latin typeface="HGP創英角ｺﾞｼｯｸUB" pitchFamily="50" charset="-128"/>
                <a:ea typeface="HGP創英角ｺﾞｼｯｸUB" pitchFamily="50" charset="-128"/>
              </a:defRPr>
            </a:lvl4pPr>
            <a:lvl5pPr marL="2057400" indent="-228600" eaLnBrk="0" hangingPunct="0">
              <a:defRPr kumimoji="1" sz="3200">
                <a:solidFill>
                  <a:schemeClr val="tx1"/>
                </a:solidFill>
                <a:latin typeface="HGP創英角ｺﾞｼｯｸUB" pitchFamily="50" charset="-128"/>
                <a:ea typeface="HGP創英角ｺﾞｼｯｸUB" pitchFamily="50" charset="-128"/>
              </a:defRPr>
            </a:lvl5pPr>
            <a:lvl6pPr marL="25146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6pPr>
            <a:lvl7pPr marL="29718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7pPr>
            <a:lvl8pPr marL="34290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8pPr>
            <a:lvl9pPr marL="3886200" indent="-228600" algn="ctr" eaLnBrk="0" fontAlgn="ctr" hangingPunct="0">
              <a:spcBef>
                <a:spcPct val="0"/>
              </a:spcBef>
              <a:spcAft>
                <a:spcPct val="0"/>
              </a:spcAft>
              <a:buClr>
                <a:schemeClr val="accent2"/>
              </a:buClr>
              <a:buFont typeface="Wingdings" pitchFamily="2" charset="2"/>
              <a:defRPr kumimoji="1" sz="3200">
                <a:solidFill>
                  <a:schemeClr val="tx1"/>
                </a:solidFill>
                <a:latin typeface="HGP創英角ｺﾞｼｯｸUB" pitchFamily="50" charset="-128"/>
                <a:ea typeface="HGP創英角ｺﾞｼｯｸUB" pitchFamily="50" charset="-128"/>
              </a:defRPr>
            </a:lvl9pPr>
          </a:lstStyle>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読める向き</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eaLnBrk="1" fontAlgn="ctr" hangingPunct="1">
              <a:spcBef>
                <a:spcPts val="0"/>
              </a:spcBef>
              <a:spcAft>
                <a:spcPts val="0"/>
              </a:spcAft>
              <a:buClr>
                <a:srgbClr val="3333CC"/>
              </a:buClr>
              <a:buFont typeface="Wingdings" panose="05000000000000000000" pitchFamily="2" charset="2"/>
              <a:buNone/>
              <a:defRPr/>
            </a:pPr>
            <a:r>
              <a:rPr lang="ja-JP" altLang="en-US"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左向き</a:t>
            </a:r>
            <a:endParaRPr lang="en-US" altLang="ja-JP" sz="1000" kern="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3" name="テキスト ボックス 82">
            <a:extLst>
              <a:ext uri="{FF2B5EF4-FFF2-40B4-BE49-F238E27FC236}">
                <a16:creationId xmlns:a16="http://schemas.microsoft.com/office/drawing/2014/main" id="{D978DB46-9141-4D04-A0A9-BC0B5BFF6898}"/>
              </a:ext>
            </a:extLst>
          </p:cNvPr>
          <p:cNvSpPr txBox="1"/>
          <p:nvPr/>
        </p:nvSpPr>
        <p:spPr bwMode="auto">
          <a:xfrm>
            <a:off x="8575794" y="4629254"/>
            <a:ext cx="985718" cy="246221"/>
          </a:xfrm>
          <a:prstGeom prst="rect">
            <a:avLst/>
          </a:prstGeom>
          <a:solidFill>
            <a:srgbClr val="3333CC"/>
          </a:solidFill>
          <a:ln w="25400" cap="flat" cmpd="sng" algn="ctr">
            <a:solidFill>
              <a:srgbClr val="3333CC">
                <a:shade val="50000"/>
              </a:srgbClr>
            </a:solidFill>
            <a:prstDash val="solid"/>
          </a:ln>
          <a:effectLst/>
        </p:spPr>
        <p:txBody>
          <a:bodyPr wrap="square" rIns="0">
            <a:spAutoFit/>
          </a:bodyPr>
          <a:lstStyle/>
          <a:p>
            <a:pPr eaLnBrk="1" fontAlgn="ctr" hangingPunct="1">
              <a:spcBef>
                <a:spcPts val="0"/>
              </a:spcBef>
              <a:spcAft>
                <a:spcPts val="0"/>
              </a:spcAft>
              <a:buClr>
                <a:srgbClr val="3333CC"/>
              </a:buClr>
              <a:buFont typeface="Wingdings" panose="05000000000000000000" pitchFamily="2" charset="2"/>
              <a:buNone/>
              <a:defRPr/>
            </a:pPr>
            <a:r>
              <a:rPr kumimoji="0" lang="ja-JP" altLang="en-US" sz="1000" kern="0" dirty="0">
                <a:solidFill>
                  <a:srgbClr val="FFFFFF"/>
                </a:solidFill>
                <a:latin typeface="メイリオ" panose="020B0604030504040204" pitchFamily="50" charset="-128"/>
                <a:ea typeface="メイリオ" panose="020B0604030504040204" pitchFamily="50" charset="-128"/>
                <a:cs typeface="メイリオ" panose="020B0604030504040204" pitchFamily="50" charset="-128"/>
              </a:rPr>
              <a:t>原稿の向き</a:t>
            </a:r>
          </a:p>
        </p:txBody>
      </p:sp>
    </p:spTree>
    <p:extLst>
      <p:ext uri="{BB962C8B-B14F-4D97-AF65-F5344CB8AC3E}">
        <p14:creationId xmlns:p14="http://schemas.microsoft.com/office/powerpoint/2010/main" val="3745307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19</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Line 6">
            <a:extLst>
              <a:ext uri="{FF2B5EF4-FFF2-40B4-BE49-F238E27FC236}">
                <a16:creationId xmlns:a16="http://schemas.microsoft.com/office/drawing/2014/main" id="{F4293507-F822-4D4C-BE72-4282FA8CF45F}"/>
              </a:ext>
            </a:extLst>
          </p:cNvPr>
          <p:cNvSpPr>
            <a:spLocks noChangeShapeType="1"/>
          </p:cNvSpPr>
          <p:nvPr/>
        </p:nvSpPr>
        <p:spPr bwMode="auto">
          <a:xfrm>
            <a:off x="0" y="3717925"/>
            <a:ext cx="8408988" cy="0"/>
          </a:xfrm>
          <a:prstGeom prst="line">
            <a:avLst/>
          </a:prstGeom>
          <a:noFill/>
          <a:ln w="9525">
            <a:solidFill>
              <a:schemeClr val="tx1">
                <a:lumMod val="50000"/>
                <a:lumOff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ja-JP" altLang="en-US"/>
          </a:p>
        </p:txBody>
      </p:sp>
      <p:sp>
        <p:nvSpPr>
          <p:cNvPr id="7" name="Rectangle 2">
            <a:extLst>
              <a:ext uri="{FF2B5EF4-FFF2-40B4-BE49-F238E27FC236}">
                <a16:creationId xmlns:a16="http://schemas.microsoft.com/office/drawing/2014/main" id="{A7E97E2D-F61B-48CC-B984-F2D2722C3A09}"/>
              </a:ext>
            </a:extLst>
          </p:cNvPr>
          <p:cNvSpPr txBox="1">
            <a:spLocks noChangeArrowheads="1"/>
          </p:cNvSpPr>
          <p:nvPr/>
        </p:nvSpPr>
        <p:spPr>
          <a:xfrm>
            <a:off x="491282" y="1786437"/>
            <a:ext cx="6084000" cy="1116013"/>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４</a:t>
            </a:r>
            <a:r>
              <a:rPr lang="en-US" altLang="ja-JP" sz="3200" b="1" kern="0" dirty="0">
                <a:solidFill>
                  <a:schemeClr val="tx1">
                    <a:lumMod val="65000"/>
                    <a:lumOff val="35000"/>
                  </a:schemeClr>
                </a:solidFill>
                <a:latin typeface="メイリオ" charset="-128"/>
                <a:ea typeface="メイリオ" charset="-128"/>
              </a:rPr>
              <a:t>.	</a:t>
            </a:r>
          </a:p>
          <a:p>
            <a:pPr>
              <a:lnSpc>
                <a:spcPct val="120000"/>
              </a:lnSpc>
              <a:tabLst>
                <a:tab pos="508000" algn="l"/>
              </a:tabLst>
            </a:pPr>
            <a:endParaRPr lang="en-US" altLang="ja-JP" sz="3200" b="1" kern="0" dirty="0">
              <a:solidFill>
                <a:schemeClr val="tx1">
                  <a:lumMod val="65000"/>
                  <a:lumOff val="35000"/>
                </a:schemeClr>
              </a:solidFill>
              <a:latin typeface="メイリオ" charset="-128"/>
              <a:ea typeface="メイリオ" charset="-128"/>
            </a:endParaRPr>
          </a:p>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システム構成</a:t>
            </a:r>
            <a:endParaRPr lang="en-US" altLang="ja-JP" sz="3200" b="1" kern="0" dirty="0">
              <a:solidFill>
                <a:schemeClr val="tx1">
                  <a:lumMod val="65000"/>
                  <a:lumOff val="35000"/>
                </a:schemeClr>
              </a:solidFill>
              <a:latin typeface="メイリオ" charset="-128"/>
              <a:ea typeface="メイリオ" charset="-128"/>
            </a:endParaRPr>
          </a:p>
        </p:txBody>
      </p:sp>
    </p:spTree>
    <p:extLst>
      <p:ext uri="{BB962C8B-B14F-4D97-AF65-F5344CB8AC3E}">
        <p14:creationId xmlns:p14="http://schemas.microsoft.com/office/powerpoint/2010/main" val="3001828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20</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正方形/長方形 5">
            <a:extLst>
              <a:ext uri="{FF2B5EF4-FFF2-40B4-BE49-F238E27FC236}">
                <a16:creationId xmlns:a16="http://schemas.microsoft.com/office/drawing/2014/main" id="{EA33081C-D815-4DF3-BE4C-6001D917C610}"/>
              </a:ext>
            </a:extLst>
          </p:cNvPr>
          <p:cNvSpPr/>
          <p:nvPr/>
        </p:nvSpPr>
        <p:spPr bwMode="auto">
          <a:xfrm>
            <a:off x="2555024" y="2756771"/>
            <a:ext cx="5782352" cy="3172285"/>
          </a:xfrm>
          <a:prstGeom prst="rect">
            <a:avLst/>
          </a:prstGeom>
          <a:solidFill>
            <a:schemeClr val="accent2">
              <a:lumMod val="20000"/>
              <a:lumOff val="80000"/>
            </a:schemeClr>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
        <p:nvSpPr>
          <p:cNvPr id="7" name="円柱 62">
            <a:extLst>
              <a:ext uri="{FF2B5EF4-FFF2-40B4-BE49-F238E27FC236}">
                <a16:creationId xmlns:a16="http://schemas.microsoft.com/office/drawing/2014/main" id="{E62AD91A-0B48-4ACD-94C7-CAE1715CF194}"/>
              </a:ext>
            </a:extLst>
          </p:cNvPr>
          <p:cNvSpPr>
            <a:spLocks noChangeArrowheads="1"/>
          </p:cNvSpPr>
          <p:nvPr/>
        </p:nvSpPr>
        <p:spPr bwMode="auto">
          <a:xfrm>
            <a:off x="6969224" y="4051563"/>
            <a:ext cx="690563" cy="687387"/>
          </a:xfrm>
          <a:prstGeom prst="can">
            <a:avLst>
              <a:gd name="adj" fmla="val 25000"/>
            </a:avLst>
          </a:prstGeom>
          <a:solidFill>
            <a:srgbClr val="99CCFF"/>
          </a:solidFill>
          <a:ln w="9525" algn="ctr">
            <a:solidFill>
              <a:schemeClr val="bg1">
                <a:lumMod val="85000"/>
              </a:schemeClr>
            </a:solidFill>
            <a:round/>
            <a:headEnd/>
            <a:tailEnd/>
          </a:ln>
        </p:spPr>
        <p:txBody>
          <a:bodyPr wrap="none" tIns="0" bIns="0" anchor="b"/>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ja-JP" altLang="en-US" sz="1000" b="1" kern="0" dirty="0">
                <a:solidFill>
                  <a:schemeClr val="bg2">
                    <a:lumMod val="75000"/>
                  </a:schemeClr>
                </a:solidFill>
                <a:latin typeface="游ゴシック" panose="020B0400000000000000" pitchFamily="50" charset="-128"/>
                <a:ea typeface="游ゴシック" panose="020B0400000000000000" pitchFamily="50" charset="-128"/>
                <a:cs typeface="メイリオ" pitchFamily="50" charset="-128"/>
              </a:rPr>
              <a:t>スキャン</a:t>
            </a:r>
            <a:endParaRPr lang="en-US" altLang="ja-JP" sz="1000" b="1" kern="0" dirty="0">
              <a:solidFill>
                <a:schemeClr val="bg2">
                  <a:lumMod val="75000"/>
                </a:schemeClr>
              </a:solidFill>
              <a:latin typeface="游ゴシック" panose="020B0400000000000000" pitchFamily="50" charset="-128"/>
              <a:ea typeface="游ゴシック" panose="020B0400000000000000" pitchFamily="50" charset="-128"/>
              <a:cs typeface="メイリオ" pitchFamily="50" charset="-128"/>
            </a:endParaRPr>
          </a:p>
          <a:p>
            <a:pPr algn="ctr" eaLnBrk="1" fontAlgn="auto" hangingPunct="1">
              <a:spcBef>
                <a:spcPts val="0"/>
              </a:spcBef>
              <a:spcAft>
                <a:spcPts val="0"/>
              </a:spcAft>
              <a:defRPr/>
            </a:pPr>
            <a:r>
              <a:rPr lang="ja-JP" altLang="en-US" sz="1000" b="1" kern="0" dirty="0">
                <a:solidFill>
                  <a:schemeClr val="bg2">
                    <a:lumMod val="75000"/>
                  </a:schemeClr>
                </a:solidFill>
                <a:latin typeface="游ゴシック" panose="020B0400000000000000" pitchFamily="50" charset="-128"/>
                <a:ea typeface="游ゴシック" panose="020B0400000000000000" pitchFamily="50" charset="-128"/>
                <a:cs typeface="メイリオ" pitchFamily="50" charset="-128"/>
              </a:rPr>
              <a:t>ログ</a:t>
            </a:r>
          </a:p>
        </p:txBody>
      </p:sp>
      <p:sp>
        <p:nvSpPr>
          <p:cNvPr id="8" name="円柱 64">
            <a:extLst>
              <a:ext uri="{FF2B5EF4-FFF2-40B4-BE49-F238E27FC236}">
                <a16:creationId xmlns:a16="http://schemas.microsoft.com/office/drawing/2014/main" id="{4A41748D-95E8-44E7-98A3-FD5E4D0EBAEA}"/>
              </a:ext>
            </a:extLst>
          </p:cNvPr>
          <p:cNvSpPr>
            <a:spLocks noChangeArrowheads="1"/>
          </p:cNvSpPr>
          <p:nvPr/>
        </p:nvSpPr>
        <p:spPr bwMode="auto">
          <a:xfrm>
            <a:off x="6969224" y="3524514"/>
            <a:ext cx="690563" cy="688975"/>
          </a:xfrm>
          <a:prstGeom prst="can">
            <a:avLst>
              <a:gd name="adj" fmla="val 25000"/>
            </a:avLst>
          </a:prstGeom>
          <a:solidFill>
            <a:srgbClr val="99CCFF"/>
          </a:solidFill>
          <a:ln w="9525" algn="ctr">
            <a:solidFill>
              <a:schemeClr val="bg1">
                <a:lumMod val="85000"/>
              </a:schemeClr>
            </a:solidFill>
            <a:round/>
            <a:headEnd/>
            <a:tailEnd/>
          </a:ln>
        </p:spPr>
        <p:txBody>
          <a:bodyPr wrap="none" tIns="0" bIns="0"/>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r>
              <a:rPr lang="en-US" altLang="ja-JP" sz="1000" b="1" kern="0" dirty="0" err="1">
                <a:solidFill>
                  <a:schemeClr val="bg2">
                    <a:lumMod val="75000"/>
                  </a:schemeClr>
                </a:solidFill>
                <a:latin typeface="游ゴシック" panose="020B0400000000000000" pitchFamily="50" charset="-128"/>
                <a:ea typeface="游ゴシック" panose="020B0400000000000000" pitchFamily="50" charset="-128"/>
                <a:cs typeface="メイリオ" pitchFamily="50" charset="-128"/>
              </a:rPr>
              <a:t>MultiScan</a:t>
            </a:r>
            <a:endParaRPr lang="en-US" altLang="ja-JP" sz="1000" b="1" kern="0" dirty="0">
              <a:solidFill>
                <a:schemeClr val="bg2">
                  <a:lumMod val="75000"/>
                </a:schemeClr>
              </a:solidFill>
              <a:latin typeface="游ゴシック" panose="020B0400000000000000" pitchFamily="50" charset="-128"/>
              <a:ea typeface="游ゴシック" panose="020B0400000000000000" pitchFamily="50" charset="-128"/>
              <a:cs typeface="メイリオ" pitchFamily="50" charset="-128"/>
            </a:endParaRPr>
          </a:p>
          <a:p>
            <a:pPr algn="ctr" eaLnBrk="1" fontAlgn="auto" hangingPunct="1">
              <a:spcBef>
                <a:spcPts val="0"/>
              </a:spcBef>
              <a:spcAft>
                <a:spcPts val="0"/>
              </a:spcAft>
              <a:defRPr/>
            </a:pPr>
            <a:r>
              <a:rPr lang="ja-JP" altLang="en-US" sz="1000" b="1" kern="0" dirty="0">
                <a:solidFill>
                  <a:schemeClr val="bg2">
                    <a:lumMod val="75000"/>
                  </a:schemeClr>
                </a:solidFill>
                <a:latin typeface="游ゴシック" panose="020B0400000000000000" pitchFamily="50" charset="-128"/>
                <a:ea typeface="游ゴシック" panose="020B0400000000000000" pitchFamily="50" charset="-128"/>
                <a:cs typeface="メイリオ" pitchFamily="50" charset="-128"/>
              </a:rPr>
              <a:t>マスター</a:t>
            </a:r>
            <a:endParaRPr lang="en-US" altLang="ja-JP" sz="1000" b="1" kern="0" dirty="0">
              <a:solidFill>
                <a:schemeClr val="bg2">
                  <a:lumMod val="75000"/>
                </a:schemeClr>
              </a:solidFill>
              <a:latin typeface="游ゴシック" panose="020B0400000000000000" pitchFamily="50" charset="-128"/>
              <a:ea typeface="游ゴシック" panose="020B0400000000000000" pitchFamily="50" charset="-128"/>
              <a:cs typeface="メイリオ" pitchFamily="50" charset="-128"/>
            </a:endParaRPr>
          </a:p>
          <a:p>
            <a:pPr algn="ctr" eaLnBrk="1" fontAlgn="auto" hangingPunct="1">
              <a:spcBef>
                <a:spcPts val="0"/>
              </a:spcBef>
              <a:spcAft>
                <a:spcPts val="0"/>
              </a:spcAft>
              <a:defRPr/>
            </a:pPr>
            <a:r>
              <a:rPr lang="ja-JP" altLang="en-US" sz="1000" b="1" kern="0" dirty="0">
                <a:solidFill>
                  <a:schemeClr val="bg2">
                    <a:lumMod val="75000"/>
                  </a:schemeClr>
                </a:solidFill>
                <a:latin typeface="游ゴシック" panose="020B0400000000000000" pitchFamily="50" charset="-128"/>
                <a:ea typeface="游ゴシック" panose="020B0400000000000000" pitchFamily="50" charset="-128"/>
                <a:cs typeface="メイリオ" pitchFamily="50" charset="-128"/>
              </a:rPr>
              <a:t>データー</a:t>
            </a:r>
          </a:p>
        </p:txBody>
      </p:sp>
      <p:sp>
        <p:nvSpPr>
          <p:cNvPr id="9" name="正方形/長方形 8">
            <a:extLst>
              <a:ext uri="{FF2B5EF4-FFF2-40B4-BE49-F238E27FC236}">
                <a16:creationId xmlns:a16="http://schemas.microsoft.com/office/drawing/2014/main" id="{3871374A-DD2D-46CB-AD84-444ACCA6E991}"/>
              </a:ext>
            </a:extLst>
          </p:cNvPr>
          <p:cNvSpPr/>
          <p:nvPr/>
        </p:nvSpPr>
        <p:spPr bwMode="auto">
          <a:xfrm>
            <a:off x="2995147" y="2918089"/>
            <a:ext cx="1462088" cy="304800"/>
          </a:xfrm>
          <a:prstGeom prst="rect">
            <a:avLst/>
          </a:prstGeom>
          <a:solidFill>
            <a:schemeClr val="bg1"/>
          </a:solidFill>
          <a:ln w="28575" cap="flat" cmpd="sng" algn="ctr">
            <a:solidFill>
              <a:srgbClr val="0070C0"/>
            </a:solidFill>
            <a:prstDash val="solid"/>
            <a:headEnd type="none" w="med" len="med"/>
            <a:tailEnd type="none" w="med" len="med"/>
          </a:ln>
          <a:effectLst/>
        </p:spPr>
        <p:txBody>
          <a:bodyPr anchor="ctr"/>
          <a:lstStyle/>
          <a:p>
            <a:pPr algn="ctr" eaLnBrk="1" fontAlgn="auto" hangingPunct="1">
              <a:spcBef>
                <a:spcPts val="0"/>
              </a:spcBef>
              <a:spcAft>
                <a:spcPts val="0"/>
              </a:spcAft>
              <a:defRPr/>
            </a:pPr>
            <a:r>
              <a:rPr kumimoji="0" lang="ja-JP" altLang="en-US" sz="1000" b="1" kern="0" dirty="0">
                <a:solidFill>
                  <a:srgbClr val="0070C0"/>
                </a:solidFill>
                <a:latin typeface="游ゴシック" panose="020B0400000000000000" pitchFamily="50" charset="-128"/>
                <a:ea typeface="游ゴシック" panose="020B0400000000000000" pitchFamily="50" charset="-128"/>
                <a:cs typeface="メイリオ" panose="020B0604030504040204" pitchFamily="50" charset="-128"/>
              </a:rPr>
              <a:t>ダウンロード</a:t>
            </a:r>
            <a:r>
              <a:rPr kumimoji="0" lang="en-US" altLang="ja-JP" sz="1000" b="1" kern="0" dirty="0">
                <a:solidFill>
                  <a:srgbClr val="0070C0"/>
                </a:solidFill>
                <a:latin typeface="游ゴシック" panose="020B0400000000000000" pitchFamily="50" charset="-128"/>
                <a:ea typeface="游ゴシック" panose="020B0400000000000000" pitchFamily="50" charset="-128"/>
                <a:cs typeface="メイリオ" panose="020B0604030504040204" pitchFamily="50" charset="-128"/>
              </a:rPr>
              <a:t>URL</a:t>
            </a:r>
            <a:endParaRPr kumimoji="0" lang="ja-JP" altLang="en-US" sz="1000" b="1" kern="0" dirty="0">
              <a:solidFill>
                <a:srgbClr val="0070C0"/>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cxnSp>
        <p:nvCxnSpPr>
          <p:cNvPr id="10" name="カギ線コネクタ 13">
            <a:extLst>
              <a:ext uri="{FF2B5EF4-FFF2-40B4-BE49-F238E27FC236}">
                <a16:creationId xmlns:a16="http://schemas.microsoft.com/office/drawing/2014/main" id="{4D1D4579-337B-453B-99D0-33774A6C601C}"/>
              </a:ext>
            </a:extLst>
          </p:cNvPr>
          <p:cNvCxnSpPr>
            <a:cxnSpLocks noChangeShapeType="1"/>
          </p:cNvCxnSpPr>
          <p:nvPr/>
        </p:nvCxnSpPr>
        <p:spPr bwMode="auto">
          <a:xfrm rot="16200000" flipV="1">
            <a:off x="5021877" y="2988802"/>
            <a:ext cx="1457926" cy="417465"/>
          </a:xfrm>
          <a:prstGeom prst="bentConnector3">
            <a:avLst>
              <a:gd name="adj1" fmla="val 50550"/>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1" name="カギ線コネクタ 80">
            <a:extLst>
              <a:ext uri="{FF2B5EF4-FFF2-40B4-BE49-F238E27FC236}">
                <a16:creationId xmlns:a16="http://schemas.microsoft.com/office/drawing/2014/main" id="{69426530-6944-4B70-A486-156E8655FB81}"/>
              </a:ext>
            </a:extLst>
          </p:cNvPr>
          <p:cNvCxnSpPr>
            <a:cxnSpLocks noChangeShapeType="1"/>
          </p:cNvCxnSpPr>
          <p:nvPr/>
        </p:nvCxnSpPr>
        <p:spPr bwMode="auto">
          <a:xfrm rot="5400000" flipH="1" flipV="1">
            <a:off x="5336803" y="3048260"/>
            <a:ext cx="1506917" cy="289313"/>
          </a:xfrm>
          <a:prstGeom prst="bentConnector3">
            <a:avLst>
              <a:gd name="adj1" fmla="val 50000"/>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2" name="カギ線コネクタ 103">
            <a:extLst>
              <a:ext uri="{FF2B5EF4-FFF2-40B4-BE49-F238E27FC236}">
                <a16:creationId xmlns:a16="http://schemas.microsoft.com/office/drawing/2014/main" id="{FE159C1F-0A65-4CD8-BB77-75135B305DEC}"/>
              </a:ext>
            </a:extLst>
          </p:cNvPr>
          <p:cNvCxnSpPr>
            <a:cxnSpLocks noChangeShapeType="1"/>
            <a:endCxn id="24" idx="1"/>
          </p:cNvCxnSpPr>
          <p:nvPr/>
        </p:nvCxnSpPr>
        <p:spPr bwMode="auto">
          <a:xfrm rot="5400000" flipH="1" flipV="1">
            <a:off x="2041026" y="3248578"/>
            <a:ext cx="720000" cy="1188000"/>
          </a:xfrm>
          <a:prstGeom prst="bentConnector2">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3" name="カギ線コネクタ 106">
            <a:extLst>
              <a:ext uri="{FF2B5EF4-FFF2-40B4-BE49-F238E27FC236}">
                <a16:creationId xmlns:a16="http://schemas.microsoft.com/office/drawing/2014/main" id="{7B096F29-7556-4986-9861-A442848AA15B}"/>
              </a:ext>
            </a:extLst>
          </p:cNvPr>
          <p:cNvCxnSpPr>
            <a:cxnSpLocks noChangeShapeType="1"/>
          </p:cNvCxnSpPr>
          <p:nvPr/>
        </p:nvCxnSpPr>
        <p:spPr bwMode="auto">
          <a:xfrm flipV="1">
            <a:off x="4459832" y="3217747"/>
            <a:ext cx="724659" cy="257168"/>
          </a:xfrm>
          <a:prstGeom prst="bentConnector2">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4" name="カギ線コネクタ 115">
            <a:extLst>
              <a:ext uri="{FF2B5EF4-FFF2-40B4-BE49-F238E27FC236}">
                <a16:creationId xmlns:a16="http://schemas.microsoft.com/office/drawing/2014/main" id="{AD3C3B86-E78E-40AD-B1A3-18AD134204BA}"/>
              </a:ext>
            </a:extLst>
          </p:cNvPr>
          <p:cNvCxnSpPr>
            <a:cxnSpLocks noChangeShapeType="1"/>
            <a:endCxn id="9" idx="3"/>
          </p:cNvCxnSpPr>
          <p:nvPr/>
        </p:nvCxnSpPr>
        <p:spPr bwMode="auto">
          <a:xfrm rot="10800000" flipV="1">
            <a:off x="4457022" y="3069336"/>
            <a:ext cx="441769" cy="1686"/>
          </a:xfrm>
          <a:prstGeom prst="bentConnector3">
            <a:avLst>
              <a:gd name="adj1" fmla="val 50000"/>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5" name="カギ線コネクタ 120">
            <a:extLst>
              <a:ext uri="{FF2B5EF4-FFF2-40B4-BE49-F238E27FC236}">
                <a16:creationId xmlns:a16="http://schemas.microsoft.com/office/drawing/2014/main" id="{3C4912B9-2AC4-46B1-B233-42DB78B1D934}"/>
              </a:ext>
            </a:extLst>
          </p:cNvPr>
          <p:cNvCxnSpPr>
            <a:cxnSpLocks noChangeShapeType="1"/>
            <a:stCxn id="9" idx="1"/>
          </p:cNvCxnSpPr>
          <p:nvPr/>
        </p:nvCxnSpPr>
        <p:spPr bwMode="auto">
          <a:xfrm rot="10800000">
            <a:off x="1778427" y="3069337"/>
            <a:ext cx="1216720" cy="1153"/>
          </a:xfrm>
          <a:prstGeom prst="bentConnector3">
            <a:avLst>
              <a:gd name="adj1" fmla="val 50000"/>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6" name="カギ線コネクタ 126">
            <a:extLst>
              <a:ext uri="{FF2B5EF4-FFF2-40B4-BE49-F238E27FC236}">
                <a16:creationId xmlns:a16="http://schemas.microsoft.com/office/drawing/2014/main" id="{9F100422-7B6F-4D1A-A82A-35C2BFDAE23F}"/>
              </a:ext>
            </a:extLst>
          </p:cNvPr>
          <p:cNvCxnSpPr>
            <a:cxnSpLocks noChangeShapeType="1"/>
            <a:endCxn id="67" idx="0"/>
          </p:cNvCxnSpPr>
          <p:nvPr/>
        </p:nvCxnSpPr>
        <p:spPr bwMode="auto">
          <a:xfrm rot="10800000" flipV="1">
            <a:off x="1508979" y="2182265"/>
            <a:ext cx="3627712" cy="702978"/>
          </a:xfrm>
          <a:prstGeom prst="bentConnector2">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cxnSp>
        <p:nvCxnSpPr>
          <p:cNvPr id="17" name="カギ線コネクタ 135">
            <a:extLst>
              <a:ext uri="{FF2B5EF4-FFF2-40B4-BE49-F238E27FC236}">
                <a16:creationId xmlns:a16="http://schemas.microsoft.com/office/drawing/2014/main" id="{A7C33EF4-C385-4528-BA2F-09F647DEC4F9}"/>
              </a:ext>
            </a:extLst>
          </p:cNvPr>
          <p:cNvCxnSpPr>
            <a:cxnSpLocks noChangeShapeType="1"/>
            <a:stCxn id="20" idx="2"/>
            <a:endCxn id="7" idx="2"/>
          </p:cNvCxnSpPr>
          <p:nvPr/>
        </p:nvCxnSpPr>
        <p:spPr bwMode="auto">
          <a:xfrm rot="16200000" flipH="1">
            <a:off x="6281952" y="3707985"/>
            <a:ext cx="48418" cy="1326125"/>
          </a:xfrm>
          <a:prstGeom prst="bentConnector2">
            <a:avLst/>
          </a:prstGeom>
          <a:noFill/>
          <a:ln w="38100" algn="ctr">
            <a:solidFill>
              <a:srgbClr val="002060"/>
            </a:solidFill>
            <a:round/>
            <a:headEnd/>
            <a:tailEnd type="arrow" w="med" len="med"/>
          </a:ln>
          <a:extLst>
            <a:ext uri="{909E8E84-426E-40DD-AFC4-6F175D3DCCD1}">
              <a14:hiddenFill xmlns:a14="http://schemas.microsoft.com/office/drawing/2010/main">
                <a:noFill/>
              </a14:hiddenFill>
            </a:ext>
          </a:extLst>
        </p:spPr>
      </p:cxnSp>
      <p:sp>
        <p:nvSpPr>
          <p:cNvPr id="18" name="正方形/長方形 17">
            <a:extLst>
              <a:ext uri="{FF2B5EF4-FFF2-40B4-BE49-F238E27FC236}">
                <a16:creationId xmlns:a16="http://schemas.microsoft.com/office/drawing/2014/main" id="{86AF21DA-2544-4422-84E1-7FE373BD7451}"/>
              </a:ext>
            </a:extLst>
          </p:cNvPr>
          <p:cNvSpPr/>
          <p:nvPr/>
        </p:nvSpPr>
        <p:spPr bwMode="auto">
          <a:xfrm>
            <a:off x="4944598" y="3670564"/>
            <a:ext cx="1371600" cy="400050"/>
          </a:xfrm>
          <a:prstGeom prst="rect">
            <a:avLst/>
          </a:prstGeom>
          <a:solidFill>
            <a:srgbClr val="0070C0"/>
          </a:solidFill>
          <a:ln w="9525" cap="flat" cmpd="sng" algn="ctr">
            <a:noFill/>
            <a:prstDash val="solid"/>
            <a:headEnd type="none" w="med" len="med"/>
            <a:tailEnd type="none" w="med" len="med"/>
          </a:ln>
          <a:effectLst>
            <a:outerShdw blurRad="40000" dist="20000" dir="5400000" rotWithShape="0">
              <a:srgbClr val="000000">
                <a:alpha val="38000"/>
              </a:srgbClr>
            </a:outerShdw>
          </a:effectLst>
        </p:spPr>
        <p:txBody>
          <a:bodyPr anchor="ctr">
            <a:spAutoFit/>
          </a:bodyPr>
          <a:lstStyle/>
          <a:p>
            <a:pPr algn="ctr" eaLnBrk="1" fontAlgn="auto" hangingPunct="1">
              <a:spcBef>
                <a:spcPts val="0"/>
              </a:spcBef>
              <a:spcAft>
                <a:spcPts val="0"/>
              </a:spcAft>
              <a:defRPr/>
            </a:pPr>
            <a:r>
              <a:rPr kumimoji="0" lang="ja-JP" altLang="en-US" sz="1000" b="1" kern="0"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スキャンデーター</a:t>
            </a:r>
            <a:endParaRPr kumimoji="0" lang="en-US" altLang="ja-JP" sz="1000" b="1" kern="0"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endParaRPr>
          </a:p>
          <a:p>
            <a:pPr algn="ctr" eaLnBrk="1" fontAlgn="auto" hangingPunct="1">
              <a:spcBef>
                <a:spcPts val="0"/>
              </a:spcBef>
              <a:spcAft>
                <a:spcPts val="0"/>
              </a:spcAft>
              <a:defRPr/>
            </a:pPr>
            <a:r>
              <a:rPr kumimoji="0" lang="ja-JP" altLang="en-US" sz="1000" b="1" kern="0"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共通モジュール</a:t>
            </a:r>
          </a:p>
        </p:txBody>
      </p:sp>
      <p:cxnSp>
        <p:nvCxnSpPr>
          <p:cNvPr id="19" name="カギ線コネクタ 120">
            <a:extLst>
              <a:ext uri="{FF2B5EF4-FFF2-40B4-BE49-F238E27FC236}">
                <a16:creationId xmlns:a16="http://schemas.microsoft.com/office/drawing/2014/main" id="{EA782537-B259-4CCC-8BAC-969FA5305327}"/>
              </a:ext>
            </a:extLst>
          </p:cNvPr>
          <p:cNvCxnSpPr>
            <a:cxnSpLocks noChangeShapeType="1"/>
          </p:cNvCxnSpPr>
          <p:nvPr/>
        </p:nvCxnSpPr>
        <p:spPr bwMode="auto">
          <a:xfrm rot="16200000" flipH="1">
            <a:off x="5078537" y="3418729"/>
            <a:ext cx="430992" cy="1468"/>
          </a:xfrm>
          <a:prstGeom prst="bentConnector3">
            <a:avLst>
              <a:gd name="adj1" fmla="val 50000"/>
            </a:avLst>
          </a:prstGeom>
          <a:noFill/>
          <a:ln w="254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0" name="正方形/長方形 19">
            <a:extLst>
              <a:ext uri="{FF2B5EF4-FFF2-40B4-BE49-F238E27FC236}">
                <a16:creationId xmlns:a16="http://schemas.microsoft.com/office/drawing/2014/main" id="{467435DA-D915-4A9C-8970-B006936A0336}"/>
              </a:ext>
            </a:extLst>
          </p:cNvPr>
          <p:cNvSpPr/>
          <p:nvPr/>
        </p:nvSpPr>
        <p:spPr bwMode="auto">
          <a:xfrm>
            <a:off x="4957299" y="4092839"/>
            <a:ext cx="1371600" cy="254000"/>
          </a:xfrm>
          <a:prstGeom prst="rect">
            <a:avLst/>
          </a:prstGeom>
          <a:solidFill>
            <a:srgbClr val="C00000"/>
          </a:solidFill>
          <a:ln w="9525" cap="flat" cmpd="sng" algn="ctr">
            <a:noFill/>
            <a:prstDash val="solid"/>
            <a:headEnd type="none" w="med" len="med"/>
            <a:tailEnd type="none" w="med" len="med"/>
          </a:ln>
          <a:effectLst>
            <a:outerShdw blurRad="40000" dist="23000" dir="5400000" rotWithShape="0">
              <a:srgbClr val="000000">
                <a:alpha val="35000"/>
              </a:srgbClr>
            </a:outerShdw>
          </a:effectLst>
        </p:spPr>
        <p:txBody>
          <a:bodyPr>
            <a:spAutoFit/>
          </a:bodyPr>
          <a:lstStyle/>
          <a:p>
            <a:pPr algn="ctr" eaLnBrk="1" fontAlgn="auto" hangingPunct="1">
              <a:spcBef>
                <a:spcPts val="0"/>
              </a:spcBef>
              <a:spcAft>
                <a:spcPts val="0"/>
              </a:spcAft>
              <a:defRPr/>
            </a:pPr>
            <a:r>
              <a:rPr kumimoji="0" lang="ja-JP" altLang="en-US" sz="1050" b="1" kern="0"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ＯＣＲ</a:t>
            </a:r>
          </a:p>
        </p:txBody>
      </p:sp>
      <p:cxnSp>
        <p:nvCxnSpPr>
          <p:cNvPr id="21" name="カギ線コネクタ 68">
            <a:extLst>
              <a:ext uri="{FF2B5EF4-FFF2-40B4-BE49-F238E27FC236}">
                <a16:creationId xmlns:a16="http://schemas.microsoft.com/office/drawing/2014/main" id="{097751C2-CD7D-4586-BC02-C8C0E4D61C29}"/>
              </a:ext>
            </a:extLst>
          </p:cNvPr>
          <p:cNvCxnSpPr>
            <a:cxnSpLocks noChangeShapeType="1"/>
            <a:stCxn id="18" idx="1"/>
          </p:cNvCxnSpPr>
          <p:nvPr/>
        </p:nvCxnSpPr>
        <p:spPr bwMode="auto">
          <a:xfrm rot="10800000" flipV="1">
            <a:off x="2028226" y="3870169"/>
            <a:ext cx="2916000" cy="873925"/>
          </a:xfrm>
          <a:prstGeom prst="bentConnector3">
            <a:avLst>
              <a:gd name="adj1" fmla="val 50000"/>
            </a:avLst>
          </a:prstGeom>
          <a:noFill/>
          <a:ln w="38100" algn="ctr">
            <a:solidFill>
              <a:srgbClr val="002060"/>
            </a:solidFill>
            <a:miter lim="800000"/>
            <a:headEnd/>
            <a:tailEnd type="arrow" w="med" len="med"/>
          </a:ln>
          <a:extLst>
            <a:ext uri="{909E8E84-426E-40DD-AFC4-6F175D3DCCD1}">
              <a14:hiddenFill xmlns:a14="http://schemas.microsoft.com/office/drawing/2010/main">
                <a:noFill/>
              </a14:hiddenFill>
            </a:ext>
          </a:extLst>
        </p:spPr>
      </p:cxnSp>
      <p:sp>
        <p:nvSpPr>
          <p:cNvPr id="22" name="正方形/長方形 21">
            <a:extLst>
              <a:ext uri="{FF2B5EF4-FFF2-40B4-BE49-F238E27FC236}">
                <a16:creationId xmlns:a16="http://schemas.microsoft.com/office/drawing/2014/main" id="{F8C9D6B8-F664-40FE-A86B-860094315F5B}"/>
              </a:ext>
            </a:extLst>
          </p:cNvPr>
          <p:cNvSpPr/>
          <p:nvPr/>
        </p:nvSpPr>
        <p:spPr bwMode="auto">
          <a:xfrm>
            <a:off x="4614201" y="1435364"/>
            <a:ext cx="1291605" cy="307975"/>
          </a:xfrm>
          <a:prstGeom prst="rect">
            <a:avLst/>
          </a:prstGeom>
          <a:noFill/>
          <a:ln w="9525" cap="flat" cmpd="sng" algn="ctr">
            <a:noFill/>
            <a:prstDash val="solid"/>
            <a:headEnd type="none" w="med" len="med"/>
            <a:tailEnd type="none" w="med" len="med"/>
          </a:ln>
          <a:effectLst/>
        </p:spPr>
        <p:txBody>
          <a:bodyPr anchor="ctr"/>
          <a:lstStyle/>
          <a:p>
            <a:pPr algn="ctr" eaLnBrk="1" fontAlgn="auto" hangingPunct="1">
              <a:spcBef>
                <a:spcPts val="0"/>
              </a:spcBef>
              <a:spcAft>
                <a:spcPts val="0"/>
              </a:spcAft>
              <a:defRPr/>
            </a:pPr>
            <a:r>
              <a:rPr kumimoji="0" lang="ja-JP" altLang="en-US" sz="900" b="1" kern="0" dirty="0">
                <a:solidFill>
                  <a:srgbClr val="000000"/>
                </a:solidFill>
                <a:latin typeface="游ゴシック" panose="020B0400000000000000" pitchFamily="50" charset="-128"/>
                <a:ea typeface="游ゴシック" panose="020B0400000000000000" pitchFamily="50" charset="-128"/>
                <a:cs typeface="メイリオ" panose="020B0604030504040204" pitchFamily="50" charset="-128"/>
              </a:rPr>
              <a:t>ファイルサーバー</a:t>
            </a:r>
            <a:endParaRPr kumimoji="0" lang="en-US" altLang="ja-JP" sz="900" b="1" kern="0" dirty="0">
              <a:solidFill>
                <a:srgbClr val="000000"/>
              </a:solidFill>
              <a:latin typeface="游ゴシック" panose="020B0400000000000000" pitchFamily="50" charset="-128"/>
              <a:ea typeface="游ゴシック" panose="020B0400000000000000" pitchFamily="50" charset="-128"/>
              <a:cs typeface="メイリオ" panose="020B0604030504040204" pitchFamily="50" charset="-128"/>
            </a:endParaRPr>
          </a:p>
          <a:p>
            <a:pPr algn="ctr" eaLnBrk="1" fontAlgn="auto" hangingPunct="1">
              <a:spcBef>
                <a:spcPts val="0"/>
              </a:spcBef>
              <a:spcAft>
                <a:spcPts val="0"/>
              </a:spcAft>
              <a:defRPr/>
            </a:pPr>
            <a:r>
              <a:rPr kumimoji="0" lang="ja-JP" altLang="en-US" sz="900" b="1" kern="0" dirty="0">
                <a:solidFill>
                  <a:srgbClr val="000000"/>
                </a:solidFill>
                <a:latin typeface="游ゴシック" panose="020B0400000000000000" pitchFamily="50" charset="-128"/>
                <a:ea typeface="游ゴシック" panose="020B0400000000000000" pitchFamily="50" charset="-128"/>
                <a:cs typeface="メイリオ" panose="020B0604030504040204" pitchFamily="50" charset="-128"/>
              </a:rPr>
              <a:t>メールサーバー</a:t>
            </a:r>
          </a:p>
        </p:txBody>
      </p:sp>
      <p:sp>
        <p:nvSpPr>
          <p:cNvPr id="23" name="正方形/長方形 22">
            <a:extLst>
              <a:ext uri="{FF2B5EF4-FFF2-40B4-BE49-F238E27FC236}">
                <a16:creationId xmlns:a16="http://schemas.microsoft.com/office/drawing/2014/main" id="{008D3D86-D58B-48EB-8813-9F6936CFC13B}"/>
              </a:ext>
            </a:extLst>
          </p:cNvPr>
          <p:cNvSpPr/>
          <p:nvPr/>
        </p:nvSpPr>
        <p:spPr bwMode="auto">
          <a:xfrm>
            <a:off x="5793911" y="1457589"/>
            <a:ext cx="1225819" cy="331787"/>
          </a:xfrm>
          <a:prstGeom prst="rect">
            <a:avLst/>
          </a:prstGeom>
          <a:noFill/>
          <a:ln w="9525" cap="flat" cmpd="sng" algn="ctr">
            <a:noFill/>
            <a:prstDash val="solid"/>
            <a:headEnd type="none" w="med" len="med"/>
            <a:tailEnd type="none" w="med" len="med"/>
          </a:ln>
          <a:effectLst/>
        </p:spPr>
        <p:txBody>
          <a:bodyPr anchor="ctr"/>
          <a:lstStyle/>
          <a:p>
            <a:pPr algn="ctr" eaLnBrk="1" fontAlgn="auto" hangingPunct="1">
              <a:spcBef>
                <a:spcPts val="0"/>
              </a:spcBef>
              <a:spcAft>
                <a:spcPts val="0"/>
              </a:spcAft>
              <a:defRPr/>
            </a:pPr>
            <a:r>
              <a:rPr kumimoji="0" lang="ja-JP" altLang="en-US" sz="900" b="1" kern="0" dirty="0">
                <a:solidFill>
                  <a:srgbClr val="000000"/>
                </a:solidFill>
                <a:latin typeface="游ゴシック" panose="020B0400000000000000" pitchFamily="50" charset="-128"/>
                <a:ea typeface="游ゴシック" panose="020B0400000000000000" pitchFamily="50" charset="-128"/>
                <a:cs typeface="メイリオ" panose="020B0604030504040204" pitchFamily="50" charset="-128"/>
              </a:rPr>
              <a:t>クラウドストレージ</a:t>
            </a:r>
            <a:endParaRPr kumimoji="0" lang="en-US" altLang="ja-JP" sz="900" b="1" kern="0" dirty="0">
              <a:solidFill>
                <a:srgbClr val="000000"/>
              </a:solidFill>
              <a:latin typeface="游ゴシック" panose="020B0400000000000000" pitchFamily="50" charset="-128"/>
              <a:ea typeface="游ゴシック" panose="020B0400000000000000" pitchFamily="50" charset="-128"/>
              <a:cs typeface="メイリオ" panose="020B0604030504040204" pitchFamily="50" charset="-128"/>
            </a:endParaRPr>
          </a:p>
          <a:p>
            <a:pPr algn="ctr" eaLnBrk="1" fontAlgn="auto" hangingPunct="1">
              <a:spcBef>
                <a:spcPts val="0"/>
              </a:spcBef>
              <a:spcAft>
                <a:spcPts val="0"/>
              </a:spcAft>
              <a:defRPr/>
            </a:pPr>
            <a:r>
              <a:rPr kumimoji="0" lang="ja-JP" altLang="en-US" sz="900" b="1" kern="0" dirty="0">
                <a:solidFill>
                  <a:srgbClr val="000000"/>
                </a:solidFill>
                <a:latin typeface="游ゴシック" panose="020B0400000000000000" pitchFamily="50" charset="-128"/>
                <a:ea typeface="游ゴシック" panose="020B0400000000000000" pitchFamily="50" charset="-128"/>
                <a:cs typeface="メイリオ" panose="020B0604030504040204" pitchFamily="50" charset="-128"/>
              </a:rPr>
              <a:t>サービス</a:t>
            </a:r>
          </a:p>
        </p:txBody>
      </p:sp>
      <p:sp>
        <p:nvSpPr>
          <p:cNvPr id="24" name="正方形/長方形 23">
            <a:extLst>
              <a:ext uri="{FF2B5EF4-FFF2-40B4-BE49-F238E27FC236}">
                <a16:creationId xmlns:a16="http://schemas.microsoft.com/office/drawing/2014/main" id="{F8E770FA-D89D-4DB7-B3FD-88536EF99995}"/>
              </a:ext>
            </a:extLst>
          </p:cNvPr>
          <p:cNvSpPr/>
          <p:nvPr/>
        </p:nvSpPr>
        <p:spPr bwMode="auto">
          <a:xfrm>
            <a:off x="2995147" y="3330839"/>
            <a:ext cx="1462088" cy="304800"/>
          </a:xfrm>
          <a:prstGeom prst="rect">
            <a:avLst/>
          </a:prstGeom>
          <a:solidFill>
            <a:schemeClr val="bg1"/>
          </a:solidFill>
          <a:ln w="28575" cap="flat" cmpd="sng" algn="ctr">
            <a:solidFill>
              <a:srgbClr val="0070C0"/>
            </a:solidFill>
            <a:prstDash val="solid"/>
            <a:headEnd type="none" w="med" len="med"/>
            <a:tailEnd type="none" w="med" len="med"/>
          </a:ln>
          <a:effectLst/>
        </p:spPr>
        <p:txBody>
          <a:bodyPr anchor="ctr"/>
          <a:lstStyle/>
          <a:p>
            <a:pPr algn="ctr" eaLnBrk="1" fontAlgn="auto" hangingPunct="1">
              <a:spcBef>
                <a:spcPts val="0"/>
              </a:spcBef>
              <a:spcAft>
                <a:spcPts val="0"/>
              </a:spcAft>
              <a:defRPr/>
            </a:pPr>
            <a:r>
              <a:rPr kumimoji="0" lang="en-US" altLang="ja-JP" sz="1000" b="1" kern="0" dirty="0">
                <a:solidFill>
                  <a:srgbClr val="0070C0"/>
                </a:solidFill>
                <a:latin typeface="游ゴシック" panose="020B0400000000000000" pitchFamily="50" charset="-128"/>
                <a:ea typeface="游ゴシック" panose="020B0400000000000000" pitchFamily="50" charset="-128"/>
                <a:cs typeface="メイリオ" panose="020B0604030504040204" pitchFamily="50" charset="-128"/>
              </a:rPr>
              <a:t>FTP</a:t>
            </a:r>
            <a:endParaRPr kumimoji="0" lang="ja-JP" altLang="en-US" sz="1000" b="1" kern="0" dirty="0">
              <a:solidFill>
                <a:srgbClr val="0070C0"/>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grpSp>
        <p:nvGrpSpPr>
          <p:cNvPr id="25" name="グループ化 24">
            <a:extLst>
              <a:ext uri="{FF2B5EF4-FFF2-40B4-BE49-F238E27FC236}">
                <a16:creationId xmlns:a16="http://schemas.microsoft.com/office/drawing/2014/main" id="{757A7C0C-E6A6-4019-9583-89D456EDBF6C}"/>
              </a:ext>
            </a:extLst>
          </p:cNvPr>
          <p:cNvGrpSpPr/>
          <p:nvPr/>
        </p:nvGrpSpPr>
        <p:grpSpPr bwMode="auto">
          <a:xfrm>
            <a:off x="4898791" y="2820924"/>
            <a:ext cx="571401" cy="396822"/>
            <a:chOff x="5027613" y="2405063"/>
            <a:chExt cx="571500" cy="396875"/>
          </a:xfrm>
          <a:solidFill>
            <a:srgbClr val="99CCFF"/>
          </a:solidFill>
        </p:grpSpPr>
        <p:sp>
          <p:nvSpPr>
            <p:cNvPr id="26" name="File">
              <a:extLst>
                <a:ext uri="{FF2B5EF4-FFF2-40B4-BE49-F238E27FC236}">
                  <a16:creationId xmlns:a16="http://schemas.microsoft.com/office/drawing/2014/main" id="{EE1B7B08-7537-44E7-B232-FFEB8600DBAF}"/>
                </a:ext>
              </a:extLst>
            </p:cNvPr>
            <p:cNvSpPr>
              <a:spLocks noEditPoints="1" noChangeArrowheads="1"/>
            </p:cNvSpPr>
            <p:nvPr/>
          </p:nvSpPr>
          <p:spPr bwMode="auto">
            <a:xfrm>
              <a:off x="5027613" y="2405063"/>
              <a:ext cx="571500" cy="396875"/>
            </a:xfrm>
            <a:custGeom>
              <a:avLst/>
              <a:gdLst>
                <a:gd name="T0" fmla="*/ 2147483647 w 21600"/>
                <a:gd name="T1" fmla="*/ 2147483647 h 21600"/>
                <a:gd name="T2" fmla="*/ 0 w 21600"/>
                <a:gd name="T3" fmla="*/ 2147483647 h 21600"/>
                <a:gd name="T4" fmla="*/ 2147483647 w 21600"/>
                <a:gd name="T5" fmla="*/ 2147483647 h 21600"/>
                <a:gd name="T6" fmla="*/ 2147483647 w 21600"/>
                <a:gd name="T7" fmla="*/ 2147483647 h 21600"/>
                <a:gd name="T8" fmla="*/ 0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1086 w 21600"/>
                <a:gd name="T19" fmla="*/ 4628 h 21600"/>
                <a:gd name="T20" fmla="*/ 20635 w 21600"/>
                <a:gd name="T21" fmla="*/ 20289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lnTo>
                    <a:pt x="19790" y="3240"/>
                  </a:lnTo>
                  <a:close/>
                </a:path>
              </a:pathLst>
            </a:custGeom>
            <a:grpFill/>
            <a:ln w="19050">
              <a:solidFill>
                <a:schemeClr val="bg1">
                  <a:lumMod val="65000"/>
                </a:schemeClr>
              </a:solidFill>
              <a:miter lim="800000"/>
              <a:headEnd/>
              <a:tailEnd/>
            </a:ln>
          </p:spPr>
          <p:txBody>
            <a:bodyPr/>
            <a:lstStyle/>
            <a:p>
              <a:pPr eaLnBrk="1" fontAlgn="auto" hangingPunct="1">
                <a:spcBef>
                  <a:spcPts val="0"/>
                </a:spcBef>
                <a:spcAft>
                  <a:spcPts val="0"/>
                </a:spcAft>
                <a:defRPr/>
              </a:pPr>
              <a:endParaRPr kumimoji="0" lang="ja-JP" altLang="en-US" kern="0" dirty="0">
                <a:solidFill>
                  <a:srgbClr val="000000"/>
                </a:solidFill>
              </a:endParaRPr>
            </a:p>
          </p:txBody>
        </p:sp>
        <p:sp>
          <p:nvSpPr>
            <p:cNvPr id="27" name="正方形/長方形 37">
              <a:extLst>
                <a:ext uri="{FF2B5EF4-FFF2-40B4-BE49-F238E27FC236}">
                  <a16:creationId xmlns:a16="http://schemas.microsoft.com/office/drawing/2014/main" id="{561F50F4-6C08-4CA7-A291-E99C015C31E4}"/>
                </a:ext>
              </a:extLst>
            </p:cNvPr>
            <p:cNvSpPr>
              <a:spLocks noChangeArrowheads="1"/>
            </p:cNvSpPr>
            <p:nvPr/>
          </p:nvSpPr>
          <p:spPr bwMode="auto">
            <a:xfrm>
              <a:off x="5027613" y="2505075"/>
              <a:ext cx="571500" cy="296863"/>
            </a:xfrm>
            <a:prstGeom prst="rect">
              <a:avLst/>
            </a:prstGeom>
            <a:grpFill/>
            <a:ln w="19050" algn="ctr">
              <a:solidFill>
                <a:schemeClr val="bg1">
                  <a:lumMod val="65000"/>
                </a:schemeClr>
              </a:solidFill>
              <a:round/>
              <a:headEnd/>
              <a:tailEnd/>
            </a:ln>
          </p:spPr>
          <p:txBody>
            <a:bodyPr wrap="none">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lgn="ctr" eaLnBrk="1" fontAlgn="auto" hangingPunct="1">
                <a:spcBef>
                  <a:spcPts val="0"/>
                </a:spcBef>
                <a:spcAft>
                  <a:spcPts val="0"/>
                </a:spcAft>
                <a:defRPr/>
              </a:pPr>
              <a:endParaRPr lang="ja-JP" altLang="en-US" sz="2400" b="1" kern="0">
                <a:solidFill>
                  <a:srgbClr val="000000"/>
                </a:solidFill>
                <a:latin typeface="Times New Roman" pitchFamily="18" charset="0"/>
              </a:endParaRPr>
            </a:p>
          </p:txBody>
        </p:sp>
      </p:grpSp>
      <p:sp>
        <p:nvSpPr>
          <p:cNvPr id="28" name="正方形/長方形 27">
            <a:extLst>
              <a:ext uri="{FF2B5EF4-FFF2-40B4-BE49-F238E27FC236}">
                <a16:creationId xmlns:a16="http://schemas.microsoft.com/office/drawing/2014/main" id="{7F63D098-CB11-49B8-A636-297C61252FE6}"/>
              </a:ext>
            </a:extLst>
          </p:cNvPr>
          <p:cNvSpPr/>
          <p:nvPr/>
        </p:nvSpPr>
        <p:spPr bwMode="auto">
          <a:xfrm>
            <a:off x="2995147" y="3732476"/>
            <a:ext cx="1462088" cy="400050"/>
          </a:xfrm>
          <a:prstGeom prst="rect">
            <a:avLst/>
          </a:prstGeom>
          <a:solidFill>
            <a:srgbClr val="0070C0"/>
          </a:solidFill>
          <a:ln w="9525" cap="flat" cmpd="sng" algn="ctr">
            <a:noFill/>
            <a:prstDash val="solid"/>
            <a:headEnd type="none" w="med" len="med"/>
            <a:tailEnd type="none" w="med" len="med"/>
          </a:ln>
          <a:effectLst>
            <a:outerShdw blurRad="40000" dist="20000" dir="5400000" rotWithShape="0">
              <a:srgbClr val="000000">
                <a:alpha val="38000"/>
              </a:srgbClr>
            </a:outerShdw>
          </a:effectLst>
        </p:spPr>
        <p:txBody>
          <a:bodyPr anchor="ctr">
            <a:spAutoFit/>
          </a:bodyPr>
          <a:lstStyle/>
          <a:p>
            <a:pPr algn="ctr" eaLnBrk="1" fontAlgn="auto" hangingPunct="1">
              <a:spcBef>
                <a:spcPts val="0"/>
              </a:spcBef>
              <a:spcAft>
                <a:spcPts val="0"/>
              </a:spcAft>
              <a:defRPr/>
            </a:pPr>
            <a:r>
              <a:rPr kumimoji="0" lang="ja-JP" altLang="en-US" sz="1000" b="1" kern="0"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各メーカー用</a:t>
            </a:r>
            <a:r>
              <a:rPr kumimoji="0" lang="en-US" altLang="ja-JP" sz="1000" b="1" kern="0"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Web</a:t>
            </a:r>
          </a:p>
          <a:p>
            <a:pPr algn="ctr" eaLnBrk="1" fontAlgn="auto" hangingPunct="1">
              <a:spcBef>
                <a:spcPts val="0"/>
              </a:spcBef>
              <a:spcAft>
                <a:spcPts val="0"/>
              </a:spcAft>
              <a:defRPr/>
            </a:pPr>
            <a:r>
              <a:rPr kumimoji="0" lang="ja-JP" altLang="en-US" sz="1000" b="1" kern="0" dirty="0">
                <a:solidFill>
                  <a:schemeClr val="bg1"/>
                </a:solidFill>
                <a:latin typeface="游ゴシック" panose="020B0400000000000000" pitchFamily="50" charset="-128"/>
                <a:ea typeface="游ゴシック" panose="020B0400000000000000" pitchFamily="50" charset="-128"/>
                <a:cs typeface="メイリオ" panose="020B0604030504040204" pitchFamily="50" charset="-128"/>
              </a:rPr>
              <a:t>スキャンモジュール</a:t>
            </a:r>
          </a:p>
        </p:txBody>
      </p:sp>
      <p:sp>
        <p:nvSpPr>
          <p:cNvPr id="29" name="角丸四角形 96">
            <a:extLst>
              <a:ext uri="{FF2B5EF4-FFF2-40B4-BE49-F238E27FC236}">
                <a16:creationId xmlns:a16="http://schemas.microsoft.com/office/drawing/2014/main" id="{A49CD066-3A4F-47F5-BF7F-FC4CC25D7D0C}"/>
              </a:ext>
            </a:extLst>
          </p:cNvPr>
          <p:cNvSpPr/>
          <p:nvPr/>
        </p:nvSpPr>
        <p:spPr bwMode="auto">
          <a:xfrm>
            <a:off x="2937998" y="4894943"/>
            <a:ext cx="3390902" cy="340519"/>
          </a:xfrm>
          <a:prstGeom prst="roundRect">
            <a:avLst/>
          </a:prstGeom>
          <a:solidFill>
            <a:schemeClr val="accent2">
              <a:lumMod val="60000"/>
              <a:lumOff val="40000"/>
            </a:schemeClr>
          </a:solidFill>
          <a:ln w="25400" cap="flat" cmpd="sng" algn="ctr">
            <a:solidFill>
              <a:sysClr val="window" lastClr="FFFFFF"/>
            </a:solidFill>
            <a:prstDash val="solid"/>
          </a:ln>
          <a:effectLst/>
        </p:spPr>
        <p:txBody>
          <a:bodyPr anchor="ctr">
            <a:spAutoFit/>
          </a:bodyPr>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400" b="1" kern="0" dirty="0">
                <a:solidFill>
                  <a:schemeClr val="bg1"/>
                </a:solidFill>
                <a:latin typeface="游ゴシック" panose="020B0400000000000000" pitchFamily="50" charset="-128"/>
                <a:ea typeface="游ゴシック" panose="020B0400000000000000" pitchFamily="50" charset="-128"/>
                <a:cs typeface="メイリオ" pitchFamily="50" charset="-128"/>
              </a:rPr>
              <a:t>ドキュメント制御サーバー</a:t>
            </a:r>
            <a:endParaRPr kumimoji="0" lang="en-US" altLang="ja-JP" sz="1400" b="1" kern="0" dirty="0">
              <a:solidFill>
                <a:schemeClr val="bg1"/>
              </a:solidFill>
              <a:latin typeface="游ゴシック" panose="020B0400000000000000" pitchFamily="50" charset="-128"/>
              <a:ea typeface="游ゴシック" panose="020B0400000000000000" pitchFamily="50" charset="-128"/>
              <a:cs typeface="メイリオ" pitchFamily="50" charset="-128"/>
            </a:endParaRPr>
          </a:p>
        </p:txBody>
      </p:sp>
      <p:sp>
        <p:nvSpPr>
          <p:cNvPr id="30" name="角丸四角形 96">
            <a:extLst>
              <a:ext uri="{FF2B5EF4-FFF2-40B4-BE49-F238E27FC236}">
                <a16:creationId xmlns:a16="http://schemas.microsoft.com/office/drawing/2014/main" id="{94062D83-1B8B-4206-B8CD-B9D7EEC6C06C}"/>
              </a:ext>
            </a:extLst>
          </p:cNvPr>
          <p:cNvSpPr/>
          <p:nvPr/>
        </p:nvSpPr>
        <p:spPr bwMode="auto">
          <a:xfrm>
            <a:off x="6422561" y="4898118"/>
            <a:ext cx="1698790" cy="340519"/>
          </a:xfrm>
          <a:prstGeom prst="roundRect">
            <a:avLst/>
          </a:prstGeom>
          <a:solidFill>
            <a:schemeClr val="accent2">
              <a:lumMod val="60000"/>
              <a:lumOff val="40000"/>
            </a:schemeClr>
          </a:solidFill>
          <a:ln w="25400" cap="flat" cmpd="sng" algn="ctr">
            <a:solidFill>
              <a:sysClr val="window" lastClr="FFFFFF"/>
            </a:solidFill>
            <a:prstDash val="solid"/>
          </a:ln>
          <a:effectLst/>
        </p:spPr>
        <p:txBody>
          <a:bodyPr wrap="square" anchor="ctr">
            <a:spAutoFit/>
          </a:bodyPr>
          <a:lstStyle/>
          <a:p>
            <a:pPr algn="ctr" eaLnBrk="1" fontAlgn="auto" hangingPunct="1">
              <a:spcBef>
                <a:spcPts val="0"/>
              </a:spcBef>
              <a:spcAft>
                <a:spcPts val="0"/>
              </a:spcAft>
              <a:buClr>
                <a:srgbClr val="3333CC"/>
              </a:buClr>
              <a:buFont typeface="Wingdings" panose="05000000000000000000" pitchFamily="2" charset="2"/>
              <a:buNone/>
              <a:defRPr/>
            </a:pPr>
            <a:r>
              <a:rPr kumimoji="0" lang="ja-JP" altLang="en-US" sz="1400" b="1" kern="0" dirty="0">
                <a:solidFill>
                  <a:schemeClr val="bg1"/>
                </a:solidFill>
                <a:latin typeface="游ゴシック" panose="020B0400000000000000" pitchFamily="50" charset="-128"/>
                <a:ea typeface="游ゴシック" panose="020B0400000000000000" pitchFamily="50" charset="-128"/>
                <a:cs typeface="メイリオ" pitchFamily="50" charset="-128"/>
              </a:rPr>
              <a:t>管理サーバー</a:t>
            </a:r>
            <a:endParaRPr kumimoji="0" lang="en-US" altLang="ja-JP" sz="1400" b="1" kern="0" dirty="0">
              <a:solidFill>
                <a:schemeClr val="bg1"/>
              </a:solidFill>
              <a:latin typeface="游ゴシック" panose="020B0400000000000000" pitchFamily="50" charset="-128"/>
              <a:ea typeface="游ゴシック" panose="020B0400000000000000" pitchFamily="50" charset="-128"/>
              <a:cs typeface="メイリオ" pitchFamily="50" charset="-128"/>
            </a:endParaRPr>
          </a:p>
        </p:txBody>
      </p:sp>
      <p:sp>
        <p:nvSpPr>
          <p:cNvPr id="31" name="正方形/長方形 30">
            <a:extLst>
              <a:ext uri="{FF2B5EF4-FFF2-40B4-BE49-F238E27FC236}">
                <a16:creationId xmlns:a16="http://schemas.microsoft.com/office/drawing/2014/main" id="{EC58D3F6-721B-462E-B31E-2159DFE51234}"/>
              </a:ext>
            </a:extLst>
          </p:cNvPr>
          <p:cNvSpPr/>
          <p:nvPr/>
        </p:nvSpPr>
        <p:spPr bwMode="auto">
          <a:xfrm>
            <a:off x="6497466" y="4726759"/>
            <a:ext cx="1374727" cy="155012"/>
          </a:xfrm>
          <a:prstGeom prst="rect">
            <a:avLst/>
          </a:prstGeom>
          <a:solidFill>
            <a:srgbClr val="CCECFF"/>
          </a:solidFill>
          <a:ln w="9525" cap="flat" cmpd="sng" algn="ctr">
            <a:noFill/>
            <a:prstDash val="solid"/>
            <a:headEnd type="none" w="med" len="med"/>
            <a:tailEnd type="none" w="med" len="med"/>
          </a:ln>
          <a:effectLst>
            <a:outerShdw blurRad="40000" dist="20000" dir="5400000" rotWithShape="0">
              <a:srgbClr val="000000">
                <a:alpha val="38000"/>
              </a:srgbClr>
            </a:outerShdw>
          </a:effectLst>
        </p:spPr>
        <p:txBody>
          <a:bodyPr anchor="ctr"/>
          <a:lstStyle/>
          <a:p>
            <a:pPr algn="ctr" eaLnBrk="1" fontAlgn="auto" hangingPunct="1">
              <a:spcBef>
                <a:spcPts val="0"/>
              </a:spcBef>
              <a:spcAft>
                <a:spcPts val="0"/>
              </a:spcAft>
              <a:defRPr/>
            </a:pPr>
            <a:r>
              <a:rPr lang="en-US" altLang="ja-JP" sz="1000" kern="0" dirty="0">
                <a:solidFill>
                  <a:schemeClr val="bg2">
                    <a:lumMod val="75000"/>
                  </a:schemeClr>
                </a:solidFill>
                <a:latin typeface="メイリオ" panose="020B0604030504040204" pitchFamily="50" charset="-128"/>
                <a:ea typeface="メイリオ" panose="020B0604030504040204" pitchFamily="50" charset="-128"/>
                <a:cs typeface="メイリオ" panose="020B0604030504040204" pitchFamily="50" charset="-128"/>
              </a:rPr>
              <a:t>SQL Server</a:t>
            </a:r>
            <a:endParaRPr kumimoji="0" lang="ja-JP" altLang="en-US" sz="1000" kern="0" dirty="0">
              <a:solidFill>
                <a:schemeClr val="bg2">
                  <a:lumMod val="75000"/>
                </a:schemeClr>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grpSp>
        <p:nvGrpSpPr>
          <p:cNvPr id="32" name="グループ化 289">
            <a:extLst>
              <a:ext uri="{FF2B5EF4-FFF2-40B4-BE49-F238E27FC236}">
                <a16:creationId xmlns:a16="http://schemas.microsoft.com/office/drawing/2014/main" id="{E6FDAB96-3F7E-4E2E-AEA7-EA5C987C7390}"/>
              </a:ext>
            </a:extLst>
          </p:cNvPr>
          <p:cNvGrpSpPr>
            <a:grpSpLocks/>
          </p:cNvGrpSpPr>
          <p:nvPr/>
        </p:nvGrpSpPr>
        <p:grpSpPr bwMode="auto">
          <a:xfrm>
            <a:off x="363627" y="5654419"/>
            <a:ext cx="2484438" cy="552450"/>
            <a:chOff x="611808" y="5560943"/>
            <a:chExt cx="2484438" cy="552450"/>
          </a:xfrm>
        </p:grpSpPr>
        <p:cxnSp>
          <p:nvCxnSpPr>
            <p:cNvPr id="33" name="直線矢印コネクタ 7185">
              <a:extLst>
                <a:ext uri="{FF2B5EF4-FFF2-40B4-BE49-F238E27FC236}">
                  <a16:creationId xmlns:a16="http://schemas.microsoft.com/office/drawing/2014/main" id="{3FF1BC82-FAAD-41C4-9645-CAF8151B8391}"/>
                </a:ext>
              </a:extLst>
            </p:cNvPr>
            <p:cNvCxnSpPr>
              <a:cxnSpLocks noChangeShapeType="1"/>
            </p:cNvCxnSpPr>
            <p:nvPr/>
          </p:nvCxnSpPr>
          <p:spPr bwMode="auto">
            <a:xfrm>
              <a:off x="611808" y="5699055"/>
              <a:ext cx="439738" cy="4763"/>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34" name="テキスト ボックス 62">
              <a:extLst>
                <a:ext uri="{FF2B5EF4-FFF2-40B4-BE49-F238E27FC236}">
                  <a16:creationId xmlns:a16="http://schemas.microsoft.com/office/drawing/2014/main" id="{88FCED54-4EF5-44BB-B41E-D3D6985C3513}"/>
                </a:ext>
              </a:extLst>
            </p:cNvPr>
            <p:cNvSpPr txBox="1">
              <a:spLocks noChangeArrowheads="1"/>
            </p:cNvSpPr>
            <p:nvPr/>
          </p:nvSpPr>
          <p:spPr bwMode="auto">
            <a:xfrm>
              <a:off x="976933" y="5560943"/>
              <a:ext cx="2111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1200" kern="0" dirty="0">
                  <a:solidFill>
                    <a:srgbClr val="000000"/>
                  </a:solidFill>
                  <a:latin typeface="游ゴシック" panose="020B0400000000000000" pitchFamily="50" charset="-128"/>
                  <a:ea typeface="游ゴシック" panose="020B0400000000000000" pitchFamily="50" charset="-128"/>
                  <a:cs typeface="Meiryo UI" pitchFamily="50" charset="-128"/>
                </a:rPr>
                <a:t>：</a:t>
              </a:r>
              <a:r>
                <a:rPr lang="ja-JP" altLang="en-US" sz="1200" b="1" kern="0" dirty="0">
                  <a:solidFill>
                    <a:srgbClr val="000000"/>
                  </a:solidFill>
                  <a:latin typeface="游ゴシック" panose="020B0400000000000000" pitchFamily="50" charset="-128"/>
                  <a:ea typeface="游ゴシック" panose="020B0400000000000000" pitchFamily="50" charset="-128"/>
                  <a:cs typeface="Meiryo UI" pitchFamily="50" charset="-128"/>
                </a:rPr>
                <a:t>スキャンデーター</a:t>
              </a:r>
            </a:p>
          </p:txBody>
        </p:sp>
        <p:sp>
          <p:nvSpPr>
            <p:cNvPr id="35" name="テキスト ボックス 63">
              <a:extLst>
                <a:ext uri="{FF2B5EF4-FFF2-40B4-BE49-F238E27FC236}">
                  <a16:creationId xmlns:a16="http://schemas.microsoft.com/office/drawing/2014/main" id="{C0DC5872-59AB-4DE6-8CB9-947074820F64}"/>
                </a:ext>
              </a:extLst>
            </p:cNvPr>
            <p:cNvSpPr txBox="1">
              <a:spLocks noChangeArrowheads="1"/>
            </p:cNvSpPr>
            <p:nvPr/>
          </p:nvSpPr>
          <p:spPr bwMode="auto">
            <a:xfrm>
              <a:off x="986458" y="5835580"/>
              <a:ext cx="2109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eaLnBrk="1" fontAlgn="auto" hangingPunct="1">
                <a:spcBef>
                  <a:spcPts val="0"/>
                </a:spcBef>
                <a:spcAft>
                  <a:spcPts val="0"/>
                </a:spcAft>
                <a:defRPr/>
              </a:pPr>
              <a:r>
                <a:rPr lang="ja-JP" altLang="en-US" sz="1200" kern="0" dirty="0">
                  <a:solidFill>
                    <a:srgbClr val="000000"/>
                  </a:solidFill>
                  <a:latin typeface="游ゴシック" panose="020B0400000000000000" pitchFamily="50" charset="-128"/>
                  <a:ea typeface="游ゴシック" panose="020B0400000000000000" pitchFamily="50" charset="-128"/>
                  <a:cs typeface="Meiryo UI" pitchFamily="50" charset="-128"/>
                </a:rPr>
                <a:t>：</a:t>
              </a:r>
              <a:r>
                <a:rPr lang="ja-JP" altLang="en-US" sz="1200" b="1" kern="0" dirty="0">
                  <a:solidFill>
                    <a:srgbClr val="000000"/>
                  </a:solidFill>
                  <a:latin typeface="游ゴシック" panose="020B0400000000000000" pitchFamily="50" charset="-128"/>
                  <a:ea typeface="游ゴシック" panose="020B0400000000000000" pitchFamily="50" charset="-128"/>
                  <a:cs typeface="Meiryo UI" pitchFamily="50" charset="-128"/>
                </a:rPr>
                <a:t>スキャン環境データー</a:t>
              </a:r>
            </a:p>
          </p:txBody>
        </p:sp>
        <p:cxnSp>
          <p:nvCxnSpPr>
            <p:cNvPr id="36" name="直線矢印コネクタ 7185">
              <a:extLst>
                <a:ext uri="{FF2B5EF4-FFF2-40B4-BE49-F238E27FC236}">
                  <a16:creationId xmlns:a16="http://schemas.microsoft.com/office/drawing/2014/main" id="{042926A6-5B94-48CB-AF54-D6D669C5C23A}"/>
                </a:ext>
              </a:extLst>
            </p:cNvPr>
            <p:cNvCxnSpPr>
              <a:cxnSpLocks noChangeShapeType="1"/>
            </p:cNvCxnSpPr>
            <p:nvPr/>
          </p:nvCxnSpPr>
          <p:spPr bwMode="auto">
            <a:xfrm>
              <a:off x="611808" y="5968931"/>
              <a:ext cx="439738" cy="4763"/>
            </a:xfrm>
            <a:prstGeom prst="straightConnector1">
              <a:avLst/>
            </a:prstGeom>
            <a:noFill/>
            <a:ln w="38100" algn="ctr">
              <a:solidFill>
                <a:srgbClr val="002060"/>
              </a:solidFill>
              <a:round/>
              <a:headEnd/>
              <a:tailEnd type="arrow" w="med" len="med"/>
            </a:ln>
            <a:extLst>
              <a:ext uri="{909E8E84-426E-40DD-AFC4-6F175D3DCCD1}">
                <a14:hiddenFill xmlns:a14="http://schemas.microsoft.com/office/drawing/2010/main">
                  <a:noFill/>
                </a14:hiddenFill>
              </a:ext>
            </a:extLst>
          </p:spPr>
        </p:cxnSp>
      </p:grpSp>
      <p:pic>
        <p:nvPicPr>
          <p:cNvPr id="37" name="グラフィックス 36" descr="コピー機">
            <a:extLst>
              <a:ext uri="{FF2B5EF4-FFF2-40B4-BE49-F238E27FC236}">
                <a16:creationId xmlns:a16="http://schemas.microsoft.com/office/drawing/2014/main" id="{61D69E0E-DC88-4971-B647-E1BFA750B7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30430" y="4132526"/>
            <a:ext cx="1071562" cy="1071562"/>
          </a:xfrm>
          <a:prstGeom prst="rect">
            <a:avLst/>
          </a:prstGeom>
        </p:spPr>
      </p:pic>
      <p:grpSp>
        <p:nvGrpSpPr>
          <p:cNvPr id="38" name="グループ化 37">
            <a:extLst>
              <a:ext uri="{FF2B5EF4-FFF2-40B4-BE49-F238E27FC236}">
                <a16:creationId xmlns:a16="http://schemas.microsoft.com/office/drawing/2014/main" id="{D4806A41-BAA6-42DE-891C-D12B965A6E35}"/>
              </a:ext>
            </a:extLst>
          </p:cNvPr>
          <p:cNvGrpSpPr>
            <a:grpSpLocks noChangeAspect="1"/>
          </p:cNvGrpSpPr>
          <p:nvPr/>
        </p:nvGrpSpPr>
        <p:grpSpPr>
          <a:xfrm flipH="1">
            <a:off x="917554" y="2636912"/>
            <a:ext cx="860873" cy="702915"/>
            <a:chOff x="4621213" y="3227388"/>
            <a:chExt cx="673101" cy="495301"/>
          </a:xfrm>
          <a:solidFill>
            <a:schemeClr val="tx1">
              <a:lumMod val="65000"/>
              <a:lumOff val="35000"/>
            </a:schemeClr>
          </a:solidFill>
        </p:grpSpPr>
        <p:sp>
          <p:nvSpPr>
            <p:cNvPr id="39" name="Freeform 36">
              <a:extLst>
                <a:ext uri="{FF2B5EF4-FFF2-40B4-BE49-F238E27FC236}">
                  <a16:creationId xmlns:a16="http://schemas.microsoft.com/office/drawing/2014/main" id="{C50C0824-0DAA-4758-81D5-7F4F92B38A46}"/>
                </a:ext>
              </a:extLst>
            </p:cNvPr>
            <p:cNvSpPr>
              <a:spLocks/>
            </p:cNvSpPr>
            <p:nvPr/>
          </p:nvSpPr>
          <p:spPr bwMode="auto">
            <a:xfrm>
              <a:off x="4810126" y="3495676"/>
              <a:ext cx="484188" cy="227013"/>
            </a:xfrm>
            <a:custGeom>
              <a:avLst/>
              <a:gdLst>
                <a:gd name="T0" fmla="*/ 157 w 158"/>
                <a:gd name="T1" fmla="*/ 74 h 74"/>
                <a:gd name="T2" fmla="*/ 1 w 158"/>
                <a:gd name="T3" fmla="*/ 74 h 74"/>
                <a:gd name="T4" fmla="*/ 1 w 158"/>
                <a:gd name="T5" fmla="*/ 55 h 74"/>
                <a:gd name="T6" fmla="*/ 6 w 158"/>
                <a:gd name="T7" fmla="*/ 51 h 74"/>
                <a:gd name="T8" fmla="*/ 56 w 158"/>
                <a:gd name="T9" fmla="*/ 41 h 74"/>
                <a:gd name="T10" fmla="*/ 63 w 158"/>
                <a:gd name="T11" fmla="*/ 34 h 74"/>
                <a:gd name="T12" fmla="*/ 111 w 158"/>
                <a:gd name="T13" fmla="*/ 1 h 74"/>
                <a:gd name="T14" fmla="*/ 130 w 158"/>
                <a:gd name="T15" fmla="*/ 2 h 74"/>
                <a:gd name="T16" fmla="*/ 156 w 158"/>
                <a:gd name="T17" fmla="*/ 33 h 74"/>
                <a:gd name="T18" fmla="*/ 157 w 158"/>
                <a:gd name="T19"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74">
                  <a:moveTo>
                    <a:pt x="157" y="74"/>
                  </a:moveTo>
                  <a:cubicBezTo>
                    <a:pt x="105" y="74"/>
                    <a:pt x="53" y="74"/>
                    <a:pt x="1" y="74"/>
                  </a:cubicBezTo>
                  <a:cubicBezTo>
                    <a:pt x="1" y="67"/>
                    <a:pt x="0" y="61"/>
                    <a:pt x="1" y="55"/>
                  </a:cubicBezTo>
                  <a:cubicBezTo>
                    <a:pt x="1" y="53"/>
                    <a:pt x="4" y="51"/>
                    <a:pt x="6" y="51"/>
                  </a:cubicBezTo>
                  <a:cubicBezTo>
                    <a:pt x="22" y="47"/>
                    <a:pt x="39" y="44"/>
                    <a:pt x="56" y="41"/>
                  </a:cubicBezTo>
                  <a:cubicBezTo>
                    <a:pt x="60" y="40"/>
                    <a:pt x="62" y="39"/>
                    <a:pt x="63" y="34"/>
                  </a:cubicBezTo>
                  <a:cubicBezTo>
                    <a:pt x="71" y="12"/>
                    <a:pt x="87" y="0"/>
                    <a:pt x="111" y="1"/>
                  </a:cubicBezTo>
                  <a:cubicBezTo>
                    <a:pt x="117" y="1"/>
                    <a:pt x="124" y="1"/>
                    <a:pt x="130" y="2"/>
                  </a:cubicBezTo>
                  <a:cubicBezTo>
                    <a:pt x="145" y="7"/>
                    <a:pt x="155" y="18"/>
                    <a:pt x="156" y="33"/>
                  </a:cubicBezTo>
                  <a:cubicBezTo>
                    <a:pt x="158" y="46"/>
                    <a:pt x="157" y="60"/>
                    <a:pt x="157"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40" name="Freeform 37">
              <a:extLst>
                <a:ext uri="{FF2B5EF4-FFF2-40B4-BE49-F238E27FC236}">
                  <a16:creationId xmlns:a16="http://schemas.microsoft.com/office/drawing/2014/main" id="{238D59A2-4FD4-4EDC-AF14-2A0DAEE5AFD0}"/>
                </a:ext>
              </a:extLst>
            </p:cNvPr>
            <p:cNvSpPr>
              <a:spLocks/>
            </p:cNvSpPr>
            <p:nvPr/>
          </p:nvSpPr>
          <p:spPr bwMode="auto">
            <a:xfrm>
              <a:off x="4997451" y="3227388"/>
              <a:ext cx="250825" cy="249238"/>
            </a:xfrm>
            <a:custGeom>
              <a:avLst/>
              <a:gdLst>
                <a:gd name="T0" fmla="*/ 41 w 82"/>
                <a:gd name="T1" fmla="*/ 81 h 81"/>
                <a:gd name="T2" fmla="*/ 0 w 82"/>
                <a:gd name="T3" fmla="*/ 41 h 81"/>
                <a:gd name="T4" fmla="*/ 41 w 82"/>
                <a:gd name="T5" fmla="*/ 0 h 81"/>
                <a:gd name="T6" fmla="*/ 82 w 82"/>
                <a:gd name="T7" fmla="*/ 41 h 81"/>
                <a:gd name="T8" fmla="*/ 41 w 82"/>
                <a:gd name="T9" fmla="*/ 81 h 81"/>
              </a:gdLst>
              <a:ahLst/>
              <a:cxnLst>
                <a:cxn ang="0">
                  <a:pos x="T0" y="T1"/>
                </a:cxn>
                <a:cxn ang="0">
                  <a:pos x="T2" y="T3"/>
                </a:cxn>
                <a:cxn ang="0">
                  <a:pos x="T4" y="T5"/>
                </a:cxn>
                <a:cxn ang="0">
                  <a:pos x="T6" y="T7"/>
                </a:cxn>
                <a:cxn ang="0">
                  <a:pos x="T8" y="T9"/>
                </a:cxn>
              </a:cxnLst>
              <a:rect l="0" t="0" r="r" b="b"/>
              <a:pathLst>
                <a:path w="82" h="81">
                  <a:moveTo>
                    <a:pt x="41" y="81"/>
                  </a:moveTo>
                  <a:cubicBezTo>
                    <a:pt x="18" y="81"/>
                    <a:pt x="0" y="64"/>
                    <a:pt x="0" y="41"/>
                  </a:cubicBezTo>
                  <a:cubicBezTo>
                    <a:pt x="0" y="18"/>
                    <a:pt x="18" y="0"/>
                    <a:pt x="41" y="0"/>
                  </a:cubicBezTo>
                  <a:cubicBezTo>
                    <a:pt x="64" y="0"/>
                    <a:pt x="82" y="18"/>
                    <a:pt x="82" y="41"/>
                  </a:cubicBezTo>
                  <a:cubicBezTo>
                    <a:pt x="81" y="63"/>
                    <a:pt x="64" y="81"/>
                    <a:pt x="41" y="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1" name="Freeform 38">
              <a:extLst>
                <a:ext uri="{FF2B5EF4-FFF2-40B4-BE49-F238E27FC236}">
                  <a16:creationId xmlns:a16="http://schemas.microsoft.com/office/drawing/2014/main" id="{BD827012-E45B-40A4-B1B0-830A531A0355}"/>
                </a:ext>
              </a:extLst>
            </p:cNvPr>
            <p:cNvSpPr>
              <a:spLocks/>
            </p:cNvSpPr>
            <p:nvPr/>
          </p:nvSpPr>
          <p:spPr bwMode="auto">
            <a:xfrm>
              <a:off x="4621213" y="3408363"/>
              <a:ext cx="382588" cy="314325"/>
            </a:xfrm>
            <a:custGeom>
              <a:avLst/>
              <a:gdLst>
                <a:gd name="T0" fmla="*/ 51 w 125"/>
                <a:gd name="T1" fmla="*/ 93 h 102"/>
                <a:gd name="T2" fmla="*/ 35 w 125"/>
                <a:gd name="T3" fmla="*/ 93 h 102"/>
                <a:gd name="T4" fmla="*/ 31 w 125"/>
                <a:gd name="T5" fmla="*/ 90 h 102"/>
                <a:gd name="T6" fmla="*/ 13 w 125"/>
                <a:gd name="T7" fmla="*/ 11 h 102"/>
                <a:gd name="T8" fmla="*/ 16 w 125"/>
                <a:gd name="T9" fmla="*/ 8 h 102"/>
                <a:gd name="T10" fmla="*/ 107 w 125"/>
                <a:gd name="T11" fmla="*/ 8 h 102"/>
                <a:gd name="T12" fmla="*/ 110 w 125"/>
                <a:gd name="T13" fmla="*/ 11 h 102"/>
                <a:gd name="T14" fmla="*/ 119 w 125"/>
                <a:gd name="T15" fmla="*/ 48 h 102"/>
                <a:gd name="T16" fmla="*/ 125 w 125"/>
                <a:gd name="T17" fmla="*/ 39 h 102"/>
                <a:gd name="T18" fmla="*/ 116 w 125"/>
                <a:gd name="T19" fmla="*/ 4 h 102"/>
                <a:gd name="T20" fmla="*/ 112 w 125"/>
                <a:gd name="T21" fmla="*/ 0 h 102"/>
                <a:gd name="T22" fmla="*/ 3 w 125"/>
                <a:gd name="T23" fmla="*/ 0 h 102"/>
                <a:gd name="T24" fmla="*/ 0 w 125"/>
                <a:gd name="T25" fmla="*/ 4 h 102"/>
                <a:gd name="T26" fmla="*/ 22 w 125"/>
                <a:gd name="T27" fmla="*/ 98 h 102"/>
                <a:gd name="T28" fmla="*/ 27 w 125"/>
                <a:gd name="T29" fmla="*/ 102 h 102"/>
                <a:gd name="T30" fmla="*/ 51 w 125"/>
                <a:gd name="T31" fmla="*/ 102 h 102"/>
                <a:gd name="T32" fmla="*/ 51 w 125"/>
                <a:gd name="T33" fmla="*/ 97 h 102"/>
                <a:gd name="T34" fmla="*/ 51 w 125"/>
                <a:gd name="T35"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5" h="102">
                  <a:moveTo>
                    <a:pt x="51" y="93"/>
                  </a:moveTo>
                  <a:cubicBezTo>
                    <a:pt x="35" y="93"/>
                    <a:pt x="35" y="93"/>
                    <a:pt x="35" y="93"/>
                  </a:cubicBezTo>
                  <a:cubicBezTo>
                    <a:pt x="34" y="93"/>
                    <a:pt x="32" y="92"/>
                    <a:pt x="31" y="90"/>
                  </a:cubicBezTo>
                  <a:cubicBezTo>
                    <a:pt x="13" y="11"/>
                    <a:pt x="13" y="11"/>
                    <a:pt x="13" y="11"/>
                  </a:cubicBezTo>
                  <a:cubicBezTo>
                    <a:pt x="13" y="9"/>
                    <a:pt x="14" y="8"/>
                    <a:pt x="16" y="8"/>
                  </a:cubicBezTo>
                  <a:cubicBezTo>
                    <a:pt x="107" y="8"/>
                    <a:pt x="107" y="8"/>
                    <a:pt x="107" y="8"/>
                  </a:cubicBezTo>
                  <a:cubicBezTo>
                    <a:pt x="108" y="8"/>
                    <a:pt x="110" y="9"/>
                    <a:pt x="110" y="11"/>
                  </a:cubicBezTo>
                  <a:cubicBezTo>
                    <a:pt x="119" y="48"/>
                    <a:pt x="119" y="48"/>
                    <a:pt x="119" y="48"/>
                  </a:cubicBezTo>
                  <a:cubicBezTo>
                    <a:pt x="121" y="45"/>
                    <a:pt x="123" y="42"/>
                    <a:pt x="125" y="39"/>
                  </a:cubicBezTo>
                  <a:cubicBezTo>
                    <a:pt x="116" y="4"/>
                    <a:pt x="116" y="4"/>
                    <a:pt x="116" y="4"/>
                  </a:cubicBezTo>
                  <a:cubicBezTo>
                    <a:pt x="116" y="2"/>
                    <a:pt x="114" y="0"/>
                    <a:pt x="112" y="0"/>
                  </a:cubicBezTo>
                  <a:cubicBezTo>
                    <a:pt x="3" y="0"/>
                    <a:pt x="3" y="0"/>
                    <a:pt x="3" y="0"/>
                  </a:cubicBezTo>
                  <a:cubicBezTo>
                    <a:pt x="1" y="0"/>
                    <a:pt x="0" y="2"/>
                    <a:pt x="0" y="4"/>
                  </a:cubicBezTo>
                  <a:cubicBezTo>
                    <a:pt x="22" y="98"/>
                    <a:pt x="22" y="98"/>
                    <a:pt x="22" y="98"/>
                  </a:cubicBezTo>
                  <a:cubicBezTo>
                    <a:pt x="23" y="100"/>
                    <a:pt x="25" y="102"/>
                    <a:pt x="27" y="102"/>
                  </a:cubicBezTo>
                  <a:cubicBezTo>
                    <a:pt x="51" y="102"/>
                    <a:pt x="51" y="102"/>
                    <a:pt x="51" y="102"/>
                  </a:cubicBezTo>
                  <a:cubicBezTo>
                    <a:pt x="51" y="100"/>
                    <a:pt x="51" y="99"/>
                    <a:pt x="51" y="97"/>
                  </a:cubicBezTo>
                  <a:cubicBezTo>
                    <a:pt x="51" y="96"/>
                    <a:pt x="51" y="94"/>
                    <a:pt x="51"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2" name="Freeform 39">
              <a:extLst>
                <a:ext uri="{FF2B5EF4-FFF2-40B4-BE49-F238E27FC236}">
                  <a16:creationId xmlns:a16="http://schemas.microsoft.com/office/drawing/2014/main" id="{FF811DA6-2409-434D-898D-37E2E438F234}"/>
                </a:ext>
              </a:extLst>
            </p:cNvPr>
            <p:cNvSpPr>
              <a:spLocks/>
            </p:cNvSpPr>
            <p:nvPr/>
          </p:nvSpPr>
          <p:spPr bwMode="auto">
            <a:xfrm>
              <a:off x="4710113" y="3463926"/>
              <a:ext cx="250825" cy="196850"/>
            </a:xfrm>
            <a:custGeom>
              <a:avLst/>
              <a:gdLst>
                <a:gd name="T0" fmla="*/ 73 w 82"/>
                <a:gd name="T1" fmla="*/ 3 h 64"/>
                <a:gd name="T2" fmla="*/ 69 w 82"/>
                <a:gd name="T3" fmla="*/ 0 h 64"/>
                <a:gd name="T4" fmla="*/ 4 w 82"/>
                <a:gd name="T5" fmla="*/ 0 h 64"/>
                <a:gd name="T6" fmla="*/ 1 w 82"/>
                <a:gd name="T7" fmla="*/ 1 h 64"/>
                <a:gd name="T8" fmla="*/ 1 w 82"/>
                <a:gd name="T9" fmla="*/ 4 h 64"/>
                <a:gd name="T10" fmla="*/ 14 w 82"/>
                <a:gd name="T11" fmla="*/ 60 h 64"/>
                <a:gd name="T12" fmla="*/ 18 w 82"/>
                <a:gd name="T13" fmla="*/ 64 h 64"/>
                <a:gd name="T14" fmla="*/ 22 w 82"/>
                <a:gd name="T15" fmla="*/ 64 h 64"/>
                <a:gd name="T16" fmla="*/ 23 w 82"/>
                <a:gd name="T17" fmla="*/ 60 h 64"/>
                <a:gd name="T18" fmla="*/ 18 w 82"/>
                <a:gd name="T19" fmla="*/ 60 h 64"/>
                <a:gd name="T20" fmla="*/ 17 w 82"/>
                <a:gd name="T21" fmla="*/ 59 h 64"/>
                <a:gd name="T22" fmla="*/ 7 w 82"/>
                <a:gd name="T23" fmla="*/ 14 h 64"/>
                <a:gd name="T24" fmla="*/ 72 w 82"/>
                <a:gd name="T25" fmla="*/ 14 h 64"/>
                <a:gd name="T26" fmla="*/ 78 w 82"/>
                <a:gd name="T27" fmla="*/ 43 h 64"/>
                <a:gd name="T28" fmla="*/ 82 w 82"/>
                <a:gd name="T29" fmla="*/ 42 h 64"/>
                <a:gd name="T30" fmla="*/ 73 w 82"/>
                <a:gd name="T31"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64">
                  <a:moveTo>
                    <a:pt x="73" y="3"/>
                  </a:moveTo>
                  <a:cubicBezTo>
                    <a:pt x="73" y="1"/>
                    <a:pt x="71" y="0"/>
                    <a:pt x="69" y="0"/>
                  </a:cubicBezTo>
                  <a:cubicBezTo>
                    <a:pt x="4" y="0"/>
                    <a:pt x="4" y="0"/>
                    <a:pt x="4" y="0"/>
                  </a:cubicBezTo>
                  <a:cubicBezTo>
                    <a:pt x="3" y="0"/>
                    <a:pt x="2" y="0"/>
                    <a:pt x="1" y="1"/>
                  </a:cubicBezTo>
                  <a:cubicBezTo>
                    <a:pt x="1" y="2"/>
                    <a:pt x="0" y="3"/>
                    <a:pt x="1" y="4"/>
                  </a:cubicBezTo>
                  <a:cubicBezTo>
                    <a:pt x="14" y="60"/>
                    <a:pt x="14" y="60"/>
                    <a:pt x="14" y="60"/>
                  </a:cubicBezTo>
                  <a:cubicBezTo>
                    <a:pt x="14" y="62"/>
                    <a:pt x="16" y="64"/>
                    <a:pt x="18" y="64"/>
                  </a:cubicBezTo>
                  <a:cubicBezTo>
                    <a:pt x="22" y="64"/>
                    <a:pt x="22" y="64"/>
                    <a:pt x="22" y="64"/>
                  </a:cubicBezTo>
                  <a:cubicBezTo>
                    <a:pt x="22" y="63"/>
                    <a:pt x="23" y="61"/>
                    <a:pt x="23" y="60"/>
                  </a:cubicBezTo>
                  <a:cubicBezTo>
                    <a:pt x="18" y="60"/>
                    <a:pt x="18" y="60"/>
                    <a:pt x="18" y="60"/>
                  </a:cubicBezTo>
                  <a:cubicBezTo>
                    <a:pt x="18" y="60"/>
                    <a:pt x="18" y="60"/>
                    <a:pt x="17" y="59"/>
                  </a:cubicBezTo>
                  <a:cubicBezTo>
                    <a:pt x="7" y="14"/>
                    <a:pt x="7" y="14"/>
                    <a:pt x="7" y="14"/>
                  </a:cubicBezTo>
                  <a:cubicBezTo>
                    <a:pt x="72" y="14"/>
                    <a:pt x="72" y="14"/>
                    <a:pt x="72" y="14"/>
                  </a:cubicBezTo>
                  <a:cubicBezTo>
                    <a:pt x="78" y="43"/>
                    <a:pt x="78" y="43"/>
                    <a:pt x="78" y="43"/>
                  </a:cubicBezTo>
                  <a:cubicBezTo>
                    <a:pt x="80" y="43"/>
                    <a:pt x="81" y="43"/>
                    <a:pt x="82" y="42"/>
                  </a:cubicBezTo>
                  <a:lnTo>
                    <a:pt x="7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3" name="Freeform 40">
              <a:extLst>
                <a:ext uri="{FF2B5EF4-FFF2-40B4-BE49-F238E27FC236}">
                  <a16:creationId xmlns:a16="http://schemas.microsoft.com/office/drawing/2014/main" id="{D948D8BE-938F-4ADB-9506-CD36039579B8}"/>
                </a:ext>
              </a:extLst>
            </p:cNvPr>
            <p:cNvSpPr>
              <a:spLocks/>
            </p:cNvSpPr>
            <p:nvPr/>
          </p:nvSpPr>
          <p:spPr bwMode="auto">
            <a:xfrm>
              <a:off x="4756151" y="3532188"/>
              <a:ext cx="168275" cy="12700"/>
            </a:xfrm>
            <a:custGeom>
              <a:avLst/>
              <a:gdLst>
                <a:gd name="T0" fmla="*/ 104 w 106"/>
                <a:gd name="T1" fmla="*/ 0 h 8"/>
                <a:gd name="T2" fmla="*/ 0 w 106"/>
                <a:gd name="T3" fmla="*/ 0 h 8"/>
                <a:gd name="T4" fmla="*/ 2 w 106"/>
                <a:gd name="T5" fmla="*/ 8 h 8"/>
                <a:gd name="T6" fmla="*/ 106 w 106"/>
                <a:gd name="T7" fmla="*/ 8 h 8"/>
                <a:gd name="T8" fmla="*/ 104 w 106"/>
                <a:gd name="T9" fmla="*/ 0 h 8"/>
              </a:gdLst>
              <a:ahLst/>
              <a:cxnLst>
                <a:cxn ang="0">
                  <a:pos x="T0" y="T1"/>
                </a:cxn>
                <a:cxn ang="0">
                  <a:pos x="T2" y="T3"/>
                </a:cxn>
                <a:cxn ang="0">
                  <a:pos x="T4" y="T5"/>
                </a:cxn>
                <a:cxn ang="0">
                  <a:pos x="T6" y="T7"/>
                </a:cxn>
                <a:cxn ang="0">
                  <a:pos x="T8" y="T9"/>
                </a:cxn>
              </a:cxnLst>
              <a:rect l="0" t="0" r="r" b="b"/>
              <a:pathLst>
                <a:path w="106" h="8">
                  <a:moveTo>
                    <a:pt x="104" y="0"/>
                  </a:moveTo>
                  <a:lnTo>
                    <a:pt x="0" y="0"/>
                  </a:lnTo>
                  <a:lnTo>
                    <a:pt x="2" y="8"/>
                  </a:lnTo>
                  <a:lnTo>
                    <a:pt x="106" y="8"/>
                  </a:lnTo>
                  <a:lnTo>
                    <a:pt x="10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41">
              <a:extLst>
                <a:ext uri="{FF2B5EF4-FFF2-40B4-BE49-F238E27FC236}">
                  <a16:creationId xmlns:a16="http://schemas.microsoft.com/office/drawing/2014/main" id="{8C7A1343-4DA8-44BE-9C62-8FC32CB7B19B}"/>
                </a:ext>
              </a:extLst>
            </p:cNvPr>
            <p:cNvSpPr>
              <a:spLocks/>
            </p:cNvSpPr>
            <p:nvPr/>
          </p:nvSpPr>
          <p:spPr bwMode="auto">
            <a:xfrm>
              <a:off x="4765676" y="3559176"/>
              <a:ext cx="166688" cy="12700"/>
            </a:xfrm>
            <a:custGeom>
              <a:avLst/>
              <a:gdLst>
                <a:gd name="T0" fmla="*/ 0 w 105"/>
                <a:gd name="T1" fmla="*/ 0 h 8"/>
                <a:gd name="T2" fmla="*/ 1 w 105"/>
                <a:gd name="T3" fmla="*/ 8 h 8"/>
                <a:gd name="T4" fmla="*/ 105 w 105"/>
                <a:gd name="T5" fmla="*/ 8 h 8"/>
                <a:gd name="T6" fmla="*/ 102 w 105"/>
                <a:gd name="T7" fmla="*/ 0 h 8"/>
                <a:gd name="T8" fmla="*/ 0 w 105"/>
                <a:gd name="T9" fmla="*/ 0 h 8"/>
              </a:gdLst>
              <a:ahLst/>
              <a:cxnLst>
                <a:cxn ang="0">
                  <a:pos x="T0" y="T1"/>
                </a:cxn>
                <a:cxn ang="0">
                  <a:pos x="T2" y="T3"/>
                </a:cxn>
                <a:cxn ang="0">
                  <a:pos x="T4" y="T5"/>
                </a:cxn>
                <a:cxn ang="0">
                  <a:pos x="T6" y="T7"/>
                </a:cxn>
                <a:cxn ang="0">
                  <a:pos x="T8" y="T9"/>
                </a:cxn>
              </a:cxnLst>
              <a:rect l="0" t="0" r="r" b="b"/>
              <a:pathLst>
                <a:path w="105" h="8">
                  <a:moveTo>
                    <a:pt x="0" y="0"/>
                  </a:moveTo>
                  <a:lnTo>
                    <a:pt x="1" y="8"/>
                  </a:lnTo>
                  <a:lnTo>
                    <a:pt x="105" y="8"/>
                  </a:lnTo>
                  <a:lnTo>
                    <a:pt x="102"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45" name="タイトル 1">
            <a:extLst>
              <a:ext uri="{FF2B5EF4-FFF2-40B4-BE49-F238E27FC236}">
                <a16:creationId xmlns:a16="http://schemas.microsoft.com/office/drawing/2014/main" id="{E8A22FBE-3B2A-4E1D-887F-FE1BAF049510}"/>
              </a:ext>
            </a:extLst>
          </p:cNvPr>
          <p:cNvSpPr txBox="1">
            <a:spLocks/>
          </p:cNvSpPr>
          <p:nvPr/>
        </p:nvSpPr>
        <p:spPr>
          <a:xfrm>
            <a:off x="495300" y="300038"/>
            <a:ext cx="7626052" cy="561975"/>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r>
              <a:rPr lang="ja-JP" altLang="en-US" kern="0" dirty="0"/>
              <a:t>システム構成イメージ</a:t>
            </a:r>
          </a:p>
        </p:txBody>
      </p:sp>
      <p:pic>
        <p:nvPicPr>
          <p:cNvPr id="46" name="グラフィックス 45" descr="曇り">
            <a:extLst>
              <a:ext uri="{FF2B5EF4-FFF2-40B4-BE49-F238E27FC236}">
                <a16:creationId xmlns:a16="http://schemas.microsoft.com/office/drawing/2014/main" id="{1BACC853-E032-4FAF-834C-6C70C184A35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15386" y="1530423"/>
            <a:ext cx="1153515" cy="1153515"/>
          </a:xfrm>
          <a:prstGeom prst="rect">
            <a:avLst/>
          </a:prstGeom>
        </p:spPr>
      </p:pic>
      <p:grpSp>
        <p:nvGrpSpPr>
          <p:cNvPr id="48" name="グループ化 47">
            <a:extLst>
              <a:ext uri="{FF2B5EF4-FFF2-40B4-BE49-F238E27FC236}">
                <a16:creationId xmlns:a16="http://schemas.microsoft.com/office/drawing/2014/main" id="{C49F7F13-25A2-418A-88BA-F3536B915169}"/>
              </a:ext>
            </a:extLst>
          </p:cNvPr>
          <p:cNvGrpSpPr/>
          <p:nvPr/>
        </p:nvGrpSpPr>
        <p:grpSpPr>
          <a:xfrm>
            <a:off x="5861908" y="4725144"/>
            <a:ext cx="332716" cy="672032"/>
            <a:chOff x="5861908" y="4582250"/>
            <a:chExt cx="332716" cy="672032"/>
          </a:xfrm>
        </p:grpSpPr>
        <p:sp>
          <p:nvSpPr>
            <p:cNvPr id="49" name="正方形/長方形 48">
              <a:extLst>
                <a:ext uri="{FF2B5EF4-FFF2-40B4-BE49-F238E27FC236}">
                  <a16:creationId xmlns:a16="http://schemas.microsoft.com/office/drawing/2014/main" id="{F67C497B-234C-42C7-AB03-4754BF0413E3}"/>
                </a:ext>
              </a:extLst>
            </p:cNvPr>
            <p:cNvSpPr/>
            <p:nvPr/>
          </p:nvSpPr>
          <p:spPr bwMode="auto">
            <a:xfrm>
              <a:off x="5889730" y="4605693"/>
              <a:ext cx="298113" cy="580673"/>
            </a:xfrm>
            <a:prstGeom prst="rect">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50" name="グループ化 49">
              <a:extLst>
                <a:ext uri="{FF2B5EF4-FFF2-40B4-BE49-F238E27FC236}">
                  <a16:creationId xmlns:a16="http://schemas.microsoft.com/office/drawing/2014/main" id="{D8CF2567-0D97-4C9D-A96C-407082F515AB}"/>
                </a:ext>
              </a:extLst>
            </p:cNvPr>
            <p:cNvGrpSpPr>
              <a:grpSpLocks noChangeAspect="1"/>
            </p:cNvGrpSpPr>
            <p:nvPr/>
          </p:nvGrpSpPr>
          <p:grpSpPr>
            <a:xfrm>
              <a:off x="5861908" y="4582250"/>
              <a:ext cx="332716" cy="672032"/>
              <a:chOff x="2743201" y="3695701"/>
              <a:chExt cx="1371600" cy="2476499"/>
            </a:xfrm>
            <a:solidFill>
              <a:schemeClr val="bg1">
                <a:lumMod val="50000"/>
              </a:schemeClr>
            </a:solidFill>
          </p:grpSpPr>
          <p:sp>
            <p:nvSpPr>
              <p:cNvPr id="51" name="Freeform 17">
                <a:extLst>
                  <a:ext uri="{FF2B5EF4-FFF2-40B4-BE49-F238E27FC236}">
                    <a16:creationId xmlns:a16="http://schemas.microsoft.com/office/drawing/2014/main" id="{41C9C541-7CA9-4B94-9D89-1F0CD6449181}"/>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52" name="Freeform 18">
                <a:extLst>
                  <a:ext uri="{FF2B5EF4-FFF2-40B4-BE49-F238E27FC236}">
                    <a16:creationId xmlns:a16="http://schemas.microsoft.com/office/drawing/2014/main" id="{DECA779E-0221-479F-8C00-E24EC3205A3A}"/>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Rectangle 19">
                <a:extLst>
                  <a:ext uri="{FF2B5EF4-FFF2-40B4-BE49-F238E27FC236}">
                    <a16:creationId xmlns:a16="http://schemas.microsoft.com/office/drawing/2014/main" id="{439CB899-FF27-48D1-A345-192D23198506}"/>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54" name="グループ化 53">
            <a:extLst>
              <a:ext uri="{FF2B5EF4-FFF2-40B4-BE49-F238E27FC236}">
                <a16:creationId xmlns:a16="http://schemas.microsoft.com/office/drawing/2014/main" id="{E90975AE-FCA4-472A-ADB5-53F00735A7FF}"/>
              </a:ext>
            </a:extLst>
          </p:cNvPr>
          <p:cNvGrpSpPr/>
          <p:nvPr/>
        </p:nvGrpSpPr>
        <p:grpSpPr>
          <a:xfrm>
            <a:off x="7880408" y="4728374"/>
            <a:ext cx="332716" cy="672032"/>
            <a:chOff x="5861908" y="4582250"/>
            <a:chExt cx="332716" cy="672032"/>
          </a:xfrm>
        </p:grpSpPr>
        <p:sp>
          <p:nvSpPr>
            <p:cNvPr id="55" name="正方形/長方形 54">
              <a:extLst>
                <a:ext uri="{FF2B5EF4-FFF2-40B4-BE49-F238E27FC236}">
                  <a16:creationId xmlns:a16="http://schemas.microsoft.com/office/drawing/2014/main" id="{2FEC1D00-A868-417F-A11D-FEF3D7107739}"/>
                </a:ext>
              </a:extLst>
            </p:cNvPr>
            <p:cNvSpPr/>
            <p:nvPr/>
          </p:nvSpPr>
          <p:spPr bwMode="auto">
            <a:xfrm>
              <a:off x="5889730" y="4605693"/>
              <a:ext cx="298113" cy="580673"/>
            </a:xfrm>
            <a:prstGeom prst="rect">
              <a:avLst/>
            </a:prstGeom>
            <a:solidFill>
              <a:schemeClr val="bg1"/>
            </a:solid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grpSp>
          <p:nvGrpSpPr>
            <p:cNvPr id="56" name="グループ化 55">
              <a:extLst>
                <a:ext uri="{FF2B5EF4-FFF2-40B4-BE49-F238E27FC236}">
                  <a16:creationId xmlns:a16="http://schemas.microsoft.com/office/drawing/2014/main" id="{5E0728C6-CB1D-4C56-90E8-76290C47187F}"/>
                </a:ext>
              </a:extLst>
            </p:cNvPr>
            <p:cNvGrpSpPr>
              <a:grpSpLocks noChangeAspect="1"/>
            </p:cNvGrpSpPr>
            <p:nvPr/>
          </p:nvGrpSpPr>
          <p:grpSpPr>
            <a:xfrm>
              <a:off x="5861908" y="4582250"/>
              <a:ext cx="332716" cy="672032"/>
              <a:chOff x="2743201" y="3695701"/>
              <a:chExt cx="1371600" cy="2476499"/>
            </a:xfrm>
            <a:solidFill>
              <a:schemeClr val="bg1">
                <a:lumMod val="50000"/>
              </a:schemeClr>
            </a:solidFill>
          </p:grpSpPr>
          <p:sp>
            <p:nvSpPr>
              <p:cNvPr id="57" name="Freeform 17">
                <a:extLst>
                  <a:ext uri="{FF2B5EF4-FFF2-40B4-BE49-F238E27FC236}">
                    <a16:creationId xmlns:a16="http://schemas.microsoft.com/office/drawing/2014/main" id="{BC7B11E0-491B-490D-A553-760FDEC8CB18}"/>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58" name="Freeform 18">
                <a:extLst>
                  <a:ext uri="{FF2B5EF4-FFF2-40B4-BE49-F238E27FC236}">
                    <a16:creationId xmlns:a16="http://schemas.microsoft.com/office/drawing/2014/main" id="{157A9C5C-F563-4EDF-B4A1-7A0BC98B06C2}"/>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9" name="Rectangle 19">
                <a:extLst>
                  <a:ext uri="{FF2B5EF4-FFF2-40B4-BE49-F238E27FC236}">
                    <a16:creationId xmlns:a16="http://schemas.microsoft.com/office/drawing/2014/main" id="{839C161E-EF3B-4185-85EC-ECB991A2EEDF}"/>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cxnSp>
        <p:nvCxnSpPr>
          <p:cNvPr id="60" name="カギ線コネクタ 68">
            <a:extLst>
              <a:ext uri="{FF2B5EF4-FFF2-40B4-BE49-F238E27FC236}">
                <a16:creationId xmlns:a16="http://schemas.microsoft.com/office/drawing/2014/main" id="{4A5BF9B0-F99B-4AAE-9121-9B2AC3A6A9D2}"/>
              </a:ext>
            </a:extLst>
          </p:cNvPr>
          <p:cNvCxnSpPr>
            <a:cxnSpLocks noChangeShapeType="1"/>
            <a:stCxn id="8" idx="2"/>
            <a:endCxn id="18" idx="3"/>
          </p:cNvCxnSpPr>
          <p:nvPr/>
        </p:nvCxnSpPr>
        <p:spPr bwMode="auto">
          <a:xfrm rot="10800000" flipV="1">
            <a:off x="6316198" y="3869001"/>
            <a:ext cx="653026" cy="1587"/>
          </a:xfrm>
          <a:prstGeom prst="bentConnector3">
            <a:avLst>
              <a:gd name="adj1" fmla="val 50000"/>
            </a:avLst>
          </a:prstGeom>
          <a:noFill/>
          <a:ln w="38100" algn="ctr">
            <a:solidFill>
              <a:srgbClr val="002060"/>
            </a:solidFill>
            <a:miter lim="800000"/>
            <a:headEnd/>
            <a:tailEnd type="arrow" w="med" len="med"/>
          </a:ln>
          <a:extLst>
            <a:ext uri="{909E8E84-426E-40DD-AFC4-6F175D3DCCD1}">
              <a14:hiddenFill xmlns:a14="http://schemas.microsoft.com/office/drawing/2010/main">
                <a:noFill/>
              </a14:hiddenFill>
            </a:ext>
          </a:extLst>
        </p:spPr>
      </p:cxnSp>
      <p:grpSp>
        <p:nvGrpSpPr>
          <p:cNvPr id="61" name="グループ化 60">
            <a:extLst>
              <a:ext uri="{FF2B5EF4-FFF2-40B4-BE49-F238E27FC236}">
                <a16:creationId xmlns:a16="http://schemas.microsoft.com/office/drawing/2014/main" id="{F3A3F9B7-E12F-4A50-8674-E5B7DC8D5B5C}"/>
              </a:ext>
            </a:extLst>
          </p:cNvPr>
          <p:cNvGrpSpPr>
            <a:grpSpLocks noChangeAspect="1"/>
          </p:cNvGrpSpPr>
          <p:nvPr/>
        </p:nvGrpSpPr>
        <p:grpSpPr>
          <a:xfrm>
            <a:off x="5136691" y="1744719"/>
            <a:ext cx="497415" cy="705602"/>
            <a:chOff x="2743201" y="3695701"/>
            <a:chExt cx="1371600" cy="2476499"/>
          </a:xfrm>
          <a:solidFill>
            <a:schemeClr val="bg1">
              <a:lumMod val="65000"/>
            </a:schemeClr>
          </a:solidFill>
        </p:grpSpPr>
        <p:sp>
          <p:nvSpPr>
            <p:cNvPr id="62" name="Freeform 17">
              <a:extLst>
                <a:ext uri="{FF2B5EF4-FFF2-40B4-BE49-F238E27FC236}">
                  <a16:creationId xmlns:a16="http://schemas.microsoft.com/office/drawing/2014/main" id="{CC67CEC5-D438-471C-81EB-C50A7D557E44}"/>
                </a:ext>
              </a:extLst>
            </p:cNvPr>
            <p:cNvSpPr>
              <a:spLocks noEditPoints="1"/>
            </p:cNvSpPr>
            <p:nvPr/>
          </p:nvSpPr>
          <p:spPr bwMode="auto">
            <a:xfrm>
              <a:off x="2743201" y="3695701"/>
              <a:ext cx="1371600" cy="2476499"/>
            </a:xfrm>
            <a:custGeom>
              <a:avLst/>
              <a:gdLst>
                <a:gd name="T0" fmla="*/ 1151 w 1248"/>
                <a:gd name="T1" fmla="*/ 0 h 2260"/>
                <a:gd name="T2" fmla="*/ 97 w 1248"/>
                <a:gd name="T3" fmla="*/ 0 h 2260"/>
                <a:gd name="T4" fmla="*/ 0 w 1248"/>
                <a:gd name="T5" fmla="*/ 97 h 2260"/>
                <a:gd name="T6" fmla="*/ 0 w 1248"/>
                <a:gd name="T7" fmla="*/ 2163 h 2260"/>
                <a:gd name="T8" fmla="*/ 97 w 1248"/>
                <a:gd name="T9" fmla="*/ 2260 h 2260"/>
                <a:gd name="T10" fmla="*/ 1151 w 1248"/>
                <a:gd name="T11" fmla="*/ 2260 h 2260"/>
                <a:gd name="T12" fmla="*/ 1248 w 1248"/>
                <a:gd name="T13" fmla="*/ 2163 h 2260"/>
                <a:gd name="T14" fmla="*/ 1248 w 1248"/>
                <a:gd name="T15" fmla="*/ 97 h 2260"/>
                <a:gd name="T16" fmla="*/ 1151 w 1248"/>
                <a:gd name="T17" fmla="*/ 0 h 2260"/>
                <a:gd name="T18" fmla="*/ 590 w 1248"/>
                <a:gd name="T19" fmla="*/ 1383 h 2260"/>
                <a:gd name="T20" fmla="*/ 169 w 1248"/>
                <a:gd name="T21" fmla="*/ 1383 h 2260"/>
                <a:gd name="T22" fmla="*/ 169 w 1248"/>
                <a:gd name="T23" fmla="*/ 1248 h 2260"/>
                <a:gd name="T24" fmla="*/ 590 w 1248"/>
                <a:gd name="T25" fmla="*/ 1248 h 2260"/>
                <a:gd name="T26" fmla="*/ 590 w 1248"/>
                <a:gd name="T27" fmla="*/ 1383 h 2260"/>
                <a:gd name="T28" fmla="*/ 590 w 1248"/>
                <a:gd name="T29" fmla="*/ 1181 h 2260"/>
                <a:gd name="T30" fmla="*/ 169 w 1248"/>
                <a:gd name="T31" fmla="*/ 1181 h 2260"/>
                <a:gd name="T32" fmla="*/ 169 w 1248"/>
                <a:gd name="T33" fmla="*/ 1046 h 2260"/>
                <a:gd name="T34" fmla="*/ 590 w 1248"/>
                <a:gd name="T35" fmla="*/ 1046 h 2260"/>
                <a:gd name="T36" fmla="*/ 590 w 1248"/>
                <a:gd name="T37" fmla="*/ 1181 h 2260"/>
                <a:gd name="T38" fmla="*/ 902 w 1248"/>
                <a:gd name="T39" fmla="*/ 1366 h 2260"/>
                <a:gd name="T40" fmla="*/ 742 w 1248"/>
                <a:gd name="T41" fmla="*/ 1206 h 2260"/>
                <a:gd name="T42" fmla="*/ 902 w 1248"/>
                <a:gd name="T43" fmla="*/ 1046 h 2260"/>
                <a:gd name="T44" fmla="*/ 1062 w 1248"/>
                <a:gd name="T45" fmla="*/ 1206 h 2260"/>
                <a:gd name="T46" fmla="*/ 902 w 1248"/>
                <a:gd name="T47" fmla="*/ 1366 h 2260"/>
                <a:gd name="T48" fmla="*/ 1079 w 1248"/>
                <a:gd name="T49" fmla="*/ 899 h 2260"/>
                <a:gd name="T50" fmla="*/ 1050 w 1248"/>
                <a:gd name="T51" fmla="*/ 928 h 2260"/>
                <a:gd name="T52" fmla="*/ 198 w 1248"/>
                <a:gd name="T53" fmla="*/ 928 h 2260"/>
                <a:gd name="T54" fmla="*/ 169 w 1248"/>
                <a:gd name="T55" fmla="*/ 899 h 2260"/>
                <a:gd name="T56" fmla="*/ 169 w 1248"/>
                <a:gd name="T57" fmla="*/ 704 h 2260"/>
                <a:gd name="T58" fmla="*/ 198 w 1248"/>
                <a:gd name="T59" fmla="*/ 675 h 2260"/>
                <a:gd name="T60" fmla="*/ 1050 w 1248"/>
                <a:gd name="T61" fmla="*/ 675 h 2260"/>
                <a:gd name="T62" fmla="*/ 1079 w 1248"/>
                <a:gd name="T63" fmla="*/ 704 h 2260"/>
                <a:gd name="T64" fmla="*/ 1079 w 1248"/>
                <a:gd name="T65" fmla="*/ 899 h 2260"/>
                <a:gd name="T66" fmla="*/ 1048 w 1248"/>
                <a:gd name="T67" fmla="*/ 340 h 2260"/>
                <a:gd name="T68" fmla="*/ 205 w 1248"/>
                <a:gd name="T69" fmla="*/ 340 h 2260"/>
                <a:gd name="T70" fmla="*/ 172 w 1248"/>
                <a:gd name="T71" fmla="*/ 307 h 2260"/>
                <a:gd name="T72" fmla="*/ 205 w 1248"/>
                <a:gd name="T73" fmla="*/ 273 h 2260"/>
                <a:gd name="T74" fmla="*/ 1048 w 1248"/>
                <a:gd name="T75" fmla="*/ 273 h 2260"/>
                <a:gd name="T76" fmla="*/ 1082 w 1248"/>
                <a:gd name="T77" fmla="*/ 307 h 2260"/>
                <a:gd name="T78" fmla="*/ 1048 w 1248"/>
                <a:gd name="T79" fmla="*/ 340 h 2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8" h="2260">
                  <a:moveTo>
                    <a:pt x="1151" y="0"/>
                  </a:moveTo>
                  <a:cubicBezTo>
                    <a:pt x="97" y="0"/>
                    <a:pt x="97" y="0"/>
                    <a:pt x="97" y="0"/>
                  </a:cubicBezTo>
                  <a:cubicBezTo>
                    <a:pt x="43" y="0"/>
                    <a:pt x="0" y="44"/>
                    <a:pt x="0" y="97"/>
                  </a:cubicBezTo>
                  <a:cubicBezTo>
                    <a:pt x="0" y="2163"/>
                    <a:pt x="0" y="2163"/>
                    <a:pt x="0" y="2163"/>
                  </a:cubicBezTo>
                  <a:cubicBezTo>
                    <a:pt x="0" y="2216"/>
                    <a:pt x="43" y="2260"/>
                    <a:pt x="97" y="2260"/>
                  </a:cubicBezTo>
                  <a:cubicBezTo>
                    <a:pt x="1151" y="2260"/>
                    <a:pt x="1151" y="2260"/>
                    <a:pt x="1151" y="2260"/>
                  </a:cubicBezTo>
                  <a:cubicBezTo>
                    <a:pt x="1205" y="2260"/>
                    <a:pt x="1248" y="2216"/>
                    <a:pt x="1248" y="2163"/>
                  </a:cubicBezTo>
                  <a:cubicBezTo>
                    <a:pt x="1248" y="97"/>
                    <a:pt x="1248" y="97"/>
                    <a:pt x="1248" y="97"/>
                  </a:cubicBezTo>
                  <a:cubicBezTo>
                    <a:pt x="1248" y="44"/>
                    <a:pt x="1205" y="0"/>
                    <a:pt x="1151" y="0"/>
                  </a:cubicBezTo>
                  <a:close/>
                  <a:moveTo>
                    <a:pt x="590" y="1383"/>
                  </a:moveTo>
                  <a:cubicBezTo>
                    <a:pt x="169" y="1383"/>
                    <a:pt x="169" y="1383"/>
                    <a:pt x="169" y="1383"/>
                  </a:cubicBezTo>
                  <a:cubicBezTo>
                    <a:pt x="169" y="1248"/>
                    <a:pt x="169" y="1248"/>
                    <a:pt x="169" y="1248"/>
                  </a:cubicBezTo>
                  <a:cubicBezTo>
                    <a:pt x="590" y="1248"/>
                    <a:pt x="590" y="1248"/>
                    <a:pt x="590" y="1248"/>
                  </a:cubicBezTo>
                  <a:lnTo>
                    <a:pt x="590" y="1383"/>
                  </a:lnTo>
                  <a:close/>
                  <a:moveTo>
                    <a:pt x="590" y="1181"/>
                  </a:moveTo>
                  <a:cubicBezTo>
                    <a:pt x="169" y="1181"/>
                    <a:pt x="169" y="1181"/>
                    <a:pt x="169" y="1181"/>
                  </a:cubicBezTo>
                  <a:cubicBezTo>
                    <a:pt x="169" y="1046"/>
                    <a:pt x="169" y="1046"/>
                    <a:pt x="169" y="1046"/>
                  </a:cubicBezTo>
                  <a:cubicBezTo>
                    <a:pt x="590" y="1046"/>
                    <a:pt x="590" y="1046"/>
                    <a:pt x="590" y="1046"/>
                  </a:cubicBezTo>
                  <a:lnTo>
                    <a:pt x="590" y="1181"/>
                  </a:lnTo>
                  <a:close/>
                  <a:moveTo>
                    <a:pt x="902" y="1366"/>
                  </a:moveTo>
                  <a:cubicBezTo>
                    <a:pt x="814" y="1366"/>
                    <a:pt x="742" y="1294"/>
                    <a:pt x="742" y="1206"/>
                  </a:cubicBezTo>
                  <a:cubicBezTo>
                    <a:pt x="742" y="1117"/>
                    <a:pt x="814" y="1046"/>
                    <a:pt x="902" y="1046"/>
                  </a:cubicBezTo>
                  <a:cubicBezTo>
                    <a:pt x="991" y="1046"/>
                    <a:pt x="1062" y="1117"/>
                    <a:pt x="1062" y="1206"/>
                  </a:cubicBezTo>
                  <a:cubicBezTo>
                    <a:pt x="1062" y="1294"/>
                    <a:pt x="991" y="1366"/>
                    <a:pt x="902" y="1366"/>
                  </a:cubicBezTo>
                  <a:close/>
                  <a:moveTo>
                    <a:pt x="1079" y="899"/>
                  </a:moveTo>
                  <a:cubicBezTo>
                    <a:pt x="1079" y="915"/>
                    <a:pt x="1066" y="928"/>
                    <a:pt x="1050" y="928"/>
                  </a:cubicBezTo>
                  <a:cubicBezTo>
                    <a:pt x="198" y="928"/>
                    <a:pt x="198" y="928"/>
                    <a:pt x="198" y="928"/>
                  </a:cubicBezTo>
                  <a:cubicBezTo>
                    <a:pt x="182" y="928"/>
                    <a:pt x="169" y="915"/>
                    <a:pt x="169" y="899"/>
                  </a:cubicBezTo>
                  <a:cubicBezTo>
                    <a:pt x="169" y="704"/>
                    <a:pt x="169" y="704"/>
                    <a:pt x="169" y="704"/>
                  </a:cubicBezTo>
                  <a:cubicBezTo>
                    <a:pt x="169" y="688"/>
                    <a:pt x="182" y="675"/>
                    <a:pt x="198" y="675"/>
                  </a:cubicBezTo>
                  <a:cubicBezTo>
                    <a:pt x="1050" y="675"/>
                    <a:pt x="1050" y="675"/>
                    <a:pt x="1050" y="675"/>
                  </a:cubicBezTo>
                  <a:cubicBezTo>
                    <a:pt x="1066" y="675"/>
                    <a:pt x="1079" y="688"/>
                    <a:pt x="1079" y="704"/>
                  </a:cubicBezTo>
                  <a:lnTo>
                    <a:pt x="1079" y="899"/>
                  </a:lnTo>
                  <a:close/>
                  <a:moveTo>
                    <a:pt x="1048" y="340"/>
                  </a:moveTo>
                  <a:cubicBezTo>
                    <a:pt x="205" y="340"/>
                    <a:pt x="205" y="340"/>
                    <a:pt x="205" y="340"/>
                  </a:cubicBezTo>
                  <a:cubicBezTo>
                    <a:pt x="187" y="340"/>
                    <a:pt x="172" y="325"/>
                    <a:pt x="172" y="307"/>
                  </a:cubicBezTo>
                  <a:cubicBezTo>
                    <a:pt x="172" y="288"/>
                    <a:pt x="187" y="273"/>
                    <a:pt x="205" y="273"/>
                  </a:cubicBezTo>
                  <a:cubicBezTo>
                    <a:pt x="1048" y="273"/>
                    <a:pt x="1048" y="273"/>
                    <a:pt x="1048" y="273"/>
                  </a:cubicBezTo>
                  <a:cubicBezTo>
                    <a:pt x="1067" y="273"/>
                    <a:pt x="1082" y="288"/>
                    <a:pt x="1082" y="307"/>
                  </a:cubicBezTo>
                  <a:cubicBezTo>
                    <a:pt x="1082" y="325"/>
                    <a:pt x="1067" y="340"/>
                    <a:pt x="1048" y="3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63" name="Freeform 18">
              <a:extLst>
                <a:ext uri="{FF2B5EF4-FFF2-40B4-BE49-F238E27FC236}">
                  <a16:creationId xmlns:a16="http://schemas.microsoft.com/office/drawing/2014/main" id="{0459B4DB-087B-4015-B213-A3E4A07F5DA7}"/>
                </a:ext>
              </a:extLst>
            </p:cNvPr>
            <p:cNvSpPr>
              <a:spLocks/>
            </p:cNvSpPr>
            <p:nvPr/>
          </p:nvSpPr>
          <p:spPr bwMode="auto">
            <a:xfrm>
              <a:off x="3632201" y="4916488"/>
              <a:ext cx="204788" cy="209550"/>
            </a:xfrm>
            <a:custGeom>
              <a:avLst/>
              <a:gdLst>
                <a:gd name="T0" fmla="*/ 0 w 186"/>
                <a:gd name="T1" fmla="*/ 93 h 191"/>
                <a:gd name="T2" fmla="*/ 93 w 186"/>
                <a:gd name="T3" fmla="*/ 191 h 191"/>
                <a:gd name="T4" fmla="*/ 186 w 186"/>
                <a:gd name="T5" fmla="*/ 93 h 191"/>
                <a:gd name="T6" fmla="*/ 120 w 186"/>
                <a:gd name="T7" fmla="*/ 0 h 191"/>
                <a:gd name="T8" fmla="*/ 120 w 186"/>
                <a:gd name="T9" fmla="*/ 32 h 191"/>
                <a:gd name="T10" fmla="*/ 157 w 186"/>
                <a:gd name="T11" fmla="*/ 93 h 191"/>
                <a:gd name="T12" fmla="*/ 93 w 186"/>
                <a:gd name="T13" fmla="*/ 161 h 191"/>
                <a:gd name="T14" fmla="*/ 29 w 186"/>
                <a:gd name="T15" fmla="*/ 93 h 191"/>
                <a:gd name="T16" fmla="*/ 66 w 186"/>
                <a:gd name="T17" fmla="*/ 32 h 191"/>
                <a:gd name="T18" fmla="*/ 66 w 186"/>
                <a:gd name="T19" fmla="*/ 0 h 191"/>
                <a:gd name="T20" fmla="*/ 0 w 186"/>
                <a:gd name="T21" fmla="*/ 9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91">
                  <a:moveTo>
                    <a:pt x="0" y="93"/>
                  </a:moveTo>
                  <a:cubicBezTo>
                    <a:pt x="0" y="147"/>
                    <a:pt x="42" y="191"/>
                    <a:pt x="93" y="191"/>
                  </a:cubicBezTo>
                  <a:cubicBezTo>
                    <a:pt x="144" y="191"/>
                    <a:pt x="186" y="147"/>
                    <a:pt x="186" y="93"/>
                  </a:cubicBezTo>
                  <a:cubicBezTo>
                    <a:pt x="186" y="49"/>
                    <a:pt x="158" y="12"/>
                    <a:pt x="120" y="0"/>
                  </a:cubicBezTo>
                  <a:cubicBezTo>
                    <a:pt x="120" y="32"/>
                    <a:pt x="120" y="32"/>
                    <a:pt x="120" y="32"/>
                  </a:cubicBezTo>
                  <a:cubicBezTo>
                    <a:pt x="142" y="43"/>
                    <a:pt x="157" y="66"/>
                    <a:pt x="157" y="93"/>
                  </a:cubicBezTo>
                  <a:cubicBezTo>
                    <a:pt x="157" y="130"/>
                    <a:pt x="129" y="161"/>
                    <a:pt x="93" y="161"/>
                  </a:cubicBezTo>
                  <a:cubicBezTo>
                    <a:pt x="58" y="161"/>
                    <a:pt x="29" y="130"/>
                    <a:pt x="29" y="93"/>
                  </a:cubicBezTo>
                  <a:cubicBezTo>
                    <a:pt x="29" y="66"/>
                    <a:pt x="44" y="43"/>
                    <a:pt x="66" y="32"/>
                  </a:cubicBezTo>
                  <a:cubicBezTo>
                    <a:pt x="66" y="0"/>
                    <a:pt x="66" y="0"/>
                    <a:pt x="66" y="0"/>
                  </a:cubicBezTo>
                  <a:cubicBezTo>
                    <a:pt x="28" y="12"/>
                    <a:pt x="0" y="49"/>
                    <a:pt x="0"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64" name="Rectangle 19">
              <a:extLst>
                <a:ext uri="{FF2B5EF4-FFF2-40B4-BE49-F238E27FC236}">
                  <a16:creationId xmlns:a16="http://schemas.microsoft.com/office/drawing/2014/main" id="{3C3CE52A-E188-4D2F-BB53-E82BFBB66670}"/>
                </a:ext>
              </a:extLst>
            </p:cNvPr>
            <p:cNvSpPr>
              <a:spLocks noChangeArrowheads="1"/>
            </p:cNvSpPr>
            <p:nvPr/>
          </p:nvSpPr>
          <p:spPr bwMode="auto">
            <a:xfrm>
              <a:off x="3722688" y="4886325"/>
              <a:ext cx="23813" cy="1190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pic>
        <p:nvPicPr>
          <p:cNvPr id="65" name="図 64" descr="挿絵, 光 が含まれている画像&#10;&#10;自動的に生成された説明">
            <a:extLst>
              <a:ext uri="{FF2B5EF4-FFF2-40B4-BE49-F238E27FC236}">
                <a16:creationId xmlns:a16="http://schemas.microsoft.com/office/drawing/2014/main" id="{86229F66-C5B1-4524-A667-AAC203C114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6958" y="5355083"/>
            <a:ext cx="2630117" cy="591776"/>
          </a:xfrm>
          <a:prstGeom prst="rect">
            <a:avLst/>
          </a:prstGeom>
        </p:spPr>
      </p:pic>
      <p:sp>
        <p:nvSpPr>
          <p:cNvPr id="67" name="正方形/長方形 66">
            <a:extLst>
              <a:ext uri="{FF2B5EF4-FFF2-40B4-BE49-F238E27FC236}">
                <a16:creationId xmlns:a16="http://schemas.microsoft.com/office/drawing/2014/main" id="{12DD3C05-ACD1-4883-8E14-97B12B3B3E04}"/>
              </a:ext>
            </a:extLst>
          </p:cNvPr>
          <p:cNvSpPr/>
          <p:nvPr/>
        </p:nvSpPr>
        <p:spPr bwMode="auto">
          <a:xfrm>
            <a:off x="1289110" y="2885243"/>
            <a:ext cx="439738" cy="329285"/>
          </a:xfrm>
          <a:prstGeom prst="rect">
            <a:avLst/>
          </a:prstGeom>
          <a:noFill/>
          <a:ln>
            <a:noFill/>
          </a:ln>
          <a:effectLst/>
        </p:spPr>
        <p:txBody>
          <a:bodyPr vert="horz" wrap="square" lIns="108000" tIns="36000" rIns="108000" bIns="0" numCol="1" rtlCol="0" anchor="ctr"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5330C1"/>
              </a:buClr>
              <a:buSzTx/>
              <a:tabLst/>
            </a:pPr>
            <a:endParaRPr kumimoji="1" lang="ja-JP" altLang="en-US" sz="1100" b="1" i="0" u="none" strike="noStrike" cap="none" normalizeH="0" baseline="0" dirty="0">
              <a:ln>
                <a:noFill/>
              </a:ln>
              <a:solidFill>
                <a:schemeClr val="tx1"/>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359256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21</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Line 6">
            <a:extLst>
              <a:ext uri="{FF2B5EF4-FFF2-40B4-BE49-F238E27FC236}">
                <a16:creationId xmlns:a16="http://schemas.microsoft.com/office/drawing/2014/main" id="{6727D96B-4B2F-41FC-AB2D-BE4C1F43AC45}"/>
              </a:ext>
            </a:extLst>
          </p:cNvPr>
          <p:cNvSpPr>
            <a:spLocks noChangeShapeType="1"/>
          </p:cNvSpPr>
          <p:nvPr/>
        </p:nvSpPr>
        <p:spPr bwMode="auto">
          <a:xfrm>
            <a:off x="0" y="3717925"/>
            <a:ext cx="8408988" cy="0"/>
          </a:xfrm>
          <a:prstGeom prst="line">
            <a:avLst/>
          </a:prstGeom>
          <a:noFill/>
          <a:ln w="9525">
            <a:solidFill>
              <a:schemeClr val="tx1">
                <a:lumMod val="50000"/>
                <a:lumOff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endParaRPr lang="ja-JP" altLang="en-US"/>
          </a:p>
        </p:txBody>
      </p:sp>
      <p:sp>
        <p:nvSpPr>
          <p:cNvPr id="7" name="Rectangle 2">
            <a:extLst>
              <a:ext uri="{FF2B5EF4-FFF2-40B4-BE49-F238E27FC236}">
                <a16:creationId xmlns:a16="http://schemas.microsoft.com/office/drawing/2014/main" id="{E4FEAED0-1105-4DD5-9834-0D26EFE69412}"/>
              </a:ext>
            </a:extLst>
          </p:cNvPr>
          <p:cNvSpPr txBox="1">
            <a:spLocks noChangeArrowheads="1"/>
          </p:cNvSpPr>
          <p:nvPr/>
        </p:nvSpPr>
        <p:spPr>
          <a:xfrm>
            <a:off x="491282" y="1786437"/>
            <a:ext cx="6084000" cy="1116013"/>
          </a:xfrm>
          <a:prstGeom prst="rect">
            <a:avLst/>
          </a:prstGeom>
        </p:spPr>
        <p:txBody>
          <a:bodyPr/>
          <a:lstStyle>
            <a:lvl1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1pPr>
            <a:lvl2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2pPr>
            <a:lvl3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3pPr>
            <a:lvl4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4pPr>
            <a:lvl5pPr algn="l" rtl="0" eaLnBrk="1" fontAlgn="base" hangingPunct="1">
              <a:spcBef>
                <a:spcPct val="0"/>
              </a:spcBef>
              <a:spcAft>
                <a:spcPct val="0"/>
              </a:spcAft>
              <a:defRPr kumimoji="1" sz="2800">
                <a:solidFill>
                  <a:srgbClr val="111111"/>
                </a:solidFill>
                <a:latin typeface="メイリオ" pitchFamily="50" charset="-128"/>
                <a:ea typeface="メイリオ" pitchFamily="50" charset="-128"/>
                <a:cs typeface="メイリオ" pitchFamily="50" charset="-128"/>
              </a:defRPr>
            </a:lvl5pPr>
            <a:lvl6pPr marL="4572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rgbClr val="111111"/>
                </a:solidFill>
                <a:latin typeface="HGS創英角ｺﾞｼｯｸUB" pitchFamily="50" charset="-128"/>
                <a:ea typeface="HGS創英角ｺﾞｼｯｸUB" pitchFamily="50" charset="-128"/>
              </a:defRPr>
            </a:lvl9pPr>
          </a:lstStyle>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５</a:t>
            </a:r>
            <a:r>
              <a:rPr lang="en-US" altLang="ja-JP" sz="3200" b="1" kern="0" dirty="0">
                <a:solidFill>
                  <a:schemeClr val="tx1">
                    <a:lumMod val="65000"/>
                    <a:lumOff val="35000"/>
                  </a:schemeClr>
                </a:solidFill>
                <a:latin typeface="メイリオ" charset="-128"/>
                <a:ea typeface="メイリオ" charset="-128"/>
              </a:rPr>
              <a:t>.	</a:t>
            </a:r>
          </a:p>
          <a:p>
            <a:pPr>
              <a:lnSpc>
                <a:spcPct val="120000"/>
              </a:lnSpc>
              <a:tabLst>
                <a:tab pos="508000" algn="l"/>
              </a:tabLst>
            </a:pPr>
            <a:endParaRPr lang="en-US" altLang="ja-JP" sz="3200" b="1" kern="0" dirty="0">
              <a:solidFill>
                <a:schemeClr val="tx1">
                  <a:lumMod val="65000"/>
                  <a:lumOff val="35000"/>
                </a:schemeClr>
              </a:solidFill>
              <a:latin typeface="メイリオ" charset="-128"/>
              <a:ea typeface="メイリオ" charset="-128"/>
            </a:endParaRPr>
          </a:p>
          <a:p>
            <a:pPr>
              <a:lnSpc>
                <a:spcPct val="120000"/>
              </a:lnSpc>
              <a:tabLst>
                <a:tab pos="508000" algn="l"/>
              </a:tabLst>
            </a:pPr>
            <a:r>
              <a:rPr lang="ja-JP" altLang="en-US" sz="3200" b="1" kern="0" dirty="0">
                <a:solidFill>
                  <a:schemeClr val="tx1">
                    <a:lumMod val="65000"/>
                    <a:lumOff val="35000"/>
                  </a:schemeClr>
                </a:solidFill>
                <a:latin typeface="メイリオ" charset="-128"/>
                <a:ea typeface="メイリオ" charset="-128"/>
              </a:rPr>
              <a:t>制限事項・留意事項</a:t>
            </a:r>
            <a:endParaRPr lang="en-US" altLang="ja-JP" sz="3200" b="1" kern="0" dirty="0">
              <a:solidFill>
                <a:schemeClr val="tx1">
                  <a:lumMod val="65000"/>
                  <a:lumOff val="35000"/>
                </a:schemeClr>
              </a:solidFill>
              <a:latin typeface="メイリオ" charset="-128"/>
              <a:ea typeface="メイリオ" charset="-128"/>
            </a:endParaRPr>
          </a:p>
        </p:txBody>
      </p:sp>
    </p:spTree>
    <p:extLst>
      <p:ext uri="{BB962C8B-B14F-4D97-AF65-F5344CB8AC3E}">
        <p14:creationId xmlns:p14="http://schemas.microsoft.com/office/powerpoint/2010/main" val="25636474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22</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dirty="0"/>
              <a:t>Copyright © 2020 Computer Engineering &amp; Consulting, Ltd. All rights reserved. </a:t>
            </a:r>
          </a:p>
        </p:txBody>
      </p:sp>
      <p:sp>
        <p:nvSpPr>
          <p:cNvPr id="6" name="タイトル 1">
            <a:extLst>
              <a:ext uri="{FF2B5EF4-FFF2-40B4-BE49-F238E27FC236}">
                <a16:creationId xmlns:a16="http://schemas.microsoft.com/office/drawing/2014/main" id="{3C3E59B2-3774-4FE3-AC81-93598F1DC34D}"/>
              </a:ext>
            </a:extLst>
          </p:cNvPr>
          <p:cNvSpPr>
            <a:spLocks noGrp="1"/>
          </p:cNvSpPr>
          <p:nvPr>
            <p:ph type="title"/>
          </p:nvPr>
        </p:nvSpPr>
        <p:spPr>
          <a:xfrm>
            <a:off x="495300" y="300038"/>
            <a:ext cx="7626052" cy="561975"/>
          </a:xfrm>
        </p:spPr>
        <p:txBody>
          <a:bodyPr/>
          <a:lstStyle/>
          <a:p>
            <a:r>
              <a:rPr lang="ja-JP" altLang="en-US" dirty="0"/>
              <a:t>制限事項・留意事項</a:t>
            </a:r>
            <a:endParaRPr kumimoji="1" lang="ja-JP" altLang="en-US" dirty="0"/>
          </a:p>
        </p:txBody>
      </p:sp>
      <p:sp>
        <p:nvSpPr>
          <p:cNvPr id="7" name="テキスト ボックス 8">
            <a:extLst>
              <a:ext uri="{FF2B5EF4-FFF2-40B4-BE49-F238E27FC236}">
                <a16:creationId xmlns:a16="http://schemas.microsoft.com/office/drawing/2014/main" id="{2B53559D-C5F4-4A86-B949-EED4C1E33D1C}"/>
              </a:ext>
            </a:extLst>
          </p:cNvPr>
          <p:cNvSpPr txBox="1">
            <a:spLocks noChangeArrowheads="1"/>
          </p:cNvSpPr>
          <p:nvPr/>
        </p:nvSpPr>
        <p:spPr bwMode="auto">
          <a:xfrm>
            <a:off x="299514" y="1196752"/>
            <a:ext cx="95885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itchFamily="50" charset="-128"/>
                <a:ea typeface="HGP創英角ｺﾞｼｯｸUB" pitchFamily="50" charset="-128"/>
              </a:defRPr>
            </a:lvl1pPr>
            <a:lvl2pPr marL="742950" indent="-285750">
              <a:defRPr kumimoji="1" sz="3200">
                <a:solidFill>
                  <a:schemeClr val="tx1"/>
                </a:solidFill>
                <a:latin typeface="HGP創英角ｺﾞｼｯｸUB" pitchFamily="50" charset="-128"/>
                <a:ea typeface="HGP創英角ｺﾞｼｯｸUB" pitchFamily="50" charset="-128"/>
              </a:defRPr>
            </a:lvl2pPr>
            <a:lvl3pPr marL="1143000" indent="-228600">
              <a:defRPr kumimoji="1" sz="3200">
                <a:solidFill>
                  <a:schemeClr val="tx1"/>
                </a:solidFill>
                <a:latin typeface="HGP創英角ｺﾞｼｯｸUB" pitchFamily="50" charset="-128"/>
                <a:ea typeface="HGP創英角ｺﾞｼｯｸUB" pitchFamily="50" charset="-128"/>
              </a:defRPr>
            </a:lvl3pPr>
            <a:lvl4pPr marL="1600200" indent="-228600">
              <a:defRPr kumimoji="1" sz="3200">
                <a:solidFill>
                  <a:schemeClr val="tx1"/>
                </a:solidFill>
                <a:latin typeface="HGP創英角ｺﾞｼｯｸUB" pitchFamily="50" charset="-128"/>
                <a:ea typeface="HGP創英角ｺﾞｼｯｸUB" pitchFamily="50" charset="-128"/>
              </a:defRPr>
            </a:lvl4pPr>
            <a:lvl5pPr marL="2057400" indent="-228600">
              <a:defRPr kumimoji="1" sz="3200">
                <a:solidFill>
                  <a:schemeClr val="tx1"/>
                </a:solidFill>
                <a:latin typeface="HGP創英角ｺﾞｼｯｸUB" pitchFamily="50" charset="-128"/>
                <a:ea typeface="HGP創英角ｺﾞｼｯｸUB"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itchFamily="50" charset="-128"/>
                <a:ea typeface="HGP創英角ｺﾞｼｯｸUB" pitchFamily="50" charset="-128"/>
              </a:defRPr>
            </a:lvl9pPr>
          </a:lstStyle>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お客様の環境に依存する項目になります。</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buFont typeface="Wingdings" panose="05000000000000000000" pitchFamily="2" charset="2"/>
              <a:buChar char="u"/>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フォルダー送信の場合：</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送信先フォルダーはお客様ご用意のファイルサーバーの共有フォルダーを想定</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しております。</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ユーザー単位のフォルダーをご用意いただき、共有フォルダーにアクセスできる</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権限があるアカウントが必要となります。</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marL="342900" indent="-342900">
              <a:buFont typeface="Wingdings" panose="05000000000000000000" pitchFamily="2" charset="2"/>
              <a:buChar char="u"/>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メール送信の場合：</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ユーザーのメールアドレスが</a:t>
            </a:r>
            <a:r>
              <a:rPr lang="en-US" altLang="ja-JP" sz="1800" dirty="0" err="1">
                <a:latin typeface="メイリオ" panose="020B0604030504040204" pitchFamily="50" charset="-128"/>
                <a:ea typeface="メイリオ" panose="020B0604030504040204" pitchFamily="50" charset="-128"/>
                <a:cs typeface="メイリオ" panose="020B0604030504040204" pitchFamily="50" charset="-128"/>
              </a:rPr>
              <a:t>ScurePrint</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！管理サーバーに登録されている</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必要があります。</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また、ドキュメント制御サーバーよりお客様のメールサーバーにメール送信が</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できる必要があります。</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ja-JP" sz="1800" dirty="0">
                <a:latin typeface="メイリオ" panose="020B0604030504040204" pitchFamily="50" charset="-128"/>
                <a:ea typeface="メイリオ" panose="020B0604030504040204" pitchFamily="50" charset="-128"/>
                <a:cs typeface="メイリオ" panose="020B0604030504040204" pitchFamily="50" charset="-128"/>
              </a:rPr>
              <a:t>スキャンデータは</a:t>
            </a:r>
            <a:r>
              <a:rPr lang="en-US" altLang="ja-JP" sz="1800" dirty="0" err="1">
                <a:latin typeface="メイリオ" panose="020B0604030504040204" pitchFamily="50" charset="-128"/>
                <a:ea typeface="メイリオ" panose="020B0604030504040204" pitchFamily="50" charset="-128"/>
                <a:cs typeface="メイリオ" panose="020B0604030504040204" pitchFamily="50" charset="-128"/>
              </a:rPr>
              <a:t>SecurePrint</a:t>
            </a:r>
            <a:r>
              <a:rPr lang="ja-JP" altLang="ja-JP" sz="1800" dirty="0">
                <a:latin typeface="メイリオ" panose="020B0604030504040204" pitchFamily="50" charset="-128"/>
                <a:ea typeface="メイリオ" panose="020B0604030504040204" pitchFamily="50" charset="-128"/>
                <a:cs typeface="メイリオ" panose="020B0604030504040204" pitchFamily="50" charset="-128"/>
              </a:rPr>
              <a:t>サーバに格納されますので、ディスク残容量に</a:t>
            </a:r>
            <a:endParaRPr lang="en-US" altLang="ja-JP" sz="18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ja-JP" sz="1800" dirty="0">
                <a:latin typeface="メイリオ" panose="020B0604030504040204" pitchFamily="50" charset="-128"/>
                <a:ea typeface="メイリオ" panose="020B0604030504040204" pitchFamily="50" charset="-128"/>
                <a:cs typeface="メイリオ" panose="020B0604030504040204" pitchFamily="50" charset="-128"/>
              </a:rPr>
              <a:t>ご注意下さい。</a:t>
            </a:r>
          </a:p>
          <a:p>
            <a:pPr>
              <a:defRPr/>
            </a:pP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18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ja-JP" sz="1800" dirty="0">
                <a:latin typeface="メイリオ" panose="020B0604030504040204" pitchFamily="50" charset="-128"/>
                <a:ea typeface="メイリオ" panose="020B0604030504040204" pitchFamily="50" charset="-128"/>
                <a:cs typeface="メイリオ" panose="020B0604030504040204" pitchFamily="50" charset="-128"/>
              </a:rPr>
              <a:t>システムの設定で</a:t>
            </a:r>
            <a:r>
              <a:rPr lang="en-US" altLang="ja-JP" sz="1800" dirty="0">
                <a:latin typeface="メイリオ" panose="020B0604030504040204" pitchFamily="50" charset="-128"/>
                <a:ea typeface="メイリオ" panose="020B0604030504040204" pitchFamily="50" charset="-128"/>
                <a:cs typeface="メイリオ" panose="020B0604030504040204" pitchFamily="50" charset="-128"/>
              </a:rPr>
              <a:t>24</a:t>
            </a:r>
            <a:r>
              <a:rPr lang="ja-JP" altLang="ja-JP" sz="1800" dirty="0">
                <a:latin typeface="メイリオ" panose="020B0604030504040204" pitchFamily="50" charset="-128"/>
                <a:ea typeface="メイリオ" panose="020B0604030504040204" pitchFamily="50" charset="-128"/>
                <a:cs typeface="メイリオ" panose="020B0604030504040204" pitchFamily="50" charset="-128"/>
              </a:rPr>
              <a:t>時間単位での自動削除の設定が可能です。）</a:t>
            </a:r>
          </a:p>
          <a:p>
            <a:pPr>
              <a:defRPr/>
            </a:pPr>
            <a:endParaRPr lang="ja-JP" altLang="en-US" sz="18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22448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p:txBody>
          <a:bodyPr/>
          <a:lstStyle/>
          <a:p>
            <a:fld id="{CA6536ED-BD5D-BB4A-995A-A44D28302799}" type="slidenum">
              <a:rPr lang="en-US" altLang="ja-JP" smtClean="0"/>
              <a:pPr/>
              <a:t>23</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p:txBody>
          <a:bodyPr/>
          <a:lstStyle/>
          <a:p>
            <a:pPr>
              <a:defRPr/>
            </a:pPr>
            <a:r>
              <a:rPr lang="en-US" altLang="ja-JP"/>
              <a:t>Copyright © 2020 Computer Engineering &amp; Consulting, Ltd. All rights reserved. </a:t>
            </a:r>
            <a:endParaRPr lang="en-US" altLang="ja-JP" dirty="0"/>
          </a:p>
        </p:txBody>
      </p:sp>
      <p:sp>
        <p:nvSpPr>
          <p:cNvPr id="6" name="タイトル 1">
            <a:extLst>
              <a:ext uri="{FF2B5EF4-FFF2-40B4-BE49-F238E27FC236}">
                <a16:creationId xmlns:a16="http://schemas.microsoft.com/office/drawing/2014/main" id="{EA04B64F-AE3C-4038-BE65-6EFFD450C10C}"/>
              </a:ext>
            </a:extLst>
          </p:cNvPr>
          <p:cNvSpPr>
            <a:spLocks noGrp="1"/>
          </p:cNvSpPr>
          <p:nvPr>
            <p:ph type="title"/>
          </p:nvPr>
        </p:nvSpPr>
        <p:spPr>
          <a:xfrm>
            <a:off x="495300" y="300038"/>
            <a:ext cx="7626052" cy="561975"/>
          </a:xfrm>
        </p:spPr>
        <p:txBody>
          <a:bodyPr/>
          <a:lstStyle/>
          <a:p>
            <a:r>
              <a:rPr kumimoji="1" lang="ja-JP" altLang="en-US" dirty="0"/>
              <a:t>制限事項・留意事項</a:t>
            </a:r>
          </a:p>
        </p:txBody>
      </p:sp>
      <p:sp>
        <p:nvSpPr>
          <p:cNvPr id="7" name="正方形/長方形 6">
            <a:extLst>
              <a:ext uri="{FF2B5EF4-FFF2-40B4-BE49-F238E27FC236}">
                <a16:creationId xmlns:a16="http://schemas.microsoft.com/office/drawing/2014/main" id="{A6070C78-872B-4165-9127-5498FC18EBB1}"/>
              </a:ext>
            </a:extLst>
          </p:cNvPr>
          <p:cNvSpPr/>
          <p:nvPr/>
        </p:nvSpPr>
        <p:spPr>
          <a:xfrm>
            <a:off x="295275" y="994121"/>
            <a:ext cx="7265988" cy="254000"/>
          </a:xfrm>
          <a:prstGeom prst="rect">
            <a:avLst/>
          </a:prstGeom>
        </p:spPr>
        <p:txBody>
          <a:bodyPr>
            <a:spAutoFit/>
          </a:bodyPr>
          <a:lstStyle/>
          <a:p>
            <a:pPr>
              <a:defRPr/>
            </a:pPr>
            <a:r>
              <a:rPr lang="ja-JP" altLang="ja-JP" sz="1050" dirty="0">
                <a:latin typeface="メイリオ" panose="020B0604030504040204" pitchFamily="50" charset="-128"/>
                <a:ea typeface="メイリオ" panose="020B0604030504040204" pitchFamily="50" charset="-128"/>
                <a:cs typeface="メイリオ" panose="020B0604030504040204" pitchFamily="50" charset="-128"/>
              </a:rPr>
              <a:t>当システム、および各社認証スキャンにおける制限事項・留意事項について説明します。</a:t>
            </a:r>
            <a:endParaRPr lang="ja-JP" altLang="en-US" sz="105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正方形/長方形 19">
            <a:extLst>
              <a:ext uri="{FF2B5EF4-FFF2-40B4-BE49-F238E27FC236}">
                <a16:creationId xmlns:a16="http://schemas.microsoft.com/office/drawing/2014/main" id="{BF449CBB-9E90-46B4-90C9-73585A7081D2}"/>
              </a:ext>
            </a:extLst>
          </p:cNvPr>
          <p:cNvSpPr>
            <a:spLocks noChangeArrowheads="1"/>
          </p:cNvSpPr>
          <p:nvPr/>
        </p:nvSpPr>
        <p:spPr bwMode="auto">
          <a:xfrm>
            <a:off x="295275" y="1206846"/>
            <a:ext cx="4260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800" dirty="0">
                <a:latin typeface="メイリオ" panose="020B0604030504040204" pitchFamily="50" charset="-128"/>
                <a:ea typeface="メイリオ" panose="020B0604030504040204" pitchFamily="50" charset="-128"/>
              </a:rPr>
              <a:t>【</a:t>
            </a:r>
            <a:r>
              <a:rPr lang="ja-JP" altLang="ja-JP" sz="800" dirty="0">
                <a:latin typeface="メイリオ" panose="020B0604030504040204" pitchFamily="50" charset="-128"/>
                <a:ea typeface="メイリオ" panose="020B0604030504040204" pitchFamily="50" charset="-128"/>
              </a:rPr>
              <a:t>リコー複合機の場合</a:t>
            </a:r>
            <a:r>
              <a:rPr lang="en-US" altLang="ja-JP" sz="800" dirty="0">
                <a:latin typeface="メイリオ" panose="020B0604030504040204" pitchFamily="50" charset="-128"/>
                <a:ea typeface="メイリオ" panose="020B0604030504040204" pitchFamily="50" charset="-128"/>
              </a:rPr>
              <a:t>】</a:t>
            </a:r>
            <a:endParaRPr lang="ja-JP" altLang="ja-JP" sz="800" dirty="0">
              <a:latin typeface="メイリオ" panose="020B0604030504040204" pitchFamily="50" charset="-128"/>
              <a:ea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rPr>
              <a:t>　</a:t>
            </a:r>
            <a:r>
              <a:rPr lang="ja-JP" altLang="ja-JP" sz="800" dirty="0">
                <a:latin typeface="メイリオ" panose="020B0604030504040204" pitchFamily="50" charset="-128"/>
                <a:ea typeface="メイリオ" panose="020B0604030504040204" pitchFamily="50" charset="-128"/>
              </a:rPr>
              <a:t>リコー複合機の場合は、以下の制限事項・留意事項があります。</a:t>
            </a:r>
            <a:endParaRPr lang="en-US" altLang="ja-JP" sz="800" dirty="0">
              <a:latin typeface="メイリオ" panose="020B0604030504040204" pitchFamily="50" charset="-128"/>
              <a:ea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rPr>
              <a:t>　①</a:t>
            </a:r>
            <a:r>
              <a:rPr lang="ja-JP" altLang="ja-JP" sz="800" dirty="0">
                <a:latin typeface="メイリオ" panose="020B0604030504040204" pitchFamily="50" charset="-128"/>
                <a:ea typeface="メイリオ" panose="020B0604030504040204" pitchFamily="50" charset="-128"/>
              </a:rPr>
              <a:t>出力ファイル形式</a:t>
            </a:r>
          </a:p>
        </p:txBody>
      </p:sp>
      <p:graphicFrame>
        <p:nvGraphicFramePr>
          <p:cNvPr id="9" name="表 8">
            <a:extLst>
              <a:ext uri="{FF2B5EF4-FFF2-40B4-BE49-F238E27FC236}">
                <a16:creationId xmlns:a16="http://schemas.microsoft.com/office/drawing/2014/main" id="{64485C75-D32B-4B75-A153-C46029069E65}"/>
              </a:ext>
            </a:extLst>
          </p:cNvPr>
          <p:cNvGraphicFramePr>
            <a:graphicFrameLocks noGrp="1"/>
          </p:cNvGraphicFramePr>
          <p:nvPr>
            <p:extLst>
              <p:ext uri="{D42A27DB-BD31-4B8C-83A1-F6EECF244321}">
                <p14:modId xmlns:p14="http://schemas.microsoft.com/office/powerpoint/2010/main" val="1314288995"/>
              </p:ext>
            </p:extLst>
          </p:nvPr>
        </p:nvGraphicFramePr>
        <p:xfrm>
          <a:off x="574675" y="1667221"/>
          <a:ext cx="3981450" cy="895351"/>
        </p:xfrm>
        <a:graphic>
          <a:graphicData uri="http://schemas.openxmlformats.org/drawingml/2006/table">
            <a:tbl>
              <a:tblPr/>
              <a:tblGrid>
                <a:gridCol w="895350">
                  <a:extLst>
                    <a:ext uri="{9D8B030D-6E8A-4147-A177-3AD203B41FA5}">
                      <a16:colId xmlns:a16="http://schemas.microsoft.com/office/drawing/2014/main" val="20000"/>
                    </a:ext>
                  </a:extLst>
                </a:gridCol>
                <a:gridCol w="1193800">
                  <a:extLst>
                    <a:ext uri="{9D8B030D-6E8A-4147-A177-3AD203B41FA5}">
                      <a16:colId xmlns:a16="http://schemas.microsoft.com/office/drawing/2014/main" val="20001"/>
                    </a:ext>
                  </a:extLst>
                </a:gridCol>
                <a:gridCol w="1892300">
                  <a:extLst>
                    <a:ext uri="{9D8B030D-6E8A-4147-A177-3AD203B41FA5}">
                      <a16:colId xmlns:a16="http://schemas.microsoft.com/office/drawing/2014/main" val="20002"/>
                    </a:ext>
                  </a:extLst>
                </a:gridCol>
              </a:tblGrid>
              <a:tr h="190500">
                <a:tc>
                  <a:txBody>
                    <a:bodyPr/>
                    <a:lstStyle>
                      <a:lvl1pPr marL="20638" indent="-6350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20638" marR="0" lvl="0" indent="-6350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出力ファイル形式</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marL="190500" indent="-19050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190500" marR="0" lvl="0" indent="-190500" algn="l"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エラー条件</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カラーモード</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a:t>
                      </a: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出力形式</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201613">
                <a:tc>
                  <a:txBody>
                    <a:bodyPr/>
                    <a:lstStyle>
                      <a:lvl1pPr marL="20638" indent="-6350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20638" marR="0" lvl="0" indent="-6350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白黒</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(2</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階調</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以外</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形式で保存されます。</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09563">
                <a:tc>
                  <a:txBody>
                    <a:bodyPr/>
                    <a:lstStyle>
                      <a:lvl1pPr marL="20638" indent="-6350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20638" marR="0" lvl="0" indent="-6350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白黒</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(2</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階調</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形式で保存されます。</a:t>
                      </a:r>
                    </a:p>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（シングルページで出力されます）</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3675">
                <a:tc>
                  <a:txBody>
                    <a:bodyPr/>
                    <a:lstStyle>
                      <a:lvl1pPr marL="20638" indent="-6350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20638" marR="0" lvl="0" indent="-6350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原稿モード左右開き</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原稿モード上下開きになります。</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1" name="正方形/長方形 23">
            <a:extLst>
              <a:ext uri="{FF2B5EF4-FFF2-40B4-BE49-F238E27FC236}">
                <a16:creationId xmlns:a16="http://schemas.microsoft.com/office/drawing/2014/main" id="{FCFC2165-A94D-4104-A2E8-EE8D844F8C0E}"/>
              </a:ext>
            </a:extLst>
          </p:cNvPr>
          <p:cNvSpPr>
            <a:spLocks noChangeArrowheads="1"/>
          </p:cNvSpPr>
          <p:nvPr/>
        </p:nvSpPr>
        <p:spPr bwMode="auto">
          <a:xfrm>
            <a:off x="4629150" y="1251296"/>
            <a:ext cx="42608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800" dirty="0">
                <a:latin typeface="メイリオ" panose="020B0604030504040204" pitchFamily="50" charset="-128"/>
                <a:ea typeface="メイリオ" panose="020B0604030504040204" pitchFamily="50" charset="-128"/>
              </a:rPr>
              <a:t>【Fuji Xerox</a:t>
            </a:r>
            <a:r>
              <a:rPr lang="ja-JP" altLang="ja-JP" sz="800" dirty="0">
                <a:latin typeface="メイリオ" panose="020B0604030504040204" pitchFamily="50" charset="-128"/>
                <a:ea typeface="メイリオ" panose="020B0604030504040204" pitchFamily="50" charset="-128"/>
              </a:rPr>
              <a:t>複合機の場合</a:t>
            </a:r>
            <a:r>
              <a:rPr lang="en-US" altLang="ja-JP" sz="800" dirty="0">
                <a:latin typeface="メイリオ" panose="020B0604030504040204" pitchFamily="50" charset="-128"/>
                <a:ea typeface="メイリオ" panose="020B0604030504040204" pitchFamily="50" charset="-128"/>
              </a:rPr>
              <a:t>】</a:t>
            </a:r>
            <a:endParaRPr lang="ja-JP" altLang="ja-JP" sz="800" dirty="0">
              <a:latin typeface="メイリオ" panose="020B0604030504040204" pitchFamily="50" charset="-128"/>
              <a:ea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rPr>
              <a:t>　フジ　ゼロックス</a:t>
            </a:r>
            <a:r>
              <a:rPr lang="ja-JP" altLang="ja-JP" sz="800" dirty="0">
                <a:latin typeface="メイリオ" panose="020B0604030504040204" pitchFamily="50" charset="-128"/>
                <a:ea typeface="メイリオ" panose="020B0604030504040204" pitchFamily="50" charset="-128"/>
              </a:rPr>
              <a:t>複合機の場合は、以下の制限事項・留意事項があります。</a:t>
            </a:r>
            <a:endParaRPr lang="en-US" altLang="ja-JP" sz="800" dirty="0">
              <a:latin typeface="メイリオ" panose="020B0604030504040204" pitchFamily="50" charset="-128"/>
              <a:ea typeface="メイリオ" panose="020B0604030504040204" pitchFamily="50" charset="-128"/>
            </a:endParaRPr>
          </a:p>
          <a:p>
            <a:r>
              <a:rPr lang="ja-JP" altLang="en-US" sz="800" dirty="0">
                <a:latin typeface="メイリオ" panose="020B0604030504040204" pitchFamily="50" charset="-128"/>
                <a:ea typeface="メイリオ" panose="020B0604030504040204" pitchFamily="50" charset="-128"/>
              </a:rPr>
              <a:t>　①</a:t>
            </a:r>
            <a:r>
              <a:rPr lang="ja-JP" altLang="ja-JP" sz="800" dirty="0">
                <a:latin typeface="メイリオ" panose="020B0604030504040204" pitchFamily="50" charset="-128"/>
                <a:ea typeface="メイリオ" panose="020B0604030504040204" pitchFamily="50" charset="-128"/>
              </a:rPr>
              <a:t>出力ファイル形式</a:t>
            </a:r>
          </a:p>
        </p:txBody>
      </p:sp>
      <p:graphicFrame>
        <p:nvGraphicFramePr>
          <p:cNvPr id="12" name="表 11">
            <a:extLst>
              <a:ext uri="{FF2B5EF4-FFF2-40B4-BE49-F238E27FC236}">
                <a16:creationId xmlns:a16="http://schemas.microsoft.com/office/drawing/2014/main" id="{DD2C0F05-D14E-4D96-A09B-79E195233F2D}"/>
              </a:ext>
            </a:extLst>
          </p:cNvPr>
          <p:cNvGraphicFramePr>
            <a:graphicFrameLocks noGrp="1"/>
          </p:cNvGraphicFramePr>
          <p:nvPr>
            <p:extLst>
              <p:ext uri="{D42A27DB-BD31-4B8C-83A1-F6EECF244321}">
                <p14:modId xmlns:p14="http://schemas.microsoft.com/office/powerpoint/2010/main" val="2261033564"/>
              </p:ext>
            </p:extLst>
          </p:nvPr>
        </p:nvGraphicFramePr>
        <p:xfrm>
          <a:off x="5087938" y="1667221"/>
          <a:ext cx="4000500" cy="1025554"/>
        </p:xfrm>
        <a:graphic>
          <a:graphicData uri="http://schemas.openxmlformats.org/drawingml/2006/table">
            <a:tbl>
              <a:tblPr/>
              <a:tblGrid>
                <a:gridCol w="908050">
                  <a:extLst>
                    <a:ext uri="{9D8B030D-6E8A-4147-A177-3AD203B41FA5}">
                      <a16:colId xmlns:a16="http://schemas.microsoft.com/office/drawing/2014/main" val="20000"/>
                    </a:ext>
                  </a:extLst>
                </a:gridCol>
                <a:gridCol w="118745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tblGrid>
              <a:tr h="190325">
                <a:tc>
                  <a:txBody>
                    <a:bodyPr/>
                    <a:lstStyle>
                      <a:lvl1pPr marL="20638" indent="-6350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20638" marR="0" lvl="0" indent="-6350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出力ファイル形式</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カラーモード</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出力形式</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329897">
                <a:tc rowSpan="2">
                  <a:txBody>
                    <a:bodyPr/>
                    <a:lstStyle>
                      <a:lvl1pPr marL="20638" indent="-6350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20638" marR="0" lvl="0" indent="-6350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フルカラー</a:t>
                      </a:r>
                    </a:p>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自動</a:t>
                      </a:r>
                    </a:p>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モノカラー（</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256</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階調</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形式で保存されます。</a:t>
                      </a:r>
                    </a:p>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（シングルページで出力されます）</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39572">
                <a:tc vMerge="1">
                  <a:txBody>
                    <a:bodyPr/>
                    <a:lstStyle/>
                    <a:p>
                      <a:endParaRPr kumimoji="1" lang="ja-JP" altLang="en-US"/>
                    </a:p>
                  </a:txBody>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白黒</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(2</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階調</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対応しておりません。</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365731">
                <a:tc>
                  <a:txBody>
                    <a:bodyPr/>
                    <a:lstStyle>
                      <a:lvl1pPr marL="20638" indent="-6350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20638" marR="0" lvl="0" indent="-6350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自動</a:t>
                      </a:r>
                    </a:p>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フルカラー</a:t>
                      </a:r>
                    </a:p>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モノカラー（</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256</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階調</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白黒</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(2</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階調</a:t>
                      </a: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TIFF</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形式で保存されます。</a:t>
                      </a:r>
                    </a:p>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（マルチページで出力されます）</a:t>
                      </a: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
        <p:nvSpPr>
          <p:cNvPr id="13" name="正方形/長方形 28">
            <a:extLst>
              <a:ext uri="{FF2B5EF4-FFF2-40B4-BE49-F238E27FC236}">
                <a16:creationId xmlns:a16="http://schemas.microsoft.com/office/drawing/2014/main" id="{DD91E47E-0DD2-401E-A8C1-470AF0E7A0D5}"/>
              </a:ext>
            </a:extLst>
          </p:cNvPr>
          <p:cNvSpPr>
            <a:spLocks noChangeArrowheads="1"/>
          </p:cNvSpPr>
          <p:nvPr/>
        </p:nvSpPr>
        <p:spPr bwMode="auto">
          <a:xfrm>
            <a:off x="295275" y="2745604"/>
            <a:ext cx="12112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800">
                <a:latin typeface="メイリオ" panose="020B0604030504040204" pitchFamily="50" charset="-128"/>
                <a:ea typeface="メイリオ" panose="020B0604030504040204" pitchFamily="50" charset="-128"/>
              </a:rPr>
              <a:t>【</a:t>
            </a:r>
            <a:r>
              <a:rPr lang="ja-JP" altLang="ja-JP" sz="800">
                <a:latin typeface="メイリオ" panose="020B0604030504040204" pitchFamily="50" charset="-128"/>
                <a:ea typeface="メイリオ" panose="020B0604030504040204" pitchFamily="50" charset="-128"/>
              </a:rPr>
              <a:t>出力ファイル形式</a:t>
            </a:r>
            <a:r>
              <a:rPr lang="en-US" altLang="ja-JP" sz="800">
                <a:latin typeface="メイリオ" panose="020B0604030504040204" pitchFamily="50" charset="-128"/>
                <a:ea typeface="メイリオ" panose="020B0604030504040204" pitchFamily="50" charset="-128"/>
              </a:rPr>
              <a:t>】</a:t>
            </a:r>
            <a:endParaRPr lang="ja-JP" altLang="en-US" sz="800">
              <a:latin typeface="メイリオ" panose="020B0604030504040204" pitchFamily="50" charset="-128"/>
              <a:ea typeface="メイリオ" panose="020B0604030504040204" pitchFamily="50" charset="-128"/>
            </a:endParaRPr>
          </a:p>
        </p:txBody>
      </p:sp>
      <p:graphicFrame>
        <p:nvGraphicFramePr>
          <p:cNvPr id="14" name="表 13">
            <a:extLst>
              <a:ext uri="{FF2B5EF4-FFF2-40B4-BE49-F238E27FC236}">
                <a16:creationId xmlns:a16="http://schemas.microsoft.com/office/drawing/2014/main" id="{A8BCFC98-C5A7-4C68-B9C2-C016AEFE005A}"/>
              </a:ext>
            </a:extLst>
          </p:cNvPr>
          <p:cNvGraphicFramePr>
            <a:graphicFrameLocks noGrp="1"/>
          </p:cNvGraphicFramePr>
          <p:nvPr>
            <p:extLst>
              <p:ext uri="{D42A27DB-BD31-4B8C-83A1-F6EECF244321}">
                <p14:modId xmlns:p14="http://schemas.microsoft.com/office/powerpoint/2010/main" val="119473508"/>
              </p:ext>
            </p:extLst>
          </p:nvPr>
        </p:nvGraphicFramePr>
        <p:xfrm>
          <a:off x="538163" y="4491854"/>
          <a:ext cx="4017962" cy="785814"/>
        </p:xfrm>
        <a:graphic>
          <a:graphicData uri="http://schemas.openxmlformats.org/drawingml/2006/table">
            <a:tbl>
              <a:tblPr/>
              <a:tblGrid>
                <a:gridCol w="8636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74700">
                  <a:extLst>
                    <a:ext uri="{9D8B030D-6E8A-4147-A177-3AD203B41FA5}">
                      <a16:colId xmlns:a16="http://schemas.microsoft.com/office/drawing/2014/main" val="20002"/>
                    </a:ext>
                  </a:extLst>
                </a:gridCol>
                <a:gridCol w="774700">
                  <a:extLst>
                    <a:ext uri="{9D8B030D-6E8A-4147-A177-3AD203B41FA5}">
                      <a16:colId xmlns:a16="http://schemas.microsoft.com/office/drawing/2014/main" val="20003"/>
                    </a:ext>
                  </a:extLst>
                </a:gridCol>
                <a:gridCol w="830262">
                  <a:extLst>
                    <a:ext uri="{9D8B030D-6E8A-4147-A177-3AD203B41FA5}">
                      <a16:colId xmlns:a16="http://schemas.microsoft.com/office/drawing/2014/main" val="20004"/>
                    </a:ext>
                  </a:extLst>
                </a:gridCol>
              </a:tblGrid>
              <a:tr h="314325">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自動</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フルカラー</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白黒（</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2</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階調）</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グレースケール（</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256</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階調）</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157163">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57163">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7163">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PDF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5" name="正方形/長方形 30">
            <a:extLst>
              <a:ext uri="{FF2B5EF4-FFF2-40B4-BE49-F238E27FC236}">
                <a16:creationId xmlns:a16="http://schemas.microsoft.com/office/drawing/2014/main" id="{577516A2-4FB4-4361-861C-35CD86E47A31}"/>
              </a:ext>
            </a:extLst>
          </p:cNvPr>
          <p:cNvSpPr>
            <a:spLocks noChangeArrowheads="1"/>
          </p:cNvSpPr>
          <p:nvPr/>
        </p:nvSpPr>
        <p:spPr bwMode="auto">
          <a:xfrm>
            <a:off x="304800" y="2961504"/>
            <a:ext cx="8302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800">
                <a:latin typeface="メイリオ" panose="020B0604030504040204" pitchFamily="50" charset="-128"/>
                <a:ea typeface="メイリオ" panose="020B0604030504040204" pitchFamily="50" charset="-128"/>
              </a:rPr>
              <a:t>【RICOH</a:t>
            </a:r>
            <a:r>
              <a:rPr lang="ja-JP" altLang="ja-JP" sz="800">
                <a:latin typeface="メイリオ" panose="020B0604030504040204" pitchFamily="50" charset="-128"/>
                <a:ea typeface="メイリオ" panose="020B0604030504040204" pitchFamily="50" charset="-128"/>
              </a:rPr>
              <a:t>機</a:t>
            </a:r>
            <a:r>
              <a:rPr lang="en-US" altLang="ja-JP" sz="800">
                <a:latin typeface="メイリオ" panose="020B0604030504040204" pitchFamily="50" charset="-128"/>
                <a:ea typeface="メイリオ" panose="020B0604030504040204" pitchFamily="50" charset="-128"/>
              </a:rPr>
              <a:t>】</a:t>
            </a:r>
            <a:endParaRPr lang="ja-JP" altLang="ja-JP" sz="800">
              <a:latin typeface="メイリオ" panose="020B0604030504040204" pitchFamily="50" charset="-128"/>
              <a:ea typeface="メイリオ" panose="020B0604030504040204" pitchFamily="50" charset="-128"/>
            </a:endParaRPr>
          </a:p>
        </p:txBody>
      </p:sp>
      <p:graphicFrame>
        <p:nvGraphicFramePr>
          <p:cNvPr id="16" name="表 15">
            <a:extLst>
              <a:ext uri="{FF2B5EF4-FFF2-40B4-BE49-F238E27FC236}">
                <a16:creationId xmlns:a16="http://schemas.microsoft.com/office/drawing/2014/main" id="{19B52ADD-94A0-4F2D-AE10-4A67CCA7CC53}"/>
              </a:ext>
            </a:extLst>
          </p:cNvPr>
          <p:cNvGraphicFramePr>
            <a:graphicFrameLocks noGrp="1"/>
          </p:cNvGraphicFramePr>
          <p:nvPr>
            <p:extLst>
              <p:ext uri="{D42A27DB-BD31-4B8C-83A1-F6EECF244321}">
                <p14:modId xmlns:p14="http://schemas.microsoft.com/office/powerpoint/2010/main" val="3598855986"/>
              </p:ext>
            </p:extLst>
          </p:nvPr>
        </p:nvGraphicFramePr>
        <p:xfrm>
          <a:off x="5068888" y="3175817"/>
          <a:ext cx="4017962" cy="877888"/>
        </p:xfrm>
        <a:graphic>
          <a:graphicData uri="http://schemas.openxmlformats.org/drawingml/2006/table">
            <a:tbl>
              <a:tblPr/>
              <a:tblGrid>
                <a:gridCol w="8636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74700">
                  <a:extLst>
                    <a:ext uri="{9D8B030D-6E8A-4147-A177-3AD203B41FA5}">
                      <a16:colId xmlns:a16="http://schemas.microsoft.com/office/drawing/2014/main" val="20002"/>
                    </a:ext>
                  </a:extLst>
                </a:gridCol>
                <a:gridCol w="774700">
                  <a:extLst>
                    <a:ext uri="{9D8B030D-6E8A-4147-A177-3AD203B41FA5}">
                      <a16:colId xmlns:a16="http://schemas.microsoft.com/office/drawing/2014/main" val="20003"/>
                    </a:ext>
                  </a:extLst>
                </a:gridCol>
                <a:gridCol w="830262">
                  <a:extLst>
                    <a:ext uri="{9D8B030D-6E8A-4147-A177-3AD203B41FA5}">
                      <a16:colId xmlns:a16="http://schemas.microsoft.com/office/drawing/2014/main" val="20004"/>
                    </a:ext>
                  </a:extLst>
                </a:gridCol>
              </a:tblGrid>
              <a:tr h="230188">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自動</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フルカラー</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白黒（</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2</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階調）</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グレースケール（</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256</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階調）</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215900">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5900">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15900">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PDF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7" name="表 16">
            <a:extLst>
              <a:ext uri="{FF2B5EF4-FFF2-40B4-BE49-F238E27FC236}">
                <a16:creationId xmlns:a16="http://schemas.microsoft.com/office/drawing/2014/main" id="{6C36C350-8868-4E03-82AF-024D6CD59064}"/>
              </a:ext>
            </a:extLst>
          </p:cNvPr>
          <p:cNvGraphicFramePr>
            <a:graphicFrameLocks noGrp="1"/>
          </p:cNvGraphicFramePr>
          <p:nvPr>
            <p:extLst>
              <p:ext uri="{D42A27DB-BD31-4B8C-83A1-F6EECF244321}">
                <p14:modId xmlns:p14="http://schemas.microsoft.com/office/powerpoint/2010/main" val="2162979975"/>
              </p:ext>
            </p:extLst>
          </p:nvPr>
        </p:nvGraphicFramePr>
        <p:xfrm>
          <a:off x="538163" y="3182167"/>
          <a:ext cx="4017962" cy="858836"/>
        </p:xfrm>
        <a:graphic>
          <a:graphicData uri="http://schemas.openxmlformats.org/drawingml/2006/table">
            <a:tbl>
              <a:tblPr/>
              <a:tblGrid>
                <a:gridCol w="8636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74700">
                  <a:extLst>
                    <a:ext uri="{9D8B030D-6E8A-4147-A177-3AD203B41FA5}">
                      <a16:colId xmlns:a16="http://schemas.microsoft.com/office/drawing/2014/main" val="20002"/>
                    </a:ext>
                  </a:extLst>
                </a:gridCol>
                <a:gridCol w="774700">
                  <a:extLst>
                    <a:ext uri="{9D8B030D-6E8A-4147-A177-3AD203B41FA5}">
                      <a16:colId xmlns:a16="http://schemas.microsoft.com/office/drawing/2014/main" val="20003"/>
                    </a:ext>
                  </a:extLst>
                </a:gridCol>
                <a:gridCol w="830262">
                  <a:extLst>
                    <a:ext uri="{9D8B030D-6E8A-4147-A177-3AD203B41FA5}">
                      <a16:colId xmlns:a16="http://schemas.microsoft.com/office/drawing/2014/main" val="20004"/>
                    </a:ext>
                  </a:extLst>
                </a:gridCol>
              </a:tblGrid>
              <a:tr h="217487">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自動</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フルカラー</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白黒（</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2</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階調）</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グレースケール（</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256</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階調）</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233362">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b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b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になる</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b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b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になる</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b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b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になる</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17487">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b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b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になる</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0500">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PDF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graphicFrame>
        <p:nvGraphicFramePr>
          <p:cNvPr id="18" name="表 17">
            <a:extLst>
              <a:ext uri="{FF2B5EF4-FFF2-40B4-BE49-F238E27FC236}">
                <a16:creationId xmlns:a16="http://schemas.microsoft.com/office/drawing/2014/main" id="{5FAC8E33-9BCF-4696-9E6D-81665390DDA0}"/>
              </a:ext>
            </a:extLst>
          </p:cNvPr>
          <p:cNvGraphicFramePr>
            <a:graphicFrameLocks noGrp="1"/>
          </p:cNvGraphicFramePr>
          <p:nvPr>
            <p:extLst>
              <p:ext uri="{D42A27DB-BD31-4B8C-83A1-F6EECF244321}">
                <p14:modId xmlns:p14="http://schemas.microsoft.com/office/powerpoint/2010/main" val="645107502"/>
              </p:ext>
            </p:extLst>
          </p:nvPr>
        </p:nvGraphicFramePr>
        <p:xfrm>
          <a:off x="5068888" y="4501379"/>
          <a:ext cx="4017962" cy="930276"/>
        </p:xfrm>
        <a:graphic>
          <a:graphicData uri="http://schemas.openxmlformats.org/drawingml/2006/table">
            <a:tbl>
              <a:tblPr/>
              <a:tblGrid>
                <a:gridCol w="86360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74700">
                  <a:extLst>
                    <a:ext uri="{9D8B030D-6E8A-4147-A177-3AD203B41FA5}">
                      <a16:colId xmlns:a16="http://schemas.microsoft.com/office/drawing/2014/main" val="20002"/>
                    </a:ext>
                  </a:extLst>
                </a:gridCol>
                <a:gridCol w="774700">
                  <a:extLst>
                    <a:ext uri="{9D8B030D-6E8A-4147-A177-3AD203B41FA5}">
                      <a16:colId xmlns:a16="http://schemas.microsoft.com/office/drawing/2014/main" val="20003"/>
                    </a:ext>
                  </a:extLst>
                </a:gridCol>
                <a:gridCol w="830262">
                  <a:extLst>
                    <a:ext uri="{9D8B030D-6E8A-4147-A177-3AD203B41FA5}">
                      <a16:colId xmlns:a16="http://schemas.microsoft.com/office/drawing/2014/main" val="20004"/>
                    </a:ext>
                  </a:extLst>
                </a:gridCol>
              </a:tblGrid>
              <a:tr h="301625">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自動</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フルカラー</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白黒（</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2</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階調）</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グレースケール（</a:t>
                      </a: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256</a:t>
                      </a:r>
                      <a:r>
                        <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階調）</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75000"/>
                      </a:schemeClr>
                    </a:solidFill>
                  </a:tcPr>
                </a:tc>
                <a:extLst>
                  <a:ext uri="{0D108BD9-81ED-4DB2-BD59-A6C34878D82A}">
                    <a16:rowId xmlns:a16="http://schemas.microsoft.com/office/drawing/2014/main" val="10000"/>
                  </a:ext>
                </a:extLst>
              </a:tr>
              <a:tr h="163513">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TIFF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6700">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JPEG</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NG</a:t>
                      </a: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　または</a:t>
                      </a:r>
                      <a:b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br>
                      <a:r>
                        <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グレースケール</a:t>
                      </a: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98438">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PDF</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en-US"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rPr>
                        <a:t>OK</a:t>
                      </a:r>
                      <a:endParaRPr kumimoji="1" lang="ja-JP" altLang="ja-JP" sz="600" b="0" i="0" u="none" strike="noStrike" cap="none" normalizeH="0" baseline="0" dirty="0">
                        <a:ln>
                          <a:noFill/>
                        </a:ln>
                        <a:solidFill>
                          <a:schemeClr val="tx1"/>
                        </a:solidFill>
                        <a:effectLst/>
                        <a:latin typeface="メイリオ" pitchFamily="50" charset="-128"/>
                        <a:ea typeface="メイリオ" pitchFamily="50" charset="-128"/>
                        <a:cs typeface="メイリオ" pitchFamily="50" charset="-128"/>
                      </a:endParaRPr>
                    </a:p>
                  </a:txBody>
                  <a:tcPr marL="62865" marR="62865"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19" name="正方形/長方形 35">
            <a:extLst>
              <a:ext uri="{FF2B5EF4-FFF2-40B4-BE49-F238E27FC236}">
                <a16:creationId xmlns:a16="http://schemas.microsoft.com/office/drawing/2014/main" id="{2B3AD69E-F5F9-4204-8EAC-A04A5476F065}"/>
              </a:ext>
            </a:extLst>
          </p:cNvPr>
          <p:cNvSpPr>
            <a:spLocks noChangeArrowheads="1"/>
          </p:cNvSpPr>
          <p:nvPr/>
        </p:nvSpPr>
        <p:spPr bwMode="auto">
          <a:xfrm>
            <a:off x="295275" y="4326754"/>
            <a:ext cx="8588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800">
                <a:latin typeface="メイリオ" panose="020B0604030504040204" pitchFamily="50" charset="-128"/>
                <a:ea typeface="メイリオ" panose="020B0604030504040204" pitchFamily="50" charset="-128"/>
              </a:rPr>
              <a:t>【CANON</a:t>
            </a:r>
            <a:r>
              <a:rPr lang="ja-JP" altLang="ja-JP" sz="800">
                <a:latin typeface="メイリオ" panose="020B0604030504040204" pitchFamily="50" charset="-128"/>
                <a:ea typeface="メイリオ" panose="020B0604030504040204" pitchFamily="50" charset="-128"/>
              </a:rPr>
              <a:t>機</a:t>
            </a:r>
            <a:r>
              <a:rPr lang="en-US" altLang="ja-JP" sz="800">
                <a:latin typeface="メイリオ" panose="020B0604030504040204" pitchFamily="50" charset="-128"/>
                <a:ea typeface="メイリオ" panose="020B0604030504040204" pitchFamily="50" charset="-128"/>
              </a:rPr>
              <a:t>】</a:t>
            </a:r>
            <a:endParaRPr lang="ja-JP" altLang="ja-JP" sz="800">
              <a:latin typeface="メイリオ" panose="020B0604030504040204" pitchFamily="50" charset="-128"/>
              <a:ea typeface="メイリオ" panose="020B0604030504040204" pitchFamily="50" charset="-128"/>
            </a:endParaRPr>
          </a:p>
        </p:txBody>
      </p:sp>
      <p:sp>
        <p:nvSpPr>
          <p:cNvPr id="20" name="正方形/長方形 36">
            <a:extLst>
              <a:ext uri="{FF2B5EF4-FFF2-40B4-BE49-F238E27FC236}">
                <a16:creationId xmlns:a16="http://schemas.microsoft.com/office/drawing/2014/main" id="{46145BB8-E45E-4241-A66C-FB06FB396267}"/>
              </a:ext>
            </a:extLst>
          </p:cNvPr>
          <p:cNvSpPr>
            <a:spLocks noChangeArrowheads="1"/>
          </p:cNvSpPr>
          <p:nvPr/>
        </p:nvSpPr>
        <p:spPr bwMode="auto">
          <a:xfrm>
            <a:off x="4787900" y="2978967"/>
            <a:ext cx="11001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800">
                <a:latin typeface="メイリオ" panose="020B0604030504040204" pitchFamily="50" charset="-128"/>
                <a:ea typeface="メイリオ" panose="020B0604030504040204" pitchFamily="50" charset="-128"/>
              </a:rPr>
              <a:t>【FUJI XEROX</a:t>
            </a:r>
            <a:r>
              <a:rPr lang="ja-JP" altLang="ja-JP" sz="800">
                <a:latin typeface="メイリオ" panose="020B0604030504040204" pitchFamily="50" charset="-128"/>
                <a:ea typeface="メイリオ" panose="020B0604030504040204" pitchFamily="50" charset="-128"/>
              </a:rPr>
              <a:t>機</a:t>
            </a:r>
            <a:r>
              <a:rPr lang="en-US" altLang="ja-JP" sz="800">
                <a:latin typeface="メイリオ" panose="020B0604030504040204" pitchFamily="50" charset="-128"/>
                <a:ea typeface="メイリオ" panose="020B0604030504040204" pitchFamily="50" charset="-128"/>
              </a:rPr>
              <a:t>】</a:t>
            </a:r>
            <a:endParaRPr lang="ja-JP" altLang="ja-JP" sz="800">
              <a:latin typeface="メイリオ" panose="020B0604030504040204" pitchFamily="50" charset="-128"/>
              <a:ea typeface="メイリオ" panose="020B0604030504040204" pitchFamily="50" charset="-128"/>
            </a:endParaRPr>
          </a:p>
        </p:txBody>
      </p:sp>
      <p:sp>
        <p:nvSpPr>
          <p:cNvPr id="21" name="正方形/長方形 37">
            <a:extLst>
              <a:ext uri="{FF2B5EF4-FFF2-40B4-BE49-F238E27FC236}">
                <a16:creationId xmlns:a16="http://schemas.microsoft.com/office/drawing/2014/main" id="{1AF391A1-EFE9-40A6-B28E-01B61C23810C}"/>
              </a:ext>
            </a:extLst>
          </p:cNvPr>
          <p:cNvSpPr>
            <a:spLocks noChangeArrowheads="1"/>
          </p:cNvSpPr>
          <p:nvPr/>
        </p:nvSpPr>
        <p:spPr bwMode="auto">
          <a:xfrm>
            <a:off x="4787900" y="4326754"/>
            <a:ext cx="14017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800">
                <a:latin typeface="メイリオ" panose="020B0604030504040204" pitchFamily="50" charset="-128"/>
                <a:ea typeface="メイリオ" panose="020B0604030504040204" pitchFamily="50" charset="-128"/>
              </a:rPr>
              <a:t>【KONICA MINOLTA</a:t>
            </a:r>
            <a:r>
              <a:rPr lang="ja-JP" altLang="ja-JP" sz="800">
                <a:latin typeface="メイリオ" panose="020B0604030504040204" pitchFamily="50" charset="-128"/>
                <a:ea typeface="メイリオ" panose="020B0604030504040204" pitchFamily="50" charset="-128"/>
              </a:rPr>
              <a:t>機</a:t>
            </a:r>
            <a:r>
              <a:rPr lang="en-US" altLang="ja-JP" sz="800">
                <a:latin typeface="メイリオ" panose="020B0604030504040204" pitchFamily="50" charset="-128"/>
                <a:ea typeface="メイリオ" panose="020B0604030504040204" pitchFamily="50" charset="-128"/>
              </a:rPr>
              <a:t>】</a:t>
            </a:r>
            <a:endParaRPr lang="ja-JP" altLang="ja-JP" sz="800">
              <a:latin typeface="メイリオ" panose="020B0604030504040204" pitchFamily="50" charset="-128"/>
              <a:ea typeface="メイリオ" panose="020B0604030504040204" pitchFamily="50" charset="-128"/>
            </a:endParaRPr>
          </a:p>
        </p:txBody>
      </p:sp>
      <p:sp>
        <p:nvSpPr>
          <p:cNvPr id="22" name="正方形/長方形 38">
            <a:extLst>
              <a:ext uri="{FF2B5EF4-FFF2-40B4-BE49-F238E27FC236}">
                <a16:creationId xmlns:a16="http://schemas.microsoft.com/office/drawing/2014/main" id="{3C6BB2A8-19EC-40C4-BE0E-DCA0043B809B}"/>
              </a:ext>
            </a:extLst>
          </p:cNvPr>
          <p:cNvSpPr>
            <a:spLocks noChangeArrowheads="1"/>
          </p:cNvSpPr>
          <p:nvPr/>
        </p:nvSpPr>
        <p:spPr bwMode="auto">
          <a:xfrm>
            <a:off x="311150" y="5359771"/>
            <a:ext cx="696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HGP創英角ｺﾞｼｯｸUB" panose="020B0900000000000000" pitchFamily="50" charset="-128"/>
                <a:ea typeface="HGP創英角ｺﾞｼｯｸUB" panose="020B0900000000000000" pitchFamily="50" charset="-128"/>
              </a:defRPr>
            </a:lvl1pPr>
            <a:lvl2pPr marL="742950" indent="-285750">
              <a:defRPr kumimoji="1" sz="3200">
                <a:solidFill>
                  <a:schemeClr val="tx1"/>
                </a:solidFill>
                <a:latin typeface="HGP創英角ｺﾞｼｯｸUB" panose="020B0900000000000000" pitchFamily="50" charset="-128"/>
                <a:ea typeface="HGP創英角ｺﾞｼｯｸUB" panose="020B0900000000000000" pitchFamily="50" charset="-128"/>
              </a:defRPr>
            </a:lvl2pPr>
            <a:lvl3pPr marL="11430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3pPr>
            <a:lvl4pPr marL="16002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4pPr>
            <a:lvl5pPr marL="2057400" indent="-228600">
              <a:defRPr kumimoji="1" sz="3200">
                <a:solidFill>
                  <a:schemeClr val="tx1"/>
                </a:solidFill>
                <a:latin typeface="HGP創英角ｺﾞｼｯｸUB" panose="020B0900000000000000" pitchFamily="50" charset="-128"/>
                <a:ea typeface="HGP創英角ｺﾞｼｯｸUB" panose="020B0900000000000000" pitchFamily="50" charset="-128"/>
              </a:defRPr>
            </a:lvl5pPr>
            <a:lvl6pPr marL="25146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6pPr>
            <a:lvl7pPr marL="29718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7pPr>
            <a:lvl8pPr marL="34290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8pPr>
            <a:lvl9pPr marL="3886200" indent="-228600" eaLnBrk="0" fontAlgn="base" hangingPunct="0">
              <a:spcBef>
                <a:spcPct val="0"/>
              </a:spcBef>
              <a:spcAft>
                <a:spcPct val="0"/>
              </a:spcAft>
              <a:defRPr kumimoji="1" sz="3200">
                <a:solidFill>
                  <a:schemeClr val="tx1"/>
                </a:solidFill>
                <a:latin typeface="HGP創英角ｺﾞｼｯｸUB" panose="020B0900000000000000" pitchFamily="50" charset="-128"/>
                <a:ea typeface="HGP創英角ｺﾞｼｯｸUB" panose="020B0900000000000000" pitchFamily="50" charset="-128"/>
              </a:defRPr>
            </a:lvl9pPr>
          </a:lstStyle>
          <a:p>
            <a:r>
              <a:rPr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その他</a:t>
            </a:r>
            <a:r>
              <a:rPr lang="en-US" altLang="ja-JP" sz="800" dirty="0">
                <a:latin typeface="メイリオ" panose="020B0604030504040204" pitchFamily="50" charset="-128"/>
                <a:ea typeface="メイリオ" panose="020B0604030504040204" pitchFamily="50" charset="-128"/>
              </a:rPr>
              <a:t>】</a:t>
            </a:r>
            <a:endParaRPr lang="ja-JP" altLang="en-US" sz="800" dirty="0">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21C8F2DD-C4A9-48FF-95FD-9BC8E75E172D}"/>
              </a:ext>
            </a:extLst>
          </p:cNvPr>
          <p:cNvSpPr/>
          <p:nvPr/>
        </p:nvSpPr>
        <p:spPr>
          <a:xfrm>
            <a:off x="447675" y="5517033"/>
            <a:ext cx="9077325" cy="576263"/>
          </a:xfrm>
          <a:prstGeom prst="rect">
            <a:avLst/>
          </a:prstGeom>
        </p:spPr>
        <p:txBody>
          <a:bodyPr>
            <a:spAutoFit/>
          </a:bodyPr>
          <a:lstStyle/>
          <a:p>
            <a:pPr>
              <a:defRPr/>
            </a:pPr>
            <a:r>
              <a:rPr lang="ja-JP" altLang="ja-JP" sz="105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当システム</a:t>
            </a:r>
            <a:r>
              <a:rPr lang="ja-JP" altLang="en-US" sz="105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は複合機のブラウザ機能を経由してのスキャン操作となります。「スキャン読取中」または「スキャンデータ送信中」に</a:t>
            </a:r>
            <a:endParaRPr lang="en-US" altLang="ja-JP" sz="105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5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「ログアウト」や「メニュー移動」等のブラウザから離れる操作を行いますとスキャンデータが正しくサーバーに送信されません。</a:t>
            </a:r>
            <a:endParaRPr lang="en-US" altLang="ja-JP" sz="105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50"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rPr>
              <a:t>スキャン実行中はブラウザから離れる操作は行わないでください。</a:t>
            </a:r>
          </a:p>
        </p:txBody>
      </p:sp>
    </p:spTree>
    <p:extLst>
      <p:ext uri="{BB962C8B-B14F-4D97-AF65-F5344CB8AC3E}">
        <p14:creationId xmlns:p14="http://schemas.microsoft.com/office/powerpoint/2010/main" val="1621720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C3248104-32AA-4110-90ED-915F7EADB441}"/>
              </a:ext>
            </a:extLst>
          </p:cNvPr>
          <p:cNvSpPr>
            <a:spLocks noGrp="1"/>
          </p:cNvSpPr>
          <p:nvPr>
            <p:ph type="sldNum" sz="quarter" idx="11"/>
          </p:nvPr>
        </p:nvSpPr>
        <p:spPr bwMode="auto">
          <a:xfrm>
            <a:off x="7545288" y="6504639"/>
            <a:ext cx="2311400" cy="338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ja-JP"/>
            </a:defPPr>
            <a:lvl1pPr algn="r" rtl="0" fontAlgn="base">
              <a:spcBef>
                <a:spcPct val="0"/>
              </a:spcBef>
              <a:spcAft>
                <a:spcPct val="0"/>
              </a:spcAft>
              <a:defRPr kumimoji="1" sz="1000" kern="1200">
                <a:solidFill>
                  <a:srgbClr val="111111"/>
                </a:solidFill>
                <a:latin typeface="メイリオ" charset="-128"/>
                <a:ea typeface="メイリオ" charset="-128"/>
                <a:cs typeface="+mn-cs"/>
              </a:defRPr>
            </a:lvl1pPr>
            <a:lvl2pPr marL="4572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2pPr>
            <a:lvl3pPr marL="9144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3pPr>
            <a:lvl4pPr marL="13716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4pPr>
            <a:lvl5pPr marL="1828800" algn="l" rtl="0" fontAlgn="base">
              <a:spcBef>
                <a:spcPct val="0"/>
              </a:spcBef>
              <a:spcAft>
                <a:spcPct val="0"/>
              </a:spcAft>
              <a:defRPr kumimoji="1" kern="1200">
                <a:solidFill>
                  <a:schemeClr val="tx1"/>
                </a:solidFill>
                <a:latin typeface="HGS創英角ｺﾞｼｯｸUB" charset="-128"/>
                <a:ea typeface="ＭＳ Ｐゴシック" charset="-128"/>
                <a:cs typeface="+mn-cs"/>
              </a:defRPr>
            </a:lvl5pPr>
            <a:lvl6pPr marL="2286000" algn="l" defTabSz="914400" rtl="0" eaLnBrk="1" latinLnBrk="0" hangingPunct="1">
              <a:defRPr kumimoji="1" kern="1200">
                <a:solidFill>
                  <a:schemeClr val="tx1"/>
                </a:solidFill>
                <a:latin typeface="HGS創英角ｺﾞｼｯｸUB" charset="-128"/>
                <a:ea typeface="ＭＳ Ｐゴシック" charset="-128"/>
                <a:cs typeface="+mn-cs"/>
              </a:defRPr>
            </a:lvl6pPr>
            <a:lvl7pPr marL="2743200" algn="l" defTabSz="914400" rtl="0" eaLnBrk="1" latinLnBrk="0" hangingPunct="1">
              <a:defRPr kumimoji="1" kern="1200">
                <a:solidFill>
                  <a:schemeClr val="tx1"/>
                </a:solidFill>
                <a:latin typeface="HGS創英角ｺﾞｼｯｸUB" charset="-128"/>
                <a:ea typeface="ＭＳ Ｐゴシック" charset="-128"/>
                <a:cs typeface="+mn-cs"/>
              </a:defRPr>
            </a:lvl7pPr>
            <a:lvl8pPr marL="3200400" algn="l" defTabSz="914400" rtl="0" eaLnBrk="1" latinLnBrk="0" hangingPunct="1">
              <a:defRPr kumimoji="1" kern="1200">
                <a:solidFill>
                  <a:schemeClr val="tx1"/>
                </a:solidFill>
                <a:latin typeface="HGS創英角ｺﾞｼｯｸUB" charset="-128"/>
                <a:ea typeface="ＭＳ Ｐゴシック" charset="-128"/>
                <a:cs typeface="+mn-cs"/>
              </a:defRPr>
            </a:lvl8pPr>
            <a:lvl9pPr marL="3657600" algn="l" defTabSz="914400" rtl="0" eaLnBrk="1" latinLnBrk="0" hangingPunct="1">
              <a:defRPr kumimoji="1" kern="1200">
                <a:solidFill>
                  <a:schemeClr val="tx1"/>
                </a:solidFill>
                <a:latin typeface="HGS創英角ｺﾞｼｯｸUB" charset="-128"/>
                <a:ea typeface="ＭＳ Ｐゴシック" charset="-128"/>
                <a:cs typeface="+mn-cs"/>
              </a:defRPr>
            </a:lvl9pPr>
          </a:lstStyle>
          <a:p>
            <a:fld id="{CA6536ED-BD5D-BB4A-995A-A44D28302799}" type="slidenum">
              <a:rPr lang="en-US" altLang="ja-JP" smtClean="0"/>
              <a:pPr/>
              <a:t>24</a:t>
            </a:fld>
            <a:endParaRPr lang="en-US" altLang="ja-JP"/>
          </a:p>
        </p:txBody>
      </p:sp>
      <p:sp>
        <p:nvSpPr>
          <p:cNvPr id="5" name="フッター プレースホルダー 4">
            <a:extLst>
              <a:ext uri="{FF2B5EF4-FFF2-40B4-BE49-F238E27FC236}">
                <a16:creationId xmlns:a16="http://schemas.microsoft.com/office/drawing/2014/main" id="{0BC02BDC-F78F-49E2-BBED-9E2FE68184BB}"/>
              </a:ext>
            </a:extLst>
          </p:cNvPr>
          <p:cNvSpPr>
            <a:spLocks noGrp="1"/>
          </p:cNvSpPr>
          <p:nvPr>
            <p:ph type="ftr" sz="quarter" idx="3"/>
          </p:nvPr>
        </p:nvSpPr>
        <p:spPr>
          <a:xfrm>
            <a:off x="200472" y="6534000"/>
            <a:ext cx="6033600" cy="306000"/>
          </a:xfrm>
          <a:prstGeom prst="rect">
            <a:avLst/>
          </a:prstGeom>
          <a:noFill/>
        </p:spPr>
        <p:txBody>
          <a:bodyPr/>
          <a:lstStyle>
            <a:defPPr>
              <a:defRPr lang="ja-JP"/>
            </a:defPPr>
            <a:lvl1pPr algn="l" rtl="0" eaLnBrk="1" fontAlgn="base" hangingPunct="1">
              <a:spcBef>
                <a:spcPct val="0"/>
              </a:spcBef>
              <a:spcAft>
                <a:spcPct val="0"/>
              </a:spcAft>
              <a:defRPr kumimoji="1" sz="800" kern="1200" dirty="0" smtClean="0">
                <a:solidFill>
                  <a:srgbClr val="11111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rtl="0" eaLnBrk="0" fontAlgn="base" hangingPunct="0">
              <a:spcBef>
                <a:spcPct val="0"/>
              </a:spcBef>
              <a:spcAft>
                <a:spcPct val="0"/>
              </a:spcAft>
              <a:defRPr kumimoji="1" kern="1200">
                <a:solidFill>
                  <a:schemeClr val="tx1"/>
                </a:solidFill>
                <a:latin typeface="HGS創英角ｺﾞｼｯｸUB" pitchFamily="50" charset="-128"/>
                <a:ea typeface="ＭＳ Ｐゴシック" charset="-128"/>
                <a:cs typeface="+mn-cs"/>
              </a:defRPr>
            </a:lvl2pPr>
            <a:lvl3pPr marL="1143000" indent="-228600" algn="l" rtl="0" eaLnBrk="0" fontAlgn="base" hangingPunct="0">
              <a:spcBef>
                <a:spcPct val="0"/>
              </a:spcBef>
              <a:spcAft>
                <a:spcPct val="0"/>
              </a:spcAft>
              <a:defRPr kumimoji="1" kern="1200">
                <a:solidFill>
                  <a:schemeClr val="tx1"/>
                </a:solidFill>
                <a:latin typeface="HGS創英角ｺﾞｼｯｸUB" pitchFamily="50" charset="-128"/>
                <a:ea typeface="ＭＳ Ｐゴシック" charset="-128"/>
                <a:cs typeface="+mn-cs"/>
              </a:defRPr>
            </a:lvl3pPr>
            <a:lvl4pPr marL="1600200" indent="-228600" algn="l" rtl="0" eaLnBrk="0" fontAlgn="base" hangingPunct="0">
              <a:spcBef>
                <a:spcPct val="0"/>
              </a:spcBef>
              <a:spcAft>
                <a:spcPct val="0"/>
              </a:spcAft>
              <a:defRPr kumimoji="1" kern="1200">
                <a:solidFill>
                  <a:schemeClr val="tx1"/>
                </a:solidFill>
                <a:latin typeface="HGS創英角ｺﾞｼｯｸUB" pitchFamily="50" charset="-128"/>
                <a:ea typeface="ＭＳ Ｐゴシック" charset="-128"/>
                <a:cs typeface="+mn-cs"/>
              </a:defRPr>
            </a:lvl4pPr>
            <a:lvl5pPr marL="2057400" indent="-228600" algn="l" rtl="0" eaLnBrk="0" fontAlgn="base" hangingPunct="0">
              <a:spcBef>
                <a:spcPct val="0"/>
              </a:spcBef>
              <a:spcAft>
                <a:spcPct val="0"/>
              </a:spcAft>
              <a:defRPr kumimoji="1" kern="1200">
                <a:solidFill>
                  <a:schemeClr val="tx1"/>
                </a:solidFill>
                <a:latin typeface="HGS創英角ｺﾞｼｯｸUB" pitchFamily="50" charset="-128"/>
                <a:ea typeface="ＭＳ Ｐゴシック" charset="-128"/>
                <a:cs typeface="+mn-cs"/>
              </a:defRPr>
            </a:lvl5pPr>
            <a:lvl6pPr marL="2514600" indent="-228600" algn="l" defTabSz="914400" rtl="0" eaLnBrk="0" fontAlgn="base" latinLnBrk="0" hangingPunct="0">
              <a:spcBef>
                <a:spcPct val="0"/>
              </a:spcBef>
              <a:spcAft>
                <a:spcPct val="0"/>
              </a:spcAft>
              <a:defRPr kumimoji="1" kern="1200">
                <a:solidFill>
                  <a:schemeClr val="tx1"/>
                </a:solidFill>
                <a:latin typeface="HGS創英角ｺﾞｼｯｸUB" pitchFamily="50" charset="-128"/>
                <a:ea typeface="ＭＳ Ｐゴシック" charset="-128"/>
                <a:cs typeface="+mn-cs"/>
              </a:defRPr>
            </a:lvl6pPr>
            <a:lvl7pPr marL="2971800" indent="-228600" algn="l" defTabSz="914400" rtl="0" eaLnBrk="0" fontAlgn="base" latinLnBrk="0" hangingPunct="0">
              <a:spcBef>
                <a:spcPct val="0"/>
              </a:spcBef>
              <a:spcAft>
                <a:spcPct val="0"/>
              </a:spcAft>
              <a:defRPr kumimoji="1" kern="1200">
                <a:solidFill>
                  <a:schemeClr val="tx1"/>
                </a:solidFill>
                <a:latin typeface="HGS創英角ｺﾞｼｯｸUB" pitchFamily="50" charset="-128"/>
                <a:ea typeface="ＭＳ Ｐゴシック" charset="-128"/>
                <a:cs typeface="+mn-cs"/>
              </a:defRPr>
            </a:lvl7pPr>
            <a:lvl8pPr marL="3429000" indent="-228600" algn="l" defTabSz="914400" rtl="0" eaLnBrk="0" fontAlgn="base" latinLnBrk="0" hangingPunct="0">
              <a:spcBef>
                <a:spcPct val="0"/>
              </a:spcBef>
              <a:spcAft>
                <a:spcPct val="0"/>
              </a:spcAft>
              <a:defRPr kumimoji="1" kern="1200">
                <a:solidFill>
                  <a:schemeClr val="tx1"/>
                </a:solidFill>
                <a:latin typeface="HGS創英角ｺﾞｼｯｸUB" pitchFamily="50" charset="-128"/>
                <a:ea typeface="ＭＳ Ｐゴシック" charset="-128"/>
                <a:cs typeface="+mn-cs"/>
              </a:defRPr>
            </a:lvl8pPr>
            <a:lvl9pPr marL="3886200" indent="-228600" algn="l" defTabSz="914400" rtl="0" eaLnBrk="0" fontAlgn="base" latinLnBrk="0" hangingPunct="0">
              <a:spcBef>
                <a:spcPct val="0"/>
              </a:spcBef>
              <a:spcAft>
                <a:spcPct val="0"/>
              </a:spcAft>
              <a:defRPr kumimoji="1" kern="1200">
                <a:solidFill>
                  <a:schemeClr val="tx1"/>
                </a:solidFill>
                <a:latin typeface="HGS創英角ｺﾞｼｯｸUB" pitchFamily="50" charset="-128"/>
                <a:ea typeface="ＭＳ Ｐゴシック" charset="-128"/>
                <a:cs typeface="+mn-cs"/>
              </a:defRPr>
            </a:lvl9pPr>
          </a:lstStyle>
          <a:p>
            <a:pPr>
              <a:defRPr/>
            </a:pPr>
            <a:r>
              <a:rPr lang="en-US" altLang="ja-JP"/>
              <a:t>Copyright © 2020 Computer Engineering &amp; Consulting, Ltd. All rights reserved. </a:t>
            </a:r>
            <a:endParaRPr lang="en-US" altLang="ja-JP" dirty="0"/>
          </a:p>
        </p:txBody>
      </p:sp>
      <p:sp>
        <p:nvSpPr>
          <p:cNvPr id="6" name="Text Box 7">
            <a:extLst>
              <a:ext uri="{FF2B5EF4-FFF2-40B4-BE49-F238E27FC236}">
                <a16:creationId xmlns:a16="http://schemas.microsoft.com/office/drawing/2014/main" id="{5856F35A-D7E8-4624-A839-85333B6B21FE}"/>
              </a:ext>
            </a:extLst>
          </p:cNvPr>
          <p:cNvSpPr txBox="1">
            <a:spLocks noChangeArrowheads="1"/>
          </p:cNvSpPr>
          <p:nvPr/>
        </p:nvSpPr>
        <p:spPr bwMode="auto">
          <a:xfrm>
            <a:off x="452438" y="4250353"/>
            <a:ext cx="9001125" cy="1698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kumimoji="1">
                <a:solidFill>
                  <a:schemeClr val="tx1"/>
                </a:solidFill>
                <a:latin typeface="HGS創英角ｺﾞｼｯｸUB" charset="-128"/>
                <a:ea typeface="ＭＳ Ｐゴシック" charset="-128"/>
              </a:defRPr>
            </a:lvl1pPr>
            <a:lvl2pPr marL="742950" indent="-285750" eaLnBrk="0" hangingPunct="0">
              <a:defRPr kumimoji="1">
                <a:solidFill>
                  <a:schemeClr val="tx1"/>
                </a:solidFill>
                <a:latin typeface="HGS創英角ｺﾞｼｯｸUB" charset="-128"/>
                <a:ea typeface="ＭＳ Ｐゴシック" charset="-128"/>
              </a:defRPr>
            </a:lvl2pPr>
            <a:lvl3pPr marL="1143000" indent="-228600" eaLnBrk="0" hangingPunct="0">
              <a:defRPr kumimoji="1">
                <a:solidFill>
                  <a:schemeClr val="tx1"/>
                </a:solidFill>
                <a:latin typeface="HGS創英角ｺﾞｼｯｸUB" charset="-128"/>
                <a:ea typeface="ＭＳ Ｐゴシック" charset="-128"/>
              </a:defRPr>
            </a:lvl3pPr>
            <a:lvl4pPr marL="1600200" indent="-228600" eaLnBrk="0" hangingPunct="0">
              <a:defRPr kumimoji="1">
                <a:solidFill>
                  <a:schemeClr val="tx1"/>
                </a:solidFill>
                <a:latin typeface="HGS創英角ｺﾞｼｯｸUB" charset="-128"/>
                <a:ea typeface="ＭＳ Ｐゴシック" charset="-128"/>
              </a:defRPr>
            </a:lvl4pPr>
            <a:lvl5pPr marL="2057400" indent="-228600" eaLnBrk="0" hangingPunct="0">
              <a:defRPr kumimoji="1">
                <a:solidFill>
                  <a:schemeClr val="tx1"/>
                </a:solidFill>
                <a:latin typeface="HGS創英角ｺﾞｼｯｸUB"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9pPr>
          </a:lstStyle>
          <a:p>
            <a:pPr algn="ctr" eaLnBrk="1" hangingPunct="1">
              <a:spcBef>
                <a:spcPct val="20000"/>
              </a:spcBef>
              <a:buClr>
                <a:srgbClr val="5330C1"/>
              </a:buClr>
            </a:pPr>
            <a:r>
              <a:rPr lang="ja-JP" altLang="en-US" dirty="0">
                <a:latin typeface="メイリオ" charset="-128"/>
                <a:ea typeface="メイリオ" charset="-128"/>
              </a:rPr>
              <a:t>［ お問い合わせ先 ］</a:t>
            </a:r>
          </a:p>
          <a:p>
            <a:pPr algn="ctr" eaLnBrk="1" hangingPunct="1">
              <a:spcBef>
                <a:spcPct val="20000"/>
              </a:spcBef>
              <a:buClr>
                <a:srgbClr val="5330C1"/>
              </a:buClr>
            </a:pPr>
            <a:r>
              <a:rPr lang="ja-JP" altLang="en-US" dirty="0">
                <a:latin typeface="メイリオ" charset="-128"/>
                <a:ea typeface="メイリオ" charset="-128"/>
              </a:rPr>
              <a:t>株式会社シーイーシー</a:t>
            </a:r>
            <a:endParaRPr lang="en-US" altLang="ja-JP" dirty="0">
              <a:latin typeface="メイリオ" charset="-128"/>
              <a:ea typeface="メイリオ" charset="-128"/>
            </a:endParaRPr>
          </a:p>
          <a:p>
            <a:pPr algn="ctr" eaLnBrk="1" hangingPunct="1">
              <a:spcBef>
                <a:spcPct val="20000"/>
              </a:spcBef>
              <a:buClr>
                <a:srgbClr val="5330C1"/>
              </a:buClr>
            </a:pPr>
            <a:r>
              <a:rPr lang="ja-JP" altLang="en-US" dirty="0">
                <a:latin typeface="メイリオ" charset="-128"/>
                <a:ea typeface="メイリオ" charset="-128"/>
              </a:rPr>
              <a:t>プラットフォームアーキテクトビジネスグループ 営業部</a:t>
            </a:r>
            <a:endParaRPr lang="en-US" altLang="ja-JP" dirty="0">
              <a:latin typeface="メイリオ" charset="-128"/>
              <a:ea typeface="メイリオ" charset="-128"/>
            </a:endParaRPr>
          </a:p>
          <a:p>
            <a:pPr algn="ctr" eaLnBrk="1" hangingPunct="1">
              <a:spcBef>
                <a:spcPct val="20000"/>
              </a:spcBef>
              <a:buClr>
                <a:srgbClr val="5330C1"/>
              </a:buClr>
            </a:pPr>
            <a:r>
              <a:rPr lang="en-US" altLang="ja-JP" dirty="0">
                <a:latin typeface="メイリオ" charset="-128"/>
                <a:ea typeface="メイリオ" charset="-128"/>
              </a:rPr>
              <a:t>TEL</a:t>
            </a:r>
            <a:r>
              <a:rPr lang="ja-JP" altLang="en-US" dirty="0">
                <a:latin typeface="メイリオ" charset="-128"/>
                <a:ea typeface="メイリオ" charset="-128"/>
              </a:rPr>
              <a:t>： </a:t>
            </a:r>
            <a:r>
              <a:rPr lang="en-US" altLang="ja-JP" dirty="0">
                <a:latin typeface="メイリオ" charset="-128"/>
                <a:ea typeface="メイリオ" charset="-128"/>
              </a:rPr>
              <a:t>03-5783-3162</a:t>
            </a:r>
          </a:p>
          <a:p>
            <a:pPr algn="ctr" eaLnBrk="1" hangingPunct="1">
              <a:spcBef>
                <a:spcPct val="20000"/>
              </a:spcBef>
              <a:buClr>
                <a:srgbClr val="5330C1"/>
              </a:buClr>
            </a:pPr>
            <a:r>
              <a:rPr lang="en-US" altLang="ja-JP" dirty="0">
                <a:latin typeface="メイリオ" charset="-128"/>
                <a:ea typeface="メイリオ" charset="-128"/>
              </a:rPr>
              <a:t>E-mail: sesame_info@cec-ltd.co.jp</a:t>
            </a:r>
          </a:p>
        </p:txBody>
      </p:sp>
      <p:sp>
        <p:nvSpPr>
          <p:cNvPr id="7" name="Rectangle 9">
            <a:extLst>
              <a:ext uri="{FF2B5EF4-FFF2-40B4-BE49-F238E27FC236}">
                <a16:creationId xmlns:a16="http://schemas.microsoft.com/office/drawing/2014/main" id="{AF33AB67-44F2-4C7F-8C74-4F69165A3FAA}"/>
              </a:ext>
            </a:extLst>
          </p:cNvPr>
          <p:cNvSpPr>
            <a:spLocks noChangeArrowheads="1"/>
          </p:cNvSpPr>
          <p:nvPr/>
        </p:nvSpPr>
        <p:spPr bwMode="auto">
          <a:xfrm>
            <a:off x="0" y="981075"/>
            <a:ext cx="9906000" cy="1223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lvl1pPr eaLnBrk="0" hangingPunct="0">
              <a:defRPr kumimoji="1">
                <a:solidFill>
                  <a:schemeClr val="tx1"/>
                </a:solidFill>
                <a:latin typeface="HGS創英角ｺﾞｼｯｸUB" charset="-128"/>
                <a:ea typeface="ＭＳ Ｐゴシック" charset="-128"/>
              </a:defRPr>
            </a:lvl1pPr>
            <a:lvl2pPr marL="742950" indent="-285750" eaLnBrk="0" hangingPunct="0">
              <a:defRPr kumimoji="1">
                <a:solidFill>
                  <a:schemeClr val="tx1"/>
                </a:solidFill>
                <a:latin typeface="HGS創英角ｺﾞｼｯｸUB" charset="-128"/>
                <a:ea typeface="ＭＳ Ｐゴシック" charset="-128"/>
              </a:defRPr>
            </a:lvl2pPr>
            <a:lvl3pPr marL="1143000" indent="-228600" eaLnBrk="0" hangingPunct="0">
              <a:defRPr kumimoji="1">
                <a:solidFill>
                  <a:schemeClr val="tx1"/>
                </a:solidFill>
                <a:latin typeface="HGS創英角ｺﾞｼｯｸUB" charset="-128"/>
                <a:ea typeface="ＭＳ Ｐゴシック" charset="-128"/>
              </a:defRPr>
            </a:lvl3pPr>
            <a:lvl4pPr marL="1600200" indent="-228600" eaLnBrk="0" hangingPunct="0">
              <a:defRPr kumimoji="1">
                <a:solidFill>
                  <a:schemeClr val="tx1"/>
                </a:solidFill>
                <a:latin typeface="HGS創英角ｺﾞｼｯｸUB" charset="-128"/>
                <a:ea typeface="ＭＳ Ｐゴシック" charset="-128"/>
              </a:defRPr>
            </a:lvl4pPr>
            <a:lvl5pPr marL="2057400" indent="-228600" eaLnBrk="0" hangingPunct="0">
              <a:defRPr kumimoji="1">
                <a:solidFill>
                  <a:schemeClr val="tx1"/>
                </a:solidFill>
                <a:latin typeface="HGS創英角ｺﾞｼｯｸUB" charset="-128"/>
                <a:ea typeface="ＭＳ Ｐゴシック" charset="-128"/>
              </a:defRPr>
            </a:lvl5pPr>
            <a:lvl6pPr marL="25146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6pPr>
            <a:lvl7pPr marL="29718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7pPr>
            <a:lvl8pPr marL="34290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8pPr>
            <a:lvl9pPr marL="3886200" indent="-228600" eaLnBrk="0" fontAlgn="base" hangingPunct="0">
              <a:spcBef>
                <a:spcPct val="0"/>
              </a:spcBef>
              <a:spcAft>
                <a:spcPct val="0"/>
              </a:spcAft>
              <a:defRPr kumimoji="1">
                <a:solidFill>
                  <a:schemeClr val="tx1"/>
                </a:solidFill>
                <a:latin typeface="HGS創英角ｺﾞｼｯｸUB" charset="-128"/>
                <a:ea typeface="ＭＳ Ｐゴシック" charset="-128"/>
              </a:defRPr>
            </a:lvl9pPr>
          </a:lstStyle>
          <a:p>
            <a:pPr eaLnBrk="1" hangingPunct="1">
              <a:spcBef>
                <a:spcPct val="20000"/>
              </a:spcBef>
              <a:buClr>
                <a:srgbClr val="5330C1"/>
              </a:buClr>
              <a:buFontTx/>
              <a:buChar char="•"/>
            </a:pPr>
            <a:endParaRPr lang="ja-JP" altLang="en-US">
              <a:ea typeface="HGS創英角ｺﾞｼｯｸUB" charset="-128"/>
            </a:endParaRPr>
          </a:p>
        </p:txBody>
      </p:sp>
    </p:spTree>
    <p:extLst>
      <p:ext uri="{BB962C8B-B14F-4D97-AF65-F5344CB8AC3E}">
        <p14:creationId xmlns:p14="http://schemas.microsoft.com/office/powerpoint/2010/main" val="2891135962"/>
      </p:ext>
    </p:extLst>
  </p:cSld>
  <p:clrMapOvr>
    <a:masterClrMapping/>
  </p:clrMapOvr>
</p:sld>
</file>

<file path=ppt/theme/theme1.xml><?xml version="1.0" encoding="utf-8"?>
<a:theme xmlns:a="http://schemas.openxmlformats.org/drawingml/2006/main" name="template2014">
  <a:themeElements>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emplate">
      <a:majorFont>
        <a:latin typeface="HGS創英角ｺﾞｼｯｸUB"/>
        <a:ea typeface="HGS創英角ｺﾞｼｯｸUB"/>
        <a:cs typeface=""/>
      </a:majorFont>
      <a:minorFont>
        <a:latin typeface="HGS創英角ｺﾞｼｯｸUB"/>
        <a:ea typeface="HGS創英角ｺﾞｼｯｸUB"/>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lumMod val="60000"/>
            <a:lumOff val="40000"/>
          </a:schemeClr>
        </a:solidFill>
        <a:ln>
          <a:noFill/>
        </a:ln>
        <a:effectLst/>
      </a:spPr>
      <a:bodyPr vert="horz" wrap="square" lIns="108000" tIns="36000" rIns="108000" bIns="0" numCol="1" rtlCol="0" anchor="ctr"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tabLst/>
          <a:defRPr kumimoji="1" sz="1100" b="1" i="0" u="none" strike="noStrike" cap="none" normalizeH="0" baseline="0" dirty="0" smtClean="0">
            <a:ln>
              <a:noFill/>
            </a:ln>
            <a:solidFill>
              <a:schemeClr val="tx1"/>
            </a:solidFill>
            <a:effectLst/>
            <a:latin typeface="メイリオ" panose="020B0604030504040204" pitchFamily="50" charset="-128"/>
            <a:ea typeface="メイリオ" panose="020B0604030504040204"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lnDef>
  </a:objectDefaults>
  <a:extraClrSchemeLst>
    <a:extraClrScheme>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ec_template2018" id="{D51CC392-0D6B-E142-A9CE-38512B0B3C65}" vid="{197E9FA2-24C0-4A43-B91B-26324290E7B9}"/>
    </a:ext>
  </a:extLst>
</a:theme>
</file>

<file path=ppt/theme/theme2.xml><?xml version="1.0" encoding="utf-8"?>
<a:theme xmlns:a="http://schemas.openxmlformats.org/drawingml/2006/main" name="新しいプレゼンテーション">
  <a:themeElements>
    <a:clrScheme name="新しいプレゼンテーション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99CCFF"/>
      </a:folHlink>
    </a:clrScheme>
    <a:fontScheme name="新しいプレゼンテーション">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lnDef>
  </a:objectDefaults>
  <a:extraClrSchemeLst>
    <a:extraClrScheme>
      <a:clrScheme name="新しいプレゼンテーショ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新しいプレゼンテーショ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新しいプレゼンテーショ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新しいプレゼンテーショ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新しいプレゼンテーショ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新しいプレゼンテーショ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新しいプレゼンテーション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新しいプレゼンテーショ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新しいプレゼンテーショ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新しいプレゼンテーショ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新しいプレゼンテーショ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新しいプレゼンテーショ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新しいプレゼンテーション 1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99FF"/>
        </a:hlink>
        <a:folHlink>
          <a:srgbClr val="99CC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ec_template2018" id="{D51CC392-0D6B-E142-A9CE-38512B0B3C65}" vid="{8551C8A6-4C67-294B-947B-9AA325D8417E}"/>
    </a:ext>
  </a:extLst>
</a:theme>
</file>

<file path=ppt/theme/theme3.xml><?xml version="1.0" encoding="utf-8"?>
<a:theme xmlns:a="http://schemas.openxmlformats.org/drawingml/2006/main" name="1_template2014">
  <a:themeElements>
    <a:clrScheme name="CEC新テンプレート">
      <a:dk1>
        <a:srgbClr val="000000"/>
      </a:dk1>
      <a:lt1>
        <a:srgbClr val="FFFFFF"/>
      </a:lt1>
      <a:dk2>
        <a:srgbClr val="5330C1"/>
      </a:dk2>
      <a:lt2>
        <a:srgbClr val="333399"/>
      </a:lt2>
      <a:accent1>
        <a:srgbClr val="3C8C93"/>
      </a:accent1>
      <a:accent2>
        <a:srgbClr val="60852F"/>
      </a:accent2>
      <a:accent3>
        <a:srgbClr val="AA4E16"/>
      </a:accent3>
      <a:accent4>
        <a:srgbClr val="604785"/>
      </a:accent4>
      <a:accent5>
        <a:srgbClr val="0679B2"/>
      </a:accent5>
      <a:accent6>
        <a:srgbClr val="931539"/>
      </a:accent6>
      <a:hlink>
        <a:srgbClr val="009999"/>
      </a:hlink>
      <a:folHlink>
        <a:srgbClr val="99CC00"/>
      </a:folHlink>
    </a:clrScheme>
    <a:fontScheme name="template">
      <a:majorFont>
        <a:latin typeface="HGS創英角ｺﾞｼｯｸUB"/>
        <a:ea typeface="HGS創英角ｺﾞｼｯｸUB"/>
        <a:cs typeface=""/>
      </a:majorFont>
      <a:minorFont>
        <a:latin typeface="HGS創英角ｺﾞｼｯｸUB"/>
        <a:ea typeface="HGS創英角ｺﾞｼｯｸUB"/>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5330C1"/>
          </a:buClr>
          <a:buSzTx/>
          <a:buFontTx/>
          <a:buChar char="•"/>
          <a:tabLst/>
          <a:defRPr kumimoji="1" lang="ja-JP" altLang="en-US" sz="1800" b="0" i="0" u="none" strike="noStrike" cap="none" normalizeH="0" baseline="0" smtClean="0">
            <a:ln>
              <a:noFill/>
            </a:ln>
            <a:solidFill>
              <a:schemeClr val="tx1"/>
            </a:solidFill>
            <a:effectLst/>
            <a:latin typeface="HGS創英角ｺﾞｼｯｸUB" pitchFamily="50" charset="-128"/>
            <a:ea typeface="HGS創英角ｺﾞｼｯｸUB" pitchFamily="50" charset="-128"/>
          </a:defRPr>
        </a:defPPr>
      </a:lstStyle>
    </a:lnDef>
  </a:objectDefaults>
  <a:extraClrSchemeLst>
    <a:extraClrScheme>
      <a:clrScheme nam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ec_template2018" id="{D51CC392-0D6B-E142-A9CE-38512B0B3C65}" vid="{197E9FA2-24C0-4A43-B91B-26324290E7B9}"/>
    </a:ext>
  </a:ext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C1D96B4F3DB1914188AA7D4C1F457595" ma:contentTypeVersion="16" ma:contentTypeDescription="新しいドキュメントを作成します。" ma:contentTypeScope="" ma:versionID="52307e0078eb12715384d5220b70905d">
  <xsd:schema xmlns:xsd="http://www.w3.org/2001/XMLSchema" xmlns:xs="http://www.w3.org/2001/XMLSchema" xmlns:p="http://schemas.microsoft.com/office/2006/metadata/properties" xmlns:ns2="b7bae9b5-85e3-426c-81e5-f091b8a86189" xmlns:ns3="cdab0020-e124-4b21-af7f-7b22dc7208a4" targetNamespace="http://schemas.microsoft.com/office/2006/metadata/properties" ma:root="true" ma:fieldsID="43c5105dd04c2c5ae508be1c6a5c0f8f" ns2:_="" ns3:_="">
    <xsd:import namespace="b7bae9b5-85e3-426c-81e5-f091b8a86189"/>
    <xsd:import namespace="cdab0020-e124-4b21-af7f-7b22dc7208a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bae9b5-85e3-426c-81e5-f091b8a861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画像タグ" ma:readOnly="false" ma:fieldId="{5cf76f15-5ced-4ddc-b409-7134ff3c332f}" ma:taxonomyMulti="true" ma:sspId="6f869bbe-d95a-4fd5-8c5f-d1843641ba4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dab0020-e124-4b21-af7f-7b22dc7208a4"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1" nillable="true" ma:displayName="Taxonomy Catch All Column" ma:hidden="true" ma:list="{e29cf8e9-a922-4cd4-ba31-5f29a1c510bf}" ma:internalName="TaxCatchAll" ma:showField="CatchAllData" ma:web="cdab0020-e124-4b21-af7f-7b22dc7208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7bae9b5-85e3-426c-81e5-f091b8a86189">
      <Terms xmlns="http://schemas.microsoft.com/office/infopath/2007/PartnerControls"/>
    </lcf76f155ced4ddcb4097134ff3c332f>
    <TaxCatchAll xmlns="cdab0020-e124-4b21-af7f-7b22dc7208a4" xsi:nil="true"/>
  </documentManagement>
</p:properties>
</file>

<file path=customXml/itemProps1.xml><?xml version="1.0" encoding="utf-8"?>
<ds:datastoreItem xmlns:ds="http://schemas.openxmlformats.org/officeDocument/2006/customXml" ds:itemID="{99C8C69F-C34D-40F1-BAA2-213DF1070A5C}">
  <ds:schemaRefs>
    <ds:schemaRef ds:uri="http://schemas.microsoft.com/sharepoint/v3/contenttype/forms"/>
  </ds:schemaRefs>
</ds:datastoreItem>
</file>

<file path=customXml/itemProps2.xml><?xml version="1.0" encoding="utf-8"?>
<ds:datastoreItem xmlns:ds="http://schemas.openxmlformats.org/officeDocument/2006/customXml" ds:itemID="{97844241-A154-449F-9E1F-5A864F22E302}"/>
</file>

<file path=customXml/itemProps3.xml><?xml version="1.0" encoding="utf-8"?>
<ds:datastoreItem xmlns:ds="http://schemas.openxmlformats.org/officeDocument/2006/customXml" ds:itemID="{6F162AC2-71E0-4EAF-B18E-5948B529DFE1}">
  <ds:schemaRefs>
    <ds:schemaRef ds:uri="http://purl.org/dc/dcmitype/"/>
    <ds:schemaRef ds:uri="http://schemas.microsoft.com/office/2006/documentManagement/types"/>
    <ds:schemaRef ds:uri="http://schemas.openxmlformats.org/package/2006/metadata/core-properties"/>
    <ds:schemaRef ds:uri="http://purl.org/dc/terms/"/>
    <ds:schemaRef ds:uri="363b027f-6a4c-40d2-bf61-f00ecee22f50"/>
    <ds:schemaRef ds:uri="http://purl.org/dc/elements/1.1/"/>
    <ds:schemaRef ds:uri="http://www.w3.org/XML/1998/namespace"/>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R_【初訪資料】製品＆サービス紹介_2018</Template>
  <TotalTime>33735</TotalTime>
  <Words>3598</Words>
  <Application>Microsoft Office PowerPoint</Application>
  <PresentationFormat>A4 210 x 297 mm</PresentationFormat>
  <Paragraphs>693</Paragraphs>
  <Slides>25</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3</vt:i4>
      </vt:variant>
      <vt:variant>
        <vt:lpstr>スライド タイトル</vt:lpstr>
      </vt:variant>
      <vt:variant>
        <vt:i4>25</vt:i4>
      </vt:variant>
    </vt:vector>
  </HeadingPairs>
  <TitlesOfParts>
    <vt:vector size="39" baseType="lpstr">
      <vt:lpstr>HGP創英角ｺﾞｼｯｸUB</vt:lpstr>
      <vt:lpstr>HGS創英角ｺﾞｼｯｸUB</vt:lpstr>
      <vt:lpstr>Meiryo UI</vt:lpstr>
      <vt:lpstr>ＭＳ Ｐゴシック</vt:lpstr>
      <vt:lpstr>メイリオ</vt:lpstr>
      <vt:lpstr>游ゴシック</vt:lpstr>
      <vt:lpstr>Arial</vt:lpstr>
      <vt:lpstr>Times</vt:lpstr>
      <vt:lpstr>Times New Roman</vt:lpstr>
      <vt:lpstr>Verdana</vt:lpstr>
      <vt:lpstr>Wingdings</vt:lpstr>
      <vt:lpstr>template2014</vt:lpstr>
      <vt:lpstr>新しいプレゼンテーション</vt:lpstr>
      <vt:lpstr>1_template2014</vt:lpstr>
      <vt:lpstr>PowerPoint プレゼンテーション</vt:lpstr>
      <vt:lpstr>Agenda</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MultiScan！特長まとめ</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制限事項・留意事項</vt:lpstr>
      <vt:lpstr>制限事項・留意事項</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Dynamics 365 for Sales 製品及びサービスのご紹介</dc:title>
  <dc:creator>小泉 芙美花(ＳＩＭ)</dc:creator>
  <cp:lastModifiedBy>青木 千恵(ＰＡ営)</cp:lastModifiedBy>
  <cp:revision>838</cp:revision>
  <cp:lastPrinted>2019-04-04T12:30:29Z</cp:lastPrinted>
  <dcterms:created xsi:type="dcterms:W3CDTF">2018-02-05T05:35:08Z</dcterms:created>
  <dcterms:modified xsi:type="dcterms:W3CDTF">2020-12-15T01:35:53Z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0x010100C1D96B4F3DB1914188AA7D4C1F457595</vt:lpwstr>
  </property>
</Properties>
</file>